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30279975" cy="42808525"/>
  <p:notesSz cx="6797675" cy="9926638"/>
  <p:defaultTextStyle>
    <a:defPPr>
      <a:defRPr lang="de-DE"/>
    </a:defPPr>
    <a:lvl1pPr algn="l" defTabSz="4175125" rtl="0" fontAlgn="base">
      <a:spcBef>
        <a:spcPct val="0"/>
      </a:spcBef>
      <a:spcAft>
        <a:spcPct val="0"/>
      </a:spcAft>
      <a:defRPr sz="8200" kern="1200">
        <a:solidFill>
          <a:schemeClr val="tx1"/>
        </a:solidFill>
        <a:latin typeface="Arial" charset="0"/>
        <a:ea typeface="+mn-ea"/>
        <a:cs typeface="+mn-cs"/>
      </a:defRPr>
    </a:lvl1pPr>
    <a:lvl2pPr marL="2087563" indent="-1630363" algn="l" defTabSz="4175125" rtl="0" fontAlgn="base">
      <a:spcBef>
        <a:spcPct val="0"/>
      </a:spcBef>
      <a:spcAft>
        <a:spcPct val="0"/>
      </a:spcAft>
      <a:defRPr sz="8200" kern="1200">
        <a:solidFill>
          <a:schemeClr val="tx1"/>
        </a:solidFill>
        <a:latin typeface="Arial" charset="0"/>
        <a:ea typeface="+mn-ea"/>
        <a:cs typeface="+mn-cs"/>
      </a:defRPr>
    </a:lvl2pPr>
    <a:lvl3pPr marL="4175125" indent="-3260725" algn="l" defTabSz="4175125" rtl="0" fontAlgn="base">
      <a:spcBef>
        <a:spcPct val="0"/>
      </a:spcBef>
      <a:spcAft>
        <a:spcPct val="0"/>
      </a:spcAft>
      <a:defRPr sz="8200" kern="1200">
        <a:solidFill>
          <a:schemeClr val="tx1"/>
        </a:solidFill>
        <a:latin typeface="Arial" charset="0"/>
        <a:ea typeface="+mn-ea"/>
        <a:cs typeface="+mn-cs"/>
      </a:defRPr>
    </a:lvl3pPr>
    <a:lvl4pPr marL="6264275" indent="-4892675" algn="l" defTabSz="4175125" rtl="0" fontAlgn="base">
      <a:spcBef>
        <a:spcPct val="0"/>
      </a:spcBef>
      <a:spcAft>
        <a:spcPct val="0"/>
      </a:spcAft>
      <a:defRPr sz="8200" kern="1200">
        <a:solidFill>
          <a:schemeClr val="tx1"/>
        </a:solidFill>
        <a:latin typeface="Arial" charset="0"/>
        <a:ea typeface="+mn-ea"/>
        <a:cs typeface="+mn-cs"/>
      </a:defRPr>
    </a:lvl4pPr>
    <a:lvl5pPr marL="8351838" indent="-6523038" algn="l" defTabSz="4175125" rtl="0" fontAlgn="base">
      <a:spcBef>
        <a:spcPct val="0"/>
      </a:spcBef>
      <a:spcAft>
        <a:spcPct val="0"/>
      </a:spcAft>
      <a:defRPr sz="8200" kern="1200">
        <a:solidFill>
          <a:schemeClr val="tx1"/>
        </a:solidFill>
        <a:latin typeface="Arial" charset="0"/>
        <a:ea typeface="+mn-ea"/>
        <a:cs typeface="+mn-cs"/>
      </a:defRPr>
    </a:lvl5pPr>
    <a:lvl6pPr marL="2286000" algn="l" defTabSz="914400" rtl="0" eaLnBrk="1" latinLnBrk="0" hangingPunct="1">
      <a:defRPr sz="8200" kern="1200">
        <a:solidFill>
          <a:schemeClr val="tx1"/>
        </a:solidFill>
        <a:latin typeface="Arial" charset="0"/>
        <a:ea typeface="+mn-ea"/>
        <a:cs typeface="+mn-cs"/>
      </a:defRPr>
    </a:lvl6pPr>
    <a:lvl7pPr marL="2743200" algn="l" defTabSz="914400" rtl="0" eaLnBrk="1" latinLnBrk="0" hangingPunct="1">
      <a:defRPr sz="8200" kern="1200">
        <a:solidFill>
          <a:schemeClr val="tx1"/>
        </a:solidFill>
        <a:latin typeface="Arial" charset="0"/>
        <a:ea typeface="+mn-ea"/>
        <a:cs typeface="+mn-cs"/>
      </a:defRPr>
    </a:lvl7pPr>
    <a:lvl8pPr marL="3200400" algn="l" defTabSz="914400" rtl="0" eaLnBrk="1" latinLnBrk="0" hangingPunct="1">
      <a:defRPr sz="8200" kern="1200">
        <a:solidFill>
          <a:schemeClr val="tx1"/>
        </a:solidFill>
        <a:latin typeface="Arial" charset="0"/>
        <a:ea typeface="+mn-ea"/>
        <a:cs typeface="+mn-cs"/>
      </a:defRPr>
    </a:lvl8pPr>
    <a:lvl9pPr marL="3657600" algn="l" defTabSz="914400" rtl="0" eaLnBrk="1" latinLnBrk="0" hangingPunct="1">
      <a:defRPr sz="8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4677">
          <p15:clr>
            <a:srgbClr val="A4A3A4"/>
          </p15:clr>
        </p15:guide>
        <p15:guide id="2" orient="horz">
          <p15:clr>
            <a:srgbClr val="A4A3A4"/>
          </p15:clr>
        </p15:guide>
        <p15:guide id="3" orient="horz" pos="2275">
          <p15:clr>
            <a:srgbClr val="A4A3A4"/>
          </p15:clr>
        </p15:guide>
        <p15:guide id="4" orient="horz" pos="3507">
          <p15:clr>
            <a:srgbClr val="A4A3A4"/>
          </p15:clr>
        </p15:guide>
        <p15:guide id="5" orient="horz" pos="3890">
          <p15:clr>
            <a:srgbClr val="A4A3A4"/>
          </p15:clr>
        </p15:guide>
        <p15:guide id="6" orient="horz" pos="4388">
          <p15:clr>
            <a:srgbClr val="A4A3A4"/>
          </p15:clr>
        </p15:guide>
        <p15:guide id="7" orient="horz" pos="4870">
          <p15:clr>
            <a:srgbClr val="A4A3A4"/>
          </p15:clr>
        </p15:guide>
        <p15:guide id="8" orient="horz" pos="5340">
          <p15:clr>
            <a:srgbClr val="A4A3A4"/>
          </p15:clr>
        </p15:guide>
        <p15:guide id="9" pos="9536">
          <p15:clr>
            <a:srgbClr val="A4A3A4"/>
          </p15:clr>
        </p15:guide>
        <p15:guide id="10" pos="9368">
          <p15:clr>
            <a:srgbClr val="A4A3A4"/>
          </p15:clr>
        </p15:guide>
        <p15:guide id="11" pos="9707">
          <p15:clr>
            <a:srgbClr val="A4A3A4"/>
          </p15:clr>
        </p15:guide>
        <p15:guide id="12" pos="5308">
          <p15:clr>
            <a:srgbClr val="A4A3A4"/>
          </p15:clr>
        </p15:guide>
        <p15:guide id="13" pos="4967">
          <p15:clr>
            <a:srgbClr val="A4A3A4"/>
          </p15:clr>
        </p15:guide>
        <p15:guide id="14" pos="908">
          <p15:clr>
            <a:srgbClr val="A4A3A4"/>
          </p15:clr>
        </p15:guide>
        <p15:guide id="15" pos="18167">
          <p15:clr>
            <a:srgbClr val="A4A3A4"/>
          </p15:clr>
        </p15:guide>
        <p15:guide id="16" pos="14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E8E9EF"/>
    <a:srgbClr val="CDD0DE"/>
    <a:srgbClr val="2D4B9B"/>
    <a:srgbClr val="EF9503"/>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083" autoAdjust="0"/>
    <p:restoredTop sz="94728" autoAdjust="0"/>
  </p:normalViewPr>
  <p:slideViewPr>
    <p:cSldViewPr snapToGrid="0">
      <p:cViewPr>
        <p:scale>
          <a:sx n="33" d="100"/>
          <a:sy n="33" d="100"/>
        </p:scale>
        <p:origin x="1157" y="-4526"/>
      </p:cViewPr>
      <p:guideLst>
        <p:guide orient="horz" pos="14677"/>
        <p:guide orient="horz"/>
        <p:guide orient="horz" pos="2275"/>
        <p:guide orient="horz" pos="3507"/>
        <p:guide orient="horz" pos="3890"/>
        <p:guide orient="horz" pos="4388"/>
        <p:guide orient="horz" pos="4870"/>
        <p:guide orient="horz" pos="5340"/>
        <p:guide pos="9536"/>
        <p:guide pos="9368"/>
        <p:guide pos="9707"/>
        <p:guide pos="5308"/>
        <p:guide pos="4967"/>
        <p:guide pos="908"/>
        <p:guide pos="18167"/>
        <p:guide pos="14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de-DE"/>
          </a:p>
        </p:txBody>
      </p:sp>
      <p:sp>
        <p:nvSpPr>
          <p:cNvPr id="5123"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216C2798-D338-45E6-9B40-16557881BE01}" type="datetimeFigureOut">
              <a:rPr lang="de-DE"/>
              <a:pPr>
                <a:defRPr/>
              </a:pPr>
              <a:t>17.03.2022</a:t>
            </a:fld>
            <a:endParaRPr lang="de-DE"/>
          </a:p>
        </p:txBody>
      </p:sp>
      <p:sp>
        <p:nvSpPr>
          <p:cNvPr id="5124"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de-DE"/>
          </a:p>
        </p:txBody>
      </p:sp>
      <p:sp>
        <p:nvSpPr>
          <p:cNvPr id="5125"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90F6604D-88D2-4740-BE40-55B3B1CEE3C2}" type="slidenum">
              <a:rPr lang="de-DE"/>
              <a:pPr>
                <a:defRPr/>
              </a:pPr>
              <a:t>‹Nr.›</a:t>
            </a:fld>
            <a:endParaRPr lang="de-DE"/>
          </a:p>
        </p:txBody>
      </p:sp>
    </p:spTree>
    <p:extLst>
      <p:ext uri="{BB962C8B-B14F-4D97-AF65-F5344CB8AC3E}">
        <p14:creationId xmlns:p14="http://schemas.microsoft.com/office/powerpoint/2010/main" val="10626508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4" name="Grafik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66838" y="40024050"/>
            <a:ext cx="1736725" cy="161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Gerade Verbindung 4">
            <a:extLst>
              <a:ext uri="{C183D7F6-B498-43B3-948B-1728B52AA6E4}">
                <adec:decorative xmlns:adec="http://schemas.microsoft.com/office/drawing/2017/decorative" val="1"/>
              </a:ext>
            </a:extLst>
          </p:cNvPr>
          <p:cNvCxnSpPr/>
          <p:nvPr userDrawn="1"/>
        </p:nvCxnSpPr>
        <p:spPr>
          <a:xfrm>
            <a:off x="8421688" y="40022463"/>
            <a:ext cx="20418425" cy="0"/>
          </a:xfrm>
          <a:prstGeom prst="line">
            <a:avLst/>
          </a:prstGeom>
          <a:ln w="25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6552ACA8-A3AB-4BFB-80FD-54F3C2C1ADD4}"/>
              </a:ext>
            </a:extLst>
          </p:cNvPr>
          <p:cNvSpPr>
            <a:spLocks noGrp="1"/>
          </p:cNvSpPr>
          <p:nvPr>
            <p:ph type="title" hasCustomPrompt="1"/>
          </p:nvPr>
        </p:nvSpPr>
        <p:spPr>
          <a:xfrm>
            <a:off x="2081213" y="5390154"/>
            <a:ext cx="26117550" cy="3347446"/>
          </a:xfrm>
          <a:prstGeom prst="rect">
            <a:avLst/>
          </a:prstGeom>
        </p:spPr>
        <p:txBody>
          <a:bodyPr/>
          <a:lstStyle>
            <a:lvl1pPr algn="l">
              <a:defRPr sz="10600"/>
            </a:lvl1pPr>
          </a:lstStyle>
          <a:p>
            <a:r>
              <a:rPr lang="de-DE" altLang="de-DE" sz="20100" i="1" dirty="0">
                <a:solidFill>
                  <a:schemeClr val="accent1"/>
                </a:solidFill>
                <a:cs typeface="Arial" charset="0"/>
              </a:rPr>
              <a:t>Titel</a:t>
            </a:r>
            <a:endParaRPr lang="de-DE" dirty="0"/>
          </a:p>
        </p:txBody>
      </p:sp>
    </p:spTree>
    <p:extLst>
      <p:ext uri="{BB962C8B-B14F-4D97-AF65-F5344CB8AC3E}">
        <p14:creationId xmlns:p14="http://schemas.microsoft.com/office/powerpoint/2010/main" val="30586608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ußzeilenplatzhalter 4"/>
          <p:cNvSpPr>
            <a:spLocks noGrp="1"/>
          </p:cNvSpPr>
          <p:nvPr>
            <p:ph type="ftr" sz="quarter" idx="3"/>
          </p:nvPr>
        </p:nvSpPr>
        <p:spPr>
          <a:xfrm>
            <a:off x="10345738" y="39676388"/>
            <a:ext cx="9588500" cy="2279650"/>
          </a:xfrm>
          <a:prstGeom prst="rect">
            <a:avLst/>
          </a:prstGeom>
        </p:spPr>
        <p:txBody>
          <a:bodyPr vert="horz" lIns="417643" tIns="208822" rIns="417643" bIns="208822" rtlCol="0" anchor="ctr"/>
          <a:lstStyle>
            <a:lvl1pPr algn="ctr" defTabSz="4176431" fontAlgn="auto">
              <a:spcBef>
                <a:spcPts val="0"/>
              </a:spcBef>
              <a:spcAft>
                <a:spcPts val="0"/>
              </a:spcAft>
              <a:defRPr sz="5500">
                <a:solidFill>
                  <a:schemeClr val="tx1">
                    <a:tint val="75000"/>
                  </a:schemeClr>
                </a:solidFill>
                <a:latin typeface="+mn-lt"/>
              </a:defRPr>
            </a:lvl1pPr>
          </a:lstStyle>
          <a:p>
            <a:pPr>
              <a:defRPr/>
            </a:pPr>
            <a:endParaRPr lang="de-DE"/>
          </a:p>
        </p:txBody>
      </p:sp>
      <p:pic>
        <p:nvPicPr>
          <p:cNvPr id="1027" name="Picture 6">
            <a:extLst>
              <a:ext uri="{C183D7F6-B498-43B3-948B-1728B52AA6E4}">
                <adec:decorative xmlns:adec="http://schemas.microsoft.com/office/drawing/2017/decorative" val="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91313" y="1079500"/>
            <a:ext cx="944880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Gerade Verbindung 7">
            <a:extLst>
              <a:ext uri="{C183D7F6-B498-43B3-948B-1728B52AA6E4}">
                <adec:decorative xmlns:adec="http://schemas.microsoft.com/office/drawing/2017/decorative" val="1"/>
              </a:ext>
            </a:extLst>
          </p:cNvPr>
          <p:cNvCxnSpPr/>
          <p:nvPr userDrawn="1"/>
        </p:nvCxnSpPr>
        <p:spPr>
          <a:xfrm flipH="1">
            <a:off x="1441450" y="4140200"/>
            <a:ext cx="27398663" cy="0"/>
          </a:xfrm>
          <a:prstGeom prst="line">
            <a:avLst/>
          </a:prstGeom>
          <a:ln w="90000"/>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1" r:id="rId1"/>
  </p:sldLayoutIdLst>
  <p:txStyles>
    <p:titleStyle>
      <a:lvl1pPr algn="ctr" defTabSz="4175125" rtl="0" eaLnBrk="0" fontAlgn="base" hangingPunct="0">
        <a:spcBef>
          <a:spcPct val="0"/>
        </a:spcBef>
        <a:spcAft>
          <a:spcPct val="0"/>
        </a:spcAft>
        <a:defRPr sz="20100" kern="1200">
          <a:solidFill>
            <a:schemeClr val="tx1"/>
          </a:solidFill>
          <a:latin typeface="+mj-lt"/>
          <a:ea typeface="+mj-ea"/>
          <a:cs typeface="+mj-cs"/>
        </a:defRPr>
      </a:lvl1pPr>
      <a:lvl2pPr algn="ctr" defTabSz="4175125" rtl="0" eaLnBrk="0" fontAlgn="base" hangingPunct="0">
        <a:spcBef>
          <a:spcPct val="0"/>
        </a:spcBef>
        <a:spcAft>
          <a:spcPct val="0"/>
        </a:spcAft>
        <a:defRPr sz="20100">
          <a:solidFill>
            <a:schemeClr val="tx1"/>
          </a:solidFill>
          <a:latin typeface="Arial" charset="0"/>
        </a:defRPr>
      </a:lvl2pPr>
      <a:lvl3pPr algn="ctr" defTabSz="4175125" rtl="0" eaLnBrk="0" fontAlgn="base" hangingPunct="0">
        <a:spcBef>
          <a:spcPct val="0"/>
        </a:spcBef>
        <a:spcAft>
          <a:spcPct val="0"/>
        </a:spcAft>
        <a:defRPr sz="20100">
          <a:solidFill>
            <a:schemeClr val="tx1"/>
          </a:solidFill>
          <a:latin typeface="Arial" charset="0"/>
        </a:defRPr>
      </a:lvl3pPr>
      <a:lvl4pPr algn="ctr" defTabSz="4175125" rtl="0" eaLnBrk="0" fontAlgn="base" hangingPunct="0">
        <a:spcBef>
          <a:spcPct val="0"/>
        </a:spcBef>
        <a:spcAft>
          <a:spcPct val="0"/>
        </a:spcAft>
        <a:defRPr sz="20100">
          <a:solidFill>
            <a:schemeClr val="tx1"/>
          </a:solidFill>
          <a:latin typeface="Arial" charset="0"/>
        </a:defRPr>
      </a:lvl4pPr>
      <a:lvl5pPr algn="ctr" defTabSz="4175125" rtl="0" eaLnBrk="0" fontAlgn="base" hangingPunct="0">
        <a:spcBef>
          <a:spcPct val="0"/>
        </a:spcBef>
        <a:spcAft>
          <a:spcPct val="0"/>
        </a:spcAft>
        <a:defRPr sz="20100">
          <a:solidFill>
            <a:schemeClr val="tx1"/>
          </a:solidFill>
          <a:latin typeface="Arial" charset="0"/>
        </a:defRPr>
      </a:lvl5pPr>
      <a:lvl6pPr marL="457200" algn="ctr" defTabSz="4175125" rtl="0" fontAlgn="base">
        <a:spcBef>
          <a:spcPct val="0"/>
        </a:spcBef>
        <a:spcAft>
          <a:spcPct val="0"/>
        </a:spcAft>
        <a:defRPr sz="20100">
          <a:solidFill>
            <a:schemeClr val="tx1"/>
          </a:solidFill>
          <a:latin typeface="Arial" charset="0"/>
        </a:defRPr>
      </a:lvl6pPr>
      <a:lvl7pPr marL="914400" algn="ctr" defTabSz="4175125" rtl="0" fontAlgn="base">
        <a:spcBef>
          <a:spcPct val="0"/>
        </a:spcBef>
        <a:spcAft>
          <a:spcPct val="0"/>
        </a:spcAft>
        <a:defRPr sz="20100">
          <a:solidFill>
            <a:schemeClr val="tx1"/>
          </a:solidFill>
          <a:latin typeface="Arial" charset="0"/>
        </a:defRPr>
      </a:lvl7pPr>
      <a:lvl8pPr marL="1371600" algn="ctr" defTabSz="4175125" rtl="0" fontAlgn="base">
        <a:spcBef>
          <a:spcPct val="0"/>
        </a:spcBef>
        <a:spcAft>
          <a:spcPct val="0"/>
        </a:spcAft>
        <a:defRPr sz="20100">
          <a:solidFill>
            <a:schemeClr val="tx1"/>
          </a:solidFill>
          <a:latin typeface="Arial" charset="0"/>
        </a:defRPr>
      </a:lvl8pPr>
      <a:lvl9pPr marL="1828800" algn="ctr" defTabSz="4175125" rtl="0" fontAlgn="base">
        <a:spcBef>
          <a:spcPct val="0"/>
        </a:spcBef>
        <a:spcAft>
          <a:spcPct val="0"/>
        </a:spcAft>
        <a:defRPr sz="20100">
          <a:solidFill>
            <a:schemeClr val="tx1"/>
          </a:solidFill>
          <a:latin typeface="Arial" charset="0"/>
        </a:defRPr>
      </a:lvl9pPr>
    </p:titleStyle>
    <p:bodyStyle>
      <a:lvl1pPr marL="1565275" indent="-1565275" algn="l" defTabSz="4175125" rtl="0" eaLnBrk="0" fontAlgn="base" hangingPunct="0">
        <a:spcBef>
          <a:spcPct val="20000"/>
        </a:spcBef>
        <a:spcAft>
          <a:spcPct val="0"/>
        </a:spcAft>
        <a:buFont typeface="Arial" charset="0"/>
        <a:buChar char="•"/>
        <a:defRPr sz="14600" kern="1200">
          <a:solidFill>
            <a:schemeClr val="tx1"/>
          </a:solidFill>
          <a:latin typeface="+mn-lt"/>
          <a:ea typeface="+mn-ea"/>
          <a:cs typeface="+mn-cs"/>
        </a:defRPr>
      </a:lvl1pPr>
      <a:lvl2pPr marL="3392488" indent="-1304925" algn="l" defTabSz="4175125" rtl="0" eaLnBrk="0" fontAlgn="base" hangingPunct="0">
        <a:spcBef>
          <a:spcPct val="20000"/>
        </a:spcBef>
        <a:spcAft>
          <a:spcPct val="0"/>
        </a:spcAft>
        <a:buFont typeface="Arial" charset="0"/>
        <a:buChar char="–"/>
        <a:defRPr sz="12800" kern="1200">
          <a:solidFill>
            <a:schemeClr val="tx1"/>
          </a:solidFill>
          <a:latin typeface="+mn-lt"/>
          <a:ea typeface="+mn-ea"/>
          <a:cs typeface="+mn-cs"/>
        </a:defRPr>
      </a:lvl2pPr>
      <a:lvl3pPr marL="5219700" indent="-1042988" algn="l" defTabSz="4175125" rtl="0" eaLnBrk="0" fontAlgn="base" hangingPunct="0">
        <a:spcBef>
          <a:spcPct val="20000"/>
        </a:spcBef>
        <a:spcAft>
          <a:spcPct val="0"/>
        </a:spcAft>
        <a:buFont typeface="Arial" charset="0"/>
        <a:buChar char="•"/>
        <a:defRPr sz="11000" kern="1200">
          <a:solidFill>
            <a:schemeClr val="tx1"/>
          </a:solidFill>
          <a:latin typeface="+mn-lt"/>
          <a:ea typeface="+mn-ea"/>
          <a:cs typeface="+mn-cs"/>
        </a:defRPr>
      </a:lvl3pPr>
      <a:lvl4pPr marL="7307263" indent="-1042988" algn="l" defTabSz="4175125" rtl="0" eaLnBrk="0" fontAlgn="base" hangingPunct="0">
        <a:spcBef>
          <a:spcPct val="20000"/>
        </a:spcBef>
        <a:spcAft>
          <a:spcPct val="0"/>
        </a:spcAft>
        <a:buFont typeface="Arial" charset="0"/>
        <a:buChar char="–"/>
        <a:defRPr sz="9100" kern="1200">
          <a:solidFill>
            <a:schemeClr val="tx1"/>
          </a:solidFill>
          <a:latin typeface="+mn-lt"/>
          <a:ea typeface="+mn-ea"/>
          <a:cs typeface="+mn-cs"/>
        </a:defRPr>
      </a:lvl4pPr>
      <a:lvl5pPr marL="9396413" indent="-1042988" algn="l" defTabSz="4175125" rtl="0" eaLnBrk="0" fontAlgn="base" hangingPunct="0">
        <a:spcBef>
          <a:spcPct val="20000"/>
        </a:spcBef>
        <a:spcAft>
          <a:spcPct val="0"/>
        </a:spcAft>
        <a:buFont typeface="Arial"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hteck: abgerundete Ecken 56">
            <a:extLst>
              <a:ext uri="{FF2B5EF4-FFF2-40B4-BE49-F238E27FC236}">
                <a16:creationId xmlns:a16="http://schemas.microsoft.com/office/drawing/2014/main" id="{C1DD6D23-420E-4AD6-B5A8-8EB7FBD4C007}"/>
              </a:ext>
            </a:extLst>
          </p:cNvPr>
          <p:cNvSpPr/>
          <p:nvPr/>
        </p:nvSpPr>
        <p:spPr>
          <a:xfrm>
            <a:off x="22407563" y="25002233"/>
            <a:ext cx="6803639" cy="11564787"/>
          </a:xfrm>
          <a:prstGeom prst="roundRect">
            <a:avLst>
              <a:gd name="adj" fmla="val 2564"/>
            </a:avLst>
          </a:prstGeom>
          <a:solidFill>
            <a:schemeClr val="accent2">
              <a:lumMod val="20000"/>
              <a:lumOff val="80000"/>
            </a:schemeClr>
          </a:solidFill>
          <a:ln w="571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4300" b="1" baseline="18000" dirty="0">
              <a:solidFill>
                <a:srgbClr val="000000"/>
              </a:solidFill>
              <a:latin typeface="Arial" panose="020B0604020202020204" pitchFamily="34" charset="0"/>
            </a:endParaRPr>
          </a:p>
          <a:p>
            <a:pPr lvl="0"/>
            <a:r>
              <a:rPr lang="en-GB" sz="4300" b="1" baseline="18000" dirty="0">
                <a:solidFill>
                  <a:srgbClr val="2D4B9B"/>
                </a:solidFill>
                <a:latin typeface="Arial" panose="020B0604020202020204" pitchFamily="34" charset="0"/>
              </a:rPr>
              <a:t>6. Outlook and further work</a:t>
            </a:r>
          </a:p>
          <a:p>
            <a:pPr lvl="0"/>
            <a:r>
              <a:rPr lang="en-GB" sz="2800" dirty="0">
                <a:solidFill>
                  <a:srgbClr val="000000"/>
                </a:solidFill>
                <a:latin typeface="Arial" panose="020B0604020202020204" pitchFamily="34" charset="0"/>
              </a:rPr>
              <a:t>1. Evaluate remaining CCSC (Box 2)</a:t>
            </a:r>
          </a:p>
          <a:p>
            <a:pPr lvl="0"/>
            <a:r>
              <a:rPr lang="en-GB" sz="2800" dirty="0">
                <a:solidFill>
                  <a:srgbClr val="000000"/>
                </a:solidFill>
                <a:latin typeface="Arial" panose="020B0604020202020204" pitchFamily="34" charset="0"/>
              </a:rPr>
              <a:t>2. Develop CCSC algorithm for off-</a:t>
            </a:r>
          </a:p>
          <a:p>
            <a:pPr lvl="0"/>
            <a:r>
              <a:rPr lang="en-GB" sz="2800" dirty="0">
                <a:solidFill>
                  <a:srgbClr val="000000"/>
                </a:solidFill>
                <a:latin typeface="Arial" panose="020B0604020202020204" pitchFamily="34" charset="0"/>
              </a:rPr>
              <a:t>    zenith observations. Approaches:</a:t>
            </a:r>
          </a:p>
          <a:p>
            <a:pPr lvl="0"/>
            <a:r>
              <a:rPr lang="en-GB" sz="2800" dirty="0">
                <a:solidFill>
                  <a:srgbClr val="000000"/>
                </a:solidFill>
                <a:latin typeface="Arial" panose="020B0604020202020204" pitchFamily="34" charset="0"/>
              </a:rPr>
              <a:t>    a) TB</a:t>
            </a:r>
            <a:r>
              <a:rPr lang="en-GB" sz="2800" baseline="-25000" dirty="0">
                <a:solidFill>
                  <a:srgbClr val="000000"/>
                </a:solidFill>
                <a:latin typeface="Arial" panose="020B0604020202020204" pitchFamily="34" charset="0"/>
              </a:rPr>
              <a:t>MW</a:t>
            </a:r>
            <a:r>
              <a:rPr lang="en-GB" sz="2800" dirty="0">
                <a:solidFill>
                  <a:srgbClr val="000000"/>
                </a:solidFill>
                <a:latin typeface="Arial" panose="020B0604020202020204" pitchFamily="34" charset="0"/>
              </a:rPr>
              <a:t>, TB</a:t>
            </a:r>
            <a:r>
              <a:rPr lang="en-GB" sz="2800" baseline="-25000" dirty="0">
                <a:solidFill>
                  <a:srgbClr val="000000"/>
                </a:solidFill>
                <a:latin typeface="Arial" panose="020B0604020202020204" pitchFamily="34" charset="0"/>
              </a:rPr>
              <a:t>IR</a:t>
            </a:r>
            <a:r>
              <a:rPr lang="en-GB" sz="2800" dirty="0">
                <a:solidFill>
                  <a:srgbClr val="000000"/>
                </a:solidFill>
                <a:latin typeface="Arial" panose="020B0604020202020204" pitchFamily="34" charset="0"/>
              </a:rPr>
              <a:t> in all channels and</a:t>
            </a:r>
          </a:p>
          <a:p>
            <a:pPr lvl="0"/>
            <a:r>
              <a:rPr lang="en-GB" sz="2800" dirty="0">
                <a:solidFill>
                  <a:srgbClr val="000000"/>
                </a:solidFill>
                <a:latin typeface="Arial" panose="020B0604020202020204" pitchFamily="34" charset="0"/>
              </a:rPr>
              <a:t>        their variability</a:t>
            </a:r>
          </a:p>
          <a:p>
            <a:pPr lvl="0"/>
            <a:r>
              <a:rPr lang="en-GB" sz="2800" dirty="0">
                <a:solidFill>
                  <a:srgbClr val="000000"/>
                </a:solidFill>
                <a:latin typeface="Arial" panose="020B0604020202020204" pitchFamily="34" charset="0"/>
              </a:rPr>
              <a:t>    b) detection of spectral signature</a:t>
            </a:r>
          </a:p>
          <a:p>
            <a:pPr lvl="0"/>
            <a:r>
              <a:rPr lang="en-GB" sz="2800" dirty="0">
                <a:solidFill>
                  <a:srgbClr val="000000"/>
                </a:solidFill>
                <a:latin typeface="Arial" panose="020B0604020202020204" pitchFamily="34" charset="0"/>
              </a:rPr>
              <a:t>        (Fig. 6) of LWC in observed TB</a:t>
            </a:r>
          </a:p>
          <a:p>
            <a:pPr lvl="0"/>
            <a:r>
              <a:rPr lang="en-GB" sz="2800" dirty="0">
                <a:solidFill>
                  <a:srgbClr val="000000"/>
                </a:solidFill>
                <a:latin typeface="Arial" panose="020B0604020202020204" pitchFamily="34" charset="0"/>
              </a:rPr>
              <a:t>        using ML</a:t>
            </a:r>
          </a:p>
          <a:p>
            <a:pPr lvl="0"/>
            <a:r>
              <a:rPr lang="en-GB" sz="2800" dirty="0">
                <a:solidFill>
                  <a:srgbClr val="000000"/>
                </a:solidFill>
                <a:latin typeface="Arial" panose="020B0604020202020204" pitchFamily="34" charset="0"/>
              </a:rPr>
              <a:t>3. Develop a recommendation for</a:t>
            </a:r>
          </a:p>
          <a:p>
            <a:pPr lvl="0"/>
            <a:r>
              <a:rPr lang="en-GB" sz="2800" dirty="0">
                <a:solidFill>
                  <a:srgbClr val="000000"/>
                </a:solidFill>
                <a:latin typeface="Arial" panose="020B0604020202020204" pitchFamily="34" charset="0"/>
              </a:rPr>
              <a:t>    CCSC in MWR Networks</a:t>
            </a: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a:p>
            <a:pPr lvl="0"/>
            <a:endParaRPr lang="de-DE" sz="4000" dirty="0">
              <a:solidFill>
                <a:srgbClr val="000000"/>
              </a:solidFill>
              <a:latin typeface="Calibri" panose="020F0502020204030204" pitchFamily="34" charset="0"/>
            </a:endParaRPr>
          </a:p>
        </p:txBody>
      </p:sp>
      <p:sp>
        <p:nvSpPr>
          <p:cNvPr id="3075" name="Titel 1"/>
          <p:cNvSpPr txBox="1">
            <a:spLocks/>
          </p:cNvSpPr>
          <p:nvPr/>
        </p:nvSpPr>
        <p:spPr bwMode="auto">
          <a:xfrm>
            <a:off x="1414463" y="7479821"/>
            <a:ext cx="239966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defTabSz="4175125" eaLnBrk="0" fontAlgn="base" hangingPunct="0">
              <a:spcBef>
                <a:spcPct val="0"/>
              </a:spcBef>
              <a:spcAft>
                <a:spcPct val="0"/>
              </a:spcAft>
              <a:defRPr sz="8200">
                <a:solidFill>
                  <a:schemeClr val="tx1"/>
                </a:solidFill>
                <a:latin typeface="Arial" charset="0"/>
              </a:defRPr>
            </a:lvl6pPr>
            <a:lvl7pPr marL="2971800" indent="-228600" defTabSz="4175125" eaLnBrk="0" fontAlgn="base" hangingPunct="0">
              <a:spcBef>
                <a:spcPct val="0"/>
              </a:spcBef>
              <a:spcAft>
                <a:spcPct val="0"/>
              </a:spcAft>
              <a:defRPr sz="8200">
                <a:solidFill>
                  <a:schemeClr val="tx1"/>
                </a:solidFill>
                <a:latin typeface="Arial" charset="0"/>
              </a:defRPr>
            </a:lvl7pPr>
            <a:lvl8pPr marL="3429000" indent="-228600" defTabSz="4175125" eaLnBrk="0" fontAlgn="base" hangingPunct="0">
              <a:spcBef>
                <a:spcPct val="0"/>
              </a:spcBef>
              <a:spcAft>
                <a:spcPct val="0"/>
              </a:spcAft>
              <a:defRPr sz="8200">
                <a:solidFill>
                  <a:schemeClr val="tx1"/>
                </a:solidFill>
                <a:latin typeface="Arial" charset="0"/>
              </a:defRPr>
            </a:lvl8pPr>
            <a:lvl9pPr marL="3886200" indent="-228600" defTabSz="4175125" eaLnBrk="0" fontAlgn="base" hangingPunct="0">
              <a:spcBef>
                <a:spcPct val="0"/>
              </a:spcBef>
              <a:spcAft>
                <a:spcPct val="0"/>
              </a:spcAft>
              <a:defRPr sz="8200">
                <a:solidFill>
                  <a:schemeClr val="tx1"/>
                </a:solidFill>
                <a:latin typeface="Arial" charset="0"/>
              </a:defRPr>
            </a:lvl9pPr>
          </a:lstStyle>
          <a:p>
            <a:pPr eaLnBrk="1" hangingPunct="1">
              <a:lnSpc>
                <a:spcPts val="5800"/>
              </a:lnSpc>
            </a:pPr>
            <a:r>
              <a:rPr lang="de-DE" altLang="de-DE" sz="3600" b="1" u="sng" dirty="0">
                <a:cs typeface="Arial" charset="0"/>
              </a:rPr>
              <a:t>Moritz Löffler</a:t>
            </a:r>
            <a:r>
              <a:rPr lang="de-DE" altLang="de-DE" sz="3600" b="1" u="sng" baseline="30000" dirty="0">
                <a:cs typeface="Arial" charset="0"/>
              </a:rPr>
              <a:t>1,2</a:t>
            </a:r>
            <a:r>
              <a:rPr lang="de-DE" altLang="de-DE" sz="3600" b="1" dirty="0">
                <a:cs typeface="Arial" charset="0"/>
              </a:rPr>
              <a:t>, Christine Knist</a:t>
            </a:r>
            <a:r>
              <a:rPr lang="de-DE" altLang="de-DE" sz="3600" b="1" baseline="30000" dirty="0">
                <a:cs typeface="Arial" charset="0"/>
              </a:rPr>
              <a:t>1</a:t>
            </a:r>
            <a:r>
              <a:rPr lang="de-DE" altLang="de-DE" sz="3600" b="1" dirty="0">
                <a:cs typeface="Arial" charset="0"/>
              </a:rPr>
              <a:t>, Jasmin Vural</a:t>
            </a:r>
            <a:r>
              <a:rPr lang="de-DE" altLang="de-DE" sz="3600" b="1" baseline="30000" dirty="0">
                <a:cs typeface="Arial" charset="0"/>
              </a:rPr>
              <a:t>1</a:t>
            </a:r>
            <a:r>
              <a:rPr lang="de-DE" altLang="de-DE" sz="3600" b="1" dirty="0">
                <a:cs typeface="Arial" charset="0"/>
              </a:rPr>
              <a:t>, Annika Schomburg</a:t>
            </a:r>
            <a:r>
              <a:rPr lang="de-DE" altLang="de-DE" sz="3600" b="1" baseline="30000" dirty="0">
                <a:cs typeface="Arial" charset="0"/>
              </a:rPr>
              <a:t>1</a:t>
            </a:r>
            <a:r>
              <a:rPr lang="de-DE" altLang="de-DE" sz="3600" b="1" dirty="0">
                <a:cs typeface="Arial" charset="0"/>
              </a:rPr>
              <a:t>, Volker Lehmann</a:t>
            </a:r>
            <a:r>
              <a:rPr lang="de-DE" altLang="de-DE" sz="3600" b="1" baseline="30000" dirty="0">
                <a:cs typeface="Arial" charset="0"/>
              </a:rPr>
              <a:t>1</a:t>
            </a:r>
            <a:r>
              <a:rPr lang="de-DE" altLang="de-DE" sz="3600" b="1" dirty="0">
                <a:cs typeface="Arial" charset="0"/>
              </a:rPr>
              <a:t>, </a:t>
            </a:r>
          </a:p>
          <a:p>
            <a:pPr eaLnBrk="1" hangingPunct="1">
              <a:lnSpc>
                <a:spcPts val="5800"/>
              </a:lnSpc>
            </a:pPr>
            <a:r>
              <a:rPr lang="de-DE" altLang="de-DE" sz="3600" b="1" dirty="0">
                <a:cs typeface="Arial" charset="0"/>
              </a:rPr>
              <a:t>Ulrich Görsdorf</a:t>
            </a:r>
            <a:r>
              <a:rPr lang="de-DE" altLang="de-DE" sz="3600" b="1" baseline="30000" dirty="0">
                <a:cs typeface="Arial" charset="0"/>
              </a:rPr>
              <a:t>1</a:t>
            </a:r>
            <a:r>
              <a:rPr lang="de-DE" altLang="de-DE" sz="3600" b="1" dirty="0">
                <a:cs typeface="Arial" charset="0"/>
              </a:rPr>
              <a:t>, and Ulrich Löhnert</a:t>
            </a:r>
            <a:r>
              <a:rPr lang="de-DE" altLang="de-DE" sz="3600" b="1" baseline="30000" dirty="0">
                <a:cs typeface="Arial" charset="0"/>
              </a:rPr>
              <a:t>2</a:t>
            </a:r>
          </a:p>
        </p:txBody>
      </p:sp>
      <p:sp>
        <p:nvSpPr>
          <p:cNvPr id="17" name="Rechteck 16">
            <a:extLst>
              <a:ext uri="{C183D7F6-B498-43B3-948B-1728B52AA6E4}">
                <adec:decorative xmlns:adec="http://schemas.microsoft.com/office/drawing/2017/decorative" val="1"/>
              </a:ext>
            </a:extLst>
          </p:cNvPr>
          <p:cNvSpPr/>
          <p:nvPr/>
        </p:nvSpPr>
        <p:spPr>
          <a:xfrm>
            <a:off x="1436688" y="37438499"/>
            <a:ext cx="27417712" cy="2462198"/>
          </a:xfrm>
          <a:prstGeom prst="rect">
            <a:avLst/>
          </a:prstGeom>
          <a:solidFill>
            <a:schemeClr val="bg2"/>
          </a:solidFill>
          <a:ln>
            <a:noFill/>
          </a:ln>
          <a:effectLst/>
        </p:spPr>
        <p:style>
          <a:lnRef idx="2">
            <a:schemeClr val="accent6"/>
          </a:lnRef>
          <a:fillRef idx="1001">
            <a:schemeClr val="lt1"/>
          </a:fillRef>
          <a:effectRef idx="0">
            <a:schemeClr val="accent6"/>
          </a:effectRef>
          <a:fontRef idx="minor">
            <a:schemeClr val="dk1"/>
          </a:fontRef>
        </p:style>
        <p:txBody>
          <a:bodyPr anchor="ctr"/>
          <a:lstStyle/>
          <a:p>
            <a:r>
              <a:rPr lang="en-GB" sz="1600" dirty="0"/>
              <a:t>Citations: [1] De Angelis, F., </a:t>
            </a:r>
            <a:r>
              <a:rPr lang="en-GB" sz="1600" dirty="0" err="1"/>
              <a:t>Cimini</a:t>
            </a:r>
            <a:r>
              <a:rPr lang="en-GB" sz="1600" dirty="0"/>
              <a:t>, D., Hocking, J., Martinet, P., and </a:t>
            </a:r>
            <a:r>
              <a:rPr lang="en-GB" sz="1600" dirty="0" err="1"/>
              <a:t>Kneifel</a:t>
            </a:r>
            <a:r>
              <a:rPr lang="en-GB" sz="1600" dirty="0"/>
              <a:t>, S.: RTTOV-</a:t>
            </a:r>
            <a:r>
              <a:rPr lang="en-GB" sz="1600" dirty="0" err="1"/>
              <a:t>gb</a:t>
            </a:r>
            <a:r>
              <a:rPr lang="en-GB" sz="1600" dirty="0"/>
              <a:t> – adapting the fast radiative transfer model RTTOV for the assimilation of ground-based microwave radiometer observations, </a:t>
            </a:r>
            <a:r>
              <a:rPr lang="en-GB" sz="1600" dirty="0" err="1"/>
              <a:t>Geosci</a:t>
            </a:r>
            <a:r>
              <a:rPr lang="en-GB" sz="1600" dirty="0"/>
              <a:t>. Model Dev., 9, 2721–2739, https://doi.org/10.5194/gmd-9-2721-2016, 2016.</a:t>
            </a:r>
          </a:p>
          <a:p>
            <a:r>
              <a:rPr lang="en-GB" sz="1600" dirty="0"/>
              <a:t>[2] D. D. Turner, S. A. Clough, J. C. </a:t>
            </a:r>
            <a:r>
              <a:rPr lang="en-GB" sz="1600" dirty="0" err="1"/>
              <a:t>Liljegren</a:t>
            </a:r>
            <a:r>
              <a:rPr lang="en-GB" sz="1600" dirty="0"/>
              <a:t>, E. E. </a:t>
            </a:r>
            <a:r>
              <a:rPr lang="en-GB" sz="1600" dirty="0" err="1"/>
              <a:t>Clothiaux</a:t>
            </a:r>
            <a:r>
              <a:rPr lang="en-GB" sz="1600" dirty="0"/>
              <a:t>, K. E. Cady-Pereira and K. L. </a:t>
            </a:r>
            <a:r>
              <a:rPr lang="en-GB" sz="1600" dirty="0" err="1"/>
              <a:t>Gaustad</a:t>
            </a:r>
            <a:r>
              <a:rPr lang="en-GB" sz="1600" dirty="0"/>
              <a:t>, "Retrieving Liquid Wat0er Path and Precipitable Water Vapor From the Atmospheric Radiation Measurement (ARM) Microwave Radiometers," in </a:t>
            </a:r>
            <a:r>
              <a:rPr lang="en-GB" sz="1600" i="1" dirty="0"/>
              <a:t>IEEE Transactions on Geoscience and Remote Sensing</a:t>
            </a:r>
            <a:r>
              <a:rPr lang="en-GB" sz="1600" dirty="0"/>
              <a:t>, vol. 45, no. 11, pp. 3680-3690, Nov. 2007, </a:t>
            </a:r>
            <a:r>
              <a:rPr lang="en-GB" sz="1600" dirty="0" err="1"/>
              <a:t>doi</a:t>
            </a:r>
            <a:r>
              <a:rPr lang="en-GB" sz="1600" dirty="0"/>
              <a:t>: 10.1109/TGRS.2007.903703.</a:t>
            </a:r>
          </a:p>
          <a:p>
            <a:r>
              <a:rPr lang="en-GB" sz="1600" dirty="0"/>
              <a:t>[3] De Angelis, F., </a:t>
            </a:r>
            <a:r>
              <a:rPr lang="en-GB" sz="1600" dirty="0" err="1"/>
              <a:t>Cimini</a:t>
            </a:r>
            <a:r>
              <a:rPr lang="en-GB" sz="1600" dirty="0"/>
              <a:t>, D., Löhnert, U., Caumont, O., </a:t>
            </a:r>
            <a:r>
              <a:rPr lang="en-GB" sz="1600" dirty="0" err="1"/>
              <a:t>Haefele</a:t>
            </a:r>
            <a:r>
              <a:rPr lang="en-GB" sz="1600" dirty="0"/>
              <a:t>, A., Pospichal, B., Martinet, P., </a:t>
            </a:r>
            <a:r>
              <a:rPr lang="en-GB" sz="1600" dirty="0" err="1"/>
              <a:t>Navas</a:t>
            </a:r>
            <a:r>
              <a:rPr lang="en-GB" sz="1600" dirty="0"/>
              <a:t>-Guzmán, F., Klein-</a:t>
            </a:r>
            <a:r>
              <a:rPr lang="en-GB" sz="1600" dirty="0" err="1"/>
              <a:t>Baltink</a:t>
            </a:r>
            <a:r>
              <a:rPr lang="en-GB" sz="1600" dirty="0"/>
              <a:t>, H., Dupont, J.-C., and Hocking, J.: Long-term observations minus background monitoring of ground-based brightness temperatures from a microwave radiometer network, Atmos. Meas. Tech., 10, 3947–3961, https://doi.org/10.5194/amt-10-3947-2017, 2017.</a:t>
            </a:r>
          </a:p>
          <a:p>
            <a:r>
              <a:rPr lang="en-GB" sz="1600" dirty="0"/>
              <a:t>[4] </a:t>
            </a:r>
            <a:r>
              <a:rPr lang="en-GB" sz="1600" dirty="0" err="1"/>
              <a:t>Hocke</a:t>
            </a:r>
            <a:r>
              <a:rPr lang="en-GB" sz="1600" dirty="0"/>
              <a:t>, K.; </a:t>
            </a:r>
            <a:r>
              <a:rPr lang="en-GB" sz="1600" dirty="0" err="1"/>
              <a:t>Navas</a:t>
            </a:r>
            <a:r>
              <a:rPr lang="en-GB" sz="1600" dirty="0"/>
              <a:t> Guzmán, F.; </a:t>
            </a:r>
            <a:r>
              <a:rPr lang="en-GB" sz="1600" dirty="0" err="1"/>
              <a:t>Cossu</a:t>
            </a:r>
            <a:r>
              <a:rPr lang="en-GB" sz="1600" dirty="0"/>
              <a:t>, F.; </a:t>
            </a:r>
            <a:r>
              <a:rPr lang="en-GB" sz="1600" dirty="0" err="1"/>
              <a:t>Mätzler</a:t>
            </a:r>
            <a:r>
              <a:rPr lang="en-GB" sz="1600" dirty="0"/>
              <a:t>, C. Cloud Fraction of Liquid Water Clouds above Switzerland over the Last 12 Years. </a:t>
            </a:r>
            <a:r>
              <a:rPr lang="en-GB" sz="1600" i="1" dirty="0"/>
              <a:t>Climate</a:t>
            </a:r>
            <a:r>
              <a:rPr lang="en-GB" sz="1600" dirty="0"/>
              <a:t> </a:t>
            </a:r>
            <a:r>
              <a:rPr lang="en-GB" sz="1600" b="1" dirty="0"/>
              <a:t>2016</a:t>
            </a:r>
            <a:r>
              <a:rPr lang="en-GB" sz="1600" dirty="0"/>
              <a:t>, </a:t>
            </a:r>
            <a:r>
              <a:rPr lang="en-GB" sz="1600" i="1" dirty="0"/>
              <a:t>4</a:t>
            </a:r>
            <a:r>
              <a:rPr lang="en-GB" sz="1600" dirty="0"/>
              <a:t>, 48. https://doi.org/10.3390/cli4040048 </a:t>
            </a:r>
          </a:p>
          <a:p>
            <a:r>
              <a:rPr lang="en-GB" sz="1600" dirty="0">
                <a:solidFill>
                  <a:srgbClr val="000000"/>
                </a:solidFill>
              </a:rPr>
              <a:t>[5] </a:t>
            </a:r>
            <a:r>
              <a:rPr lang="en-GB" sz="1600" dirty="0" err="1">
                <a:solidFill>
                  <a:srgbClr val="000000"/>
                </a:solidFill>
              </a:rPr>
              <a:t>Ebell</a:t>
            </a:r>
            <a:r>
              <a:rPr lang="en-GB" sz="1600" dirty="0">
                <a:solidFill>
                  <a:srgbClr val="000000"/>
                </a:solidFill>
              </a:rPr>
              <a:t>, K., U. Löhnert, E. </a:t>
            </a:r>
            <a:r>
              <a:rPr lang="en-GB" sz="1600" dirty="0" err="1">
                <a:solidFill>
                  <a:srgbClr val="000000"/>
                </a:solidFill>
              </a:rPr>
              <a:t>Päschke</a:t>
            </a:r>
            <a:r>
              <a:rPr lang="en-GB" sz="1600" dirty="0">
                <a:solidFill>
                  <a:srgbClr val="000000"/>
                </a:solidFill>
              </a:rPr>
              <a:t>, E. </a:t>
            </a:r>
            <a:r>
              <a:rPr lang="en-GB" sz="1600" dirty="0" err="1">
                <a:solidFill>
                  <a:srgbClr val="000000"/>
                </a:solidFill>
              </a:rPr>
              <a:t>Orlandi</a:t>
            </a:r>
            <a:r>
              <a:rPr lang="en-GB" sz="1600" dirty="0">
                <a:solidFill>
                  <a:srgbClr val="000000"/>
                </a:solidFill>
              </a:rPr>
              <a:t>, J. H. Schween, and S. </a:t>
            </a:r>
            <a:r>
              <a:rPr lang="en-GB" sz="1600" dirty="0" err="1">
                <a:solidFill>
                  <a:srgbClr val="000000"/>
                </a:solidFill>
              </a:rPr>
              <a:t>Crewell</a:t>
            </a:r>
            <a:r>
              <a:rPr lang="en-GB" sz="1600" dirty="0">
                <a:solidFill>
                  <a:srgbClr val="000000"/>
                </a:solidFill>
              </a:rPr>
              <a:t> (2017), A 1-D variational retrieval of temperature, humidity, and liquid cloud properties: Performance under idealized and real conditions, J. </a:t>
            </a:r>
            <a:r>
              <a:rPr lang="en-GB" sz="1600" dirty="0" err="1">
                <a:solidFill>
                  <a:srgbClr val="000000"/>
                </a:solidFill>
              </a:rPr>
              <a:t>Geophys</a:t>
            </a:r>
            <a:r>
              <a:rPr lang="en-GB" sz="1600" dirty="0">
                <a:solidFill>
                  <a:srgbClr val="000000"/>
                </a:solidFill>
              </a:rPr>
              <a:t>. Res. Atmos., 122, 1746–1766, doi:10.1002/2016JD025945.</a:t>
            </a:r>
            <a:endParaRPr lang="en-GB" sz="1600" dirty="0"/>
          </a:p>
          <a:p>
            <a:r>
              <a:rPr lang="en-GB" sz="1600" dirty="0"/>
              <a:t>[6] P. MARTINET, A. DABAS, J.-M. DONIER, T. DOUFFET, O. GARROUSTE &amp; R. GUILLOT (2015) 1D-Var temperature retrievals from microwave radiometer and convective scale model, Tellus A: Dynamic Meteorology and Oceanography, 67:1, DOI: 10.3402/tellusa.v67.27925</a:t>
            </a:r>
          </a:p>
          <a:p>
            <a:r>
              <a:rPr lang="en-GB" sz="1600" dirty="0"/>
              <a:t>[7] </a:t>
            </a:r>
            <a:r>
              <a:rPr lang="en-GB" sz="1600" dirty="0" err="1"/>
              <a:t>Ahn</a:t>
            </a:r>
            <a:r>
              <a:rPr lang="en-GB" sz="1600" dirty="0"/>
              <a:t>, M.-H., Han, D., Won, H. Y., and Morris, V.: A cloud detection algorithm using the downwelling infrared radiance measured by an infrared pyrometer of the ground-based microwave radiometer, Atmos. Meas. Tech., 8, 553–566, https://doi.org/10.5194/amt-8-553-2015, 2015.</a:t>
            </a:r>
            <a:endParaRPr lang="de-DE" sz="1600" dirty="0">
              <a:solidFill>
                <a:srgbClr val="5A5A5A"/>
              </a:solidFill>
            </a:endParaRPr>
          </a:p>
        </p:txBody>
      </p:sp>
      <p:sp>
        <p:nvSpPr>
          <p:cNvPr id="3086" name="Text Box 12"/>
          <p:cNvSpPr txBox="1">
            <a:spLocks noChangeArrowheads="1"/>
          </p:cNvSpPr>
          <p:nvPr/>
        </p:nvSpPr>
        <p:spPr bwMode="auto">
          <a:xfrm>
            <a:off x="22407563" y="10175681"/>
            <a:ext cx="6446837" cy="4498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lvl="0" defTabSz="914400" eaLnBrk="1" hangingPunct="1">
              <a:lnSpc>
                <a:spcPts val="3600"/>
              </a:lnSpc>
            </a:pPr>
            <a:r>
              <a:rPr lang="de-DE" altLang="de-DE" sz="4300" b="1" baseline="18000" dirty="0">
                <a:solidFill>
                  <a:srgbClr val="000000"/>
                </a:solidFill>
                <a:latin typeface="Arial" panose="020B0604020202020204" pitchFamily="34" charset="0"/>
              </a:rPr>
              <a:t>5b. </a:t>
            </a:r>
            <a:r>
              <a:rPr lang="de-DE" altLang="de-DE" sz="4300" b="1" baseline="18000" dirty="0" err="1">
                <a:solidFill>
                  <a:srgbClr val="000000"/>
                </a:solidFill>
                <a:latin typeface="Arial" panose="020B0604020202020204" pitchFamily="34" charset="0"/>
              </a:rPr>
              <a:t>Results</a:t>
            </a:r>
            <a:r>
              <a:rPr lang="de-DE" altLang="de-DE" sz="4300" b="1" baseline="18000" dirty="0">
                <a:solidFill>
                  <a:srgbClr val="000000"/>
                </a:solidFill>
                <a:latin typeface="Arial" panose="020B0604020202020204" pitchFamily="34" charset="0"/>
              </a:rPr>
              <a:t> - </a:t>
            </a:r>
            <a:r>
              <a:rPr lang="en-GB" altLang="de-DE" sz="4300" b="1" baseline="18000" dirty="0">
                <a:solidFill>
                  <a:srgbClr val="000000"/>
                </a:solidFill>
                <a:latin typeface="Arial" panose="020B0604020202020204" pitchFamily="34" charset="0"/>
              </a:rPr>
              <a:t>Comparison with </a:t>
            </a:r>
            <a:r>
              <a:rPr lang="en-GB" altLang="de-DE" sz="4300" b="1" baseline="18000" dirty="0" err="1">
                <a:solidFill>
                  <a:srgbClr val="000000"/>
                </a:solidFill>
                <a:latin typeface="Arial" panose="020B0604020202020204" pitchFamily="34" charset="0"/>
              </a:rPr>
              <a:t>CloudNet</a:t>
            </a:r>
            <a:r>
              <a:rPr lang="en-GB" altLang="de-DE" sz="4300" b="1" baseline="18000" dirty="0">
                <a:solidFill>
                  <a:srgbClr val="000000"/>
                </a:solidFill>
                <a:latin typeface="Arial" panose="020B0604020202020204" pitchFamily="34" charset="0"/>
              </a:rPr>
              <a:t> Classification (detail)</a:t>
            </a:r>
          </a:p>
          <a:p>
            <a:pPr lvl="0" algn="just" defTabSz="914400" eaLnBrk="1" hangingPunct="1">
              <a:lnSpc>
                <a:spcPts val="3600"/>
              </a:lnSpc>
            </a:pPr>
            <a:r>
              <a:rPr lang="en-GB" altLang="de-DE" sz="2800" dirty="0"/>
              <a:t>The CCSC-3 (Tab. 1) fails to detect very high and thin clouds which have a very low LWC (Fig. 4). Low ice clouds, without supercooled water (T</a:t>
            </a:r>
            <a:r>
              <a:rPr lang="en-GB" altLang="de-DE" sz="2800" baseline="-25000" dirty="0"/>
              <a:t>CBH*</a:t>
            </a:r>
            <a:r>
              <a:rPr lang="en-GB" altLang="de-DE" sz="2800" dirty="0"/>
              <a:t>&gt;-30°C) are falsely classified as liquid water clouds by CCSC-3 (Fig. 5).</a:t>
            </a:r>
          </a:p>
          <a:p>
            <a:pPr lvl="0" algn="just" defTabSz="914400" eaLnBrk="1" hangingPunct="1">
              <a:lnSpc>
                <a:spcPts val="3600"/>
              </a:lnSpc>
            </a:pPr>
            <a:r>
              <a:rPr lang="en-GB" altLang="de-DE" sz="2000" dirty="0"/>
              <a:t>* CBH: Cloud Base Height</a:t>
            </a:r>
          </a:p>
        </p:txBody>
      </p:sp>
      <p:sp>
        <p:nvSpPr>
          <p:cNvPr id="2" name="Titel 1">
            <a:extLst>
              <a:ext uri="{FF2B5EF4-FFF2-40B4-BE49-F238E27FC236}">
                <a16:creationId xmlns:a16="http://schemas.microsoft.com/office/drawing/2014/main" id="{053691D3-2F37-4C9F-854D-961AC74B2FC4}"/>
              </a:ext>
            </a:extLst>
          </p:cNvPr>
          <p:cNvSpPr>
            <a:spLocks noGrp="1"/>
          </p:cNvSpPr>
          <p:nvPr>
            <p:ph type="title"/>
          </p:nvPr>
        </p:nvSpPr>
        <p:spPr>
          <a:xfrm>
            <a:off x="1268867" y="4474709"/>
            <a:ext cx="24142246" cy="2863937"/>
          </a:xfrm>
        </p:spPr>
        <p:txBody>
          <a:bodyPr/>
          <a:lstStyle/>
          <a:p>
            <a:pPr eaLnBrk="1" hangingPunct="1">
              <a:lnSpc>
                <a:spcPts val="11000"/>
              </a:lnSpc>
            </a:pPr>
            <a:r>
              <a:rPr lang="en-US" altLang="de-DE" i="1" dirty="0">
                <a:solidFill>
                  <a:schemeClr val="accent1"/>
                </a:solidFill>
                <a:cs typeface="Arial" charset="0"/>
              </a:rPr>
              <a:t>Cloud detection algorithm for a stand-alone microwave radiometer</a:t>
            </a:r>
            <a:endParaRPr lang="de-DE" sz="9000" dirty="0"/>
          </a:p>
        </p:txBody>
      </p:sp>
      <p:sp>
        <p:nvSpPr>
          <p:cNvPr id="18" name="Titel 1">
            <a:extLst>
              <a:ext uri="{FF2B5EF4-FFF2-40B4-BE49-F238E27FC236}">
                <a16:creationId xmlns:a16="http://schemas.microsoft.com/office/drawing/2014/main" id="{81FFFF0D-FFF2-4DFF-9A66-414281B3E61F}"/>
              </a:ext>
            </a:extLst>
          </p:cNvPr>
          <p:cNvSpPr txBox="1">
            <a:spLocks/>
          </p:cNvSpPr>
          <p:nvPr/>
        </p:nvSpPr>
        <p:spPr bwMode="auto">
          <a:xfrm>
            <a:off x="1414463" y="8931398"/>
            <a:ext cx="239966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defTabSz="4175125" eaLnBrk="0" fontAlgn="base" hangingPunct="0">
              <a:spcBef>
                <a:spcPct val="0"/>
              </a:spcBef>
              <a:spcAft>
                <a:spcPct val="0"/>
              </a:spcAft>
              <a:defRPr sz="8200">
                <a:solidFill>
                  <a:schemeClr val="tx1"/>
                </a:solidFill>
                <a:latin typeface="Arial" charset="0"/>
              </a:defRPr>
            </a:lvl6pPr>
            <a:lvl7pPr marL="2971800" indent="-228600" defTabSz="4175125" eaLnBrk="0" fontAlgn="base" hangingPunct="0">
              <a:spcBef>
                <a:spcPct val="0"/>
              </a:spcBef>
              <a:spcAft>
                <a:spcPct val="0"/>
              </a:spcAft>
              <a:defRPr sz="8200">
                <a:solidFill>
                  <a:schemeClr val="tx1"/>
                </a:solidFill>
                <a:latin typeface="Arial" charset="0"/>
              </a:defRPr>
            </a:lvl7pPr>
            <a:lvl8pPr marL="3429000" indent="-228600" defTabSz="4175125" eaLnBrk="0" fontAlgn="base" hangingPunct="0">
              <a:spcBef>
                <a:spcPct val="0"/>
              </a:spcBef>
              <a:spcAft>
                <a:spcPct val="0"/>
              </a:spcAft>
              <a:defRPr sz="8200">
                <a:solidFill>
                  <a:schemeClr val="tx1"/>
                </a:solidFill>
                <a:latin typeface="Arial" charset="0"/>
              </a:defRPr>
            </a:lvl8pPr>
            <a:lvl9pPr marL="3886200" indent="-228600" defTabSz="4175125" eaLnBrk="0" fontAlgn="base" hangingPunct="0">
              <a:spcBef>
                <a:spcPct val="0"/>
              </a:spcBef>
              <a:spcAft>
                <a:spcPct val="0"/>
              </a:spcAft>
              <a:defRPr sz="8200">
                <a:solidFill>
                  <a:schemeClr val="tx1"/>
                </a:solidFill>
                <a:latin typeface="Arial" charset="0"/>
              </a:defRPr>
            </a:lvl9pPr>
          </a:lstStyle>
          <a:p>
            <a:pPr eaLnBrk="1" hangingPunct="1">
              <a:lnSpc>
                <a:spcPts val="5800"/>
              </a:lnSpc>
            </a:pPr>
            <a:r>
              <a:rPr lang="de-DE" altLang="de-DE" sz="2800" b="1" baseline="30000" dirty="0">
                <a:cs typeface="Arial" charset="0"/>
              </a:rPr>
              <a:t>1 </a:t>
            </a:r>
            <a:r>
              <a:rPr lang="de-DE" altLang="de-DE" sz="2800" dirty="0">
                <a:cs typeface="Arial" charset="0"/>
              </a:rPr>
              <a:t>Deutscher Wetterdienst (DWD), </a:t>
            </a:r>
            <a:r>
              <a:rPr lang="de-DE" altLang="de-DE" sz="2800" b="1" baseline="30000" dirty="0">
                <a:cs typeface="Arial" charset="0"/>
              </a:rPr>
              <a:t>2</a:t>
            </a:r>
            <a:r>
              <a:rPr lang="en-US" altLang="de-DE" sz="2800" dirty="0">
                <a:cs typeface="Arial" charset="0"/>
              </a:rPr>
              <a:t>University of Cologne, Institute for Geophysics and Meteorology, Germany</a:t>
            </a:r>
            <a:endParaRPr lang="de-DE" altLang="de-DE" sz="2800" i="1" dirty="0">
              <a:cs typeface="Arial" charset="0"/>
            </a:endParaRPr>
          </a:p>
          <a:p>
            <a:pPr eaLnBrk="1" hangingPunct="1">
              <a:lnSpc>
                <a:spcPts val="5800"/>
              </a:lnSpc>
            </a:pPr>
            <a:endParaRPr lang="de-DE" altLang="de-DE" sz="3600" b="1" dirty="0">
              <a:cs typeface="Arial" charset="0"/>
            </a:endParaRPr>
          </a:p>
        </p:txBody>
      </p:sp>
      <p:pic>
        <p:nvPicPr>
          <p:cNvPr id="19" name="Grafik 18">
            <a:extLst>
              <a:ext uri="{FF2B5EF4-FFF2-40B4-BE49-F238E27FC236}">
                <a16:creationId xmlns:a16="http://schemas.microsoft.com/office/drawing/2014/main" id="{38766CD4-BCBD-465C-B4A7-59C85220C8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746" y="1585227"/>
            <a:ext cx="4402760" cy="2239205"/>
          </a:xfrm>
          <a:prstGeom prst="rect">
            <a:avLst/>
          </a:prstGeom>
        </p:spPr>
      </p:pic>
      <p:sp>
        <p:nvSpPr>
          <p:cNvPr id="21" name="Rechteck: abgerundete Ecken 20">
            <a:extLst>
              <a:ext uri="{FF2B5EF4-FFF2-40B4-BE49-F238E27FC236}">
                <a16:creationId xmlns:a16="http://schemas.microsoft.com/office/drawing/2014/main" id="{F11F6EBD-5862-4DA0-8AAC-ED8F23093F19}"/>
              </a:ext>
            </a:extLst>
          </p:cNvPr>
          <p:cNvSpPr/>
          <p:nvPr/>
        </p:nvSpPr>
        <p:spPr>
          <a:xfrm>
            <a:off x="1268867" y="10135120"/>
            <a:ext cx="13099194" cy="11516475"/>
          </a:xfrm>
          <a:prstGeom prst="roundRect">
            <a:avLst>
              <a:gd name="adj" fmla="val 1160"/>
            </a:avLst>
          </a:prstGeom>
          <a:solidFill>
            <a:schemeClr val="accent2">
              <a:lumMod val="20000"/>
              <a:lumOff val="80000"/>
            </a:schemeClr>
          </a:solidFill>
          <a:ln w="571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4300" b="1" baseline="30000" dirty="0">
                <a:solidFill>
                  <a:srgbClr val="2D4B9B"/>
                </a:solidFill>
                <a:latin typeface="+mj-lt"/>
              </a:rPr>
              <a:t>1. Motivation and Research Goals</a:t>
            </a:r>
          </a:p>
          <a:p>
            <a:pPr lvl="0"/>
            <a:r>
              <a:rPr lang="en-US" sz="2800" dirty="0">
                <a:solidFill>
                  <a:srgbClr val="000000"/>
                </a:solidFill>
                <a:latin typeface="+mj-lt"/>
              </a:rPr>
              <a:t>We are assessing data availability, quality, observation impact, and operational sustainability of a ground based microwave radiometer </a:t>
            </a:r>
            <a:r>
              <a:rPr lang="en-GB" sz="2800" dirty="0">
                <a:solidFill>
                  <a:srgbClr val="000000"/>
                </a:solidFill>
                <a:latin typeface="+mj-lt"/>
              </a:rPr>
              <a:t>(</a:t>
            </a:r>
            <a:r>
              <a:rPr lang="en-GB" sz="2800" b="1" dirty="0">
                <a:solidFill>
                  <a:srgbClr val="000000"/>
                </a:solidFill>
                <a:latin typeface="+mj-lt"/>
              </a:rPr>
              <a:t>MWR</a:t>
            </a:r>
            <a:r>
              <a:rPr lang="de-DE" sz="2800" dirty="0">
                <a:solidFill>
                  <a:srgbClr val="000000"/>
                </a:solidFill>
                <a:latin typeface="+mj-lt"/>
              </a:rPr>
              <a:t>; </a:t>
            </a:r>
            <a:r>
              <a:rPr lang="en-GB" sz="2800" dirty="0">
                <a:solidFill>
                  <a:schemeClr val="tx1"/>
                </a:solidFill>
                <a:latin typeface="+mj-lt"/>
              </a:rPr>
              <a:t>Fig. 2) with</a:t>
            </a:r>
            <a:r>
              <a:rPr lang="en-US" sz="2800" dirty="0">
                <a:solidFill>
                  <a:srgbClr val="000000"/>
                </a:solidFill>
                <a:latin typeface="+mj-lt"/>
              </a:rPr>
              <a:t>in the project “</a:t>
            </a:r>
            <a:r>
              <a:rPr lang="en-US" sz="2800" dirty="0" err="1">
                <a:solidFill>
                  <a:srgbClr val="000000"/>
                </a:solidFill>
                <a:latin typeface="+mj-lt"/>
              </a:rPr>
              <a:t>Pilotstation</a:t>
            </a:r>
            <a:r>
              <a:rPr lang="en-US" sz="2800" dirty="0">
                <a:solidFill>
                  <a:srgbClr val="000000"/>
                </a:solidFill>
                <a:latin typeface="+mj-lt"/>
              </a:rPr>
              <a:t>” at DWD (See related Talks). Assimilation of MWR brightness temperatures (</a:t>
            </a:r>
            <a:r>
              <a:rPr lang="en-US" sz="2800" b="1" dirty="0">
                <a:solidFill>
                  <a:srgbClr val="000000"/>
                </a:solidFill>
                <a:latin typeface="+mj-lt"/>
              </a:rPr>
              <a:t>TB</a:t>
            </a:r>
            <a:r>
              <a:rPr lang="en-US" sz="2800" dirty="0">
                <a:solidFill>
                  <a:srgbClr val="000000"/>
                </a:solidFill>
                <a:latin typeface="+mj-lt"/>
              </a:rPr>
              <a:t>) requires a</a:t>
            </a:r>
            <a:r>
              <a:rPr lang="en-GB" sz="2800" dirty="0">
                <a:solidFill>
                  <a:srgbClr val="000000"/>
                </a:solidFill>
                <a:latin typeface="+mj-lt"/>
              </a:rPr>
              <a:t> cloudy-/clear-sky classification (</a:t>
            </a:r>
            <a:r>
              <a:rPr lang="en-GB" sz="2800" b="1" dirty="0">
                <a:solidFill>
                  <a:srgbClr val="000000"/>
                </a:solidFill>
                <a:latin typeface="+mj-lt"/>
              </a:rPr>
              <a:t>CCSC</a:t>
            </a:r>
            <a:r>
              <a:rPr lang="en-GB" sz="2800" dirty="0">
                <a:solidFill>
                  <a:srgbClr val="000000"/>
                </a:solidFill>
                <a:latin typeface="+mj-lt"/>
              </a:rPr>
              <a:t>) supplied with a low latency.</a:t>
            </a:r>
          </a:p>
          <a:p>
            <a:pPr lvl="0"/>
            <a:endParaRPr lang="en-GB" sz="1800" dirty="0">
              <a:solidFill>
                <a:srgbClr val="000000"/>
              </a:solidFill>
              <a:latin typeface="+mj-lt"/>
            </a:endParaRPr>
          </a:p>
          <a:p>
            <a:pPr lvl="0"/>
            <a:r>
              <a:rPr lang="en-GB" sz="4300" baseline="30000" dirty="0">
                <a:solidFill>
                  <a:srgbClr val="2D4B9B"/>
                </a:solidFill>
                <a:latin typeface="+mj-lt"/>
              </a:rPr>
              <a:t>Motivation</a:t>
            </a:r>
          </a:p>
          <a:p>
            <a:pPr lvl="0"/>
            <a:r>
              <a:rPr lang="en-GB" sz="2800" dirty="0">
                <a:solidFill>
                  <a:srgbClr val="000000"/>
                </a:solidFill>
                <a:latin typeface="+mj-lt"/>
              </a:rPr>
              <a:t>MWR are deemed to be a technically mature technology, now able to provide thermodynamic profiles to weather services for numerical weather prediction (</a:t>
            </a:r>
            <a:r>
              <a:rPr lang="en-GB" sz="2800" b="1" dirty="0">
                <a:solidFill>
                  <a:srgbClr val="000000"/>
                </a:solidFill>
                <a:latin typeface="+mj-lt"/>
              </a:rPr>
              <a:t>NWP</a:t>
            </a:r>
            <a:r>
              <a:rPr lang="en-GB" sz="2800" dirty="0">
                <a:solidFill>
                  <a:srgbClr val="000000"/>
                </a:solidFill>
                <a:latin typeface="+mj-lt"/>
              </a:rPr>
              <a:t>). </a:t>
            </a:r>
          </a:p>
          <a:p>
            <a:pPr lvl="0"/>
            <a:r>
              <a:rPr lang="en-US" sz="2800" dirty="0">
                <a:solidFill>
                  <a:srgbClr val="000000"/>
                </a:solidFill>
                <a:latin typeface="+mj-lt"/>
              </a:rPr>
              <a:t>Observation minus background (</a:t>
            </a:r>
            <a:r>
              <a:rPr lang="en-US" sz="2800" b="1" dirty="0" err="1">
                <a:solidFill>
                  <a:srgbClr val="000000"/>
                </a:solidFill>
                <a:latin typeface="+mj-lt"/>
              </a:rPr>
              <a:t>OmB</a:t>
            </a:r>
            <a:r>
              <a:rPr lang="en-US" sz="2800" dirty="0">
                <a:solidFill>
                  <a:srgbClr val="000000"/>
                </a:solidFill>
                <a:latin typeface="+mj-lt"/>
              </a:rPr>
              <a:t>) statistics of MWR TB data indicate that observations affected by clouds and observations made under clear-sky conditions must be treated separately in DA (Fig.1). </a:t>
            </a:r>
            <a:endParaRPr lang="en-GB" sz="2800" dirty="0">
              <a:solidFill>
                <a:srgbClr val="000000"/>
              </a:solidFill>
              <a:latin typeface="+mj-lt"/>
            </a:endParaRPr>
          </a:p>
          <a:p>
            <a:pPr lvl="0"/>
            <a:endParaRPr lang="en-GB" sz="4000" dirty="0">
              <a:solidFill>
                <a:srgbClr val="000000"/>
              </a:solidFill>
              <a:latin typeface="Calibri" panose="020F0502020204030204" pitchFamily="34" charset="0"/>
            </a:endParaRPr>
          </a:p>
          <a:p>
            <a:pPr marL="742950" lvl="0" indent="-742950">
              <a:buFontTx/>
              <a:buAutoNum type="arabicPeriod"/>
            </a:pPr>
            <a:endParaRPr lang="en-GB" sz="4000" dirty="0">
              <a:solidFill>
                <a:srgbClr val="000000"/>
              </a:solidFill>
              <a:latin typeface="Calibri" panose="020F0502020204030204" pitchFamily="34" charset="0"/>
            </a:endParaRPr>
          </a:p>
          <a:p>
            <a:pPr marL="742950" lvl="0" indent="-742950">
              <a:buFontTx/>
              <a:buAutoNum type="arabicPeriod"/>
            </a:pPr>
            <a:endParaRPr lang="en-GB" sz="4000" dirty="0">
              <a:solidFill>
                <a:srgbClr val="000000"/>
              </a:solidFill>
              <a:latin typeface="Calibri" panose="020F0502020204030204" pitchFamily="34" charset="0"/>
            </a:endParaRPr>
          </a:p>
          <a:p>
            <a:pPr lvl="0"/>
            <a:endParaRPr lang="en-GB" sz="4000" dirty="0">
              <a:solidFill>
                <a:srgbClr val="EF9503"/>
              </a:solidFill>
              <a:latin typeface="Calibri" panose="020F0502020204030204" pitchFamily="34" charset="0"/>
            </a:endParaRPr>
          </a:p>
          <a:p>
            <a:pPr lvl="0"/>
            <a:endParaRPr lang="en-GB" sz="4000" dirty="0">
              <a:solidFill>
                <a:srgbClr val="EF9503"/>
              </a:solidFill>
              <a:latin typeface="Calibri" panose="020F0502020204030204" pitchFamily="34" charset="0"/>
            </a:endParaRPr>
          </a:p>
          <a:p>
            <a:pPr lvl="0"/>
            <a:endParaRPr lang="en-GB" sz="4000" dirty="0">
              <a:solidFill>
                <a:srgbClr val="EF9503"/>
              </a:solidFill>
              <a:latin typeface="Calibri" panose="020F0502020204030204" pitchFamily="34" charset="0"/>
            </a:endParaRPr>
          </a:p>
          <a:p>
            <a:r>
              <a:rPr lang="en-GB" sz="4300" baseline="30000" dirty="0">
                <a:solidFill>
                  <a:srgbClr val="2D4B9B"/>
                </a:solidFill>
                <a:latin typeface="+mj-lt"/>
              </a:rPr>
              <a:t>Research Goals</a:t>
            </a:r>
          </a:p>
          <a:p>
            <a:pPr marL="742950" lvl="0" indent="-742950">
              <a:buFontTx/>
              <a:buAutoNum type="arabicPeriod"/>
            </a:pPr>
            <a:r>
              <a:rPr lang="en-GB" sz="2800" dirty="0">
                <a:solidFill>
                  <a:srgbClr val="000000"/>
                </a:solidFill>
                <a:latin typeface="+mj-lt"/>
              </a:rPr>
              <a:t>Develop approaches for a unified data processing (quality checks (</a:t>
            </a:r>
            <a:r>
              <a:rPr lang="en-GB" sz="2800" b="1" dirty="0">
                <a:solidFill>
                  <a:srgbClr val="000000"/>
                </a:solidFill>
                <a:latin typeface="+mj-lt"/>
              </a:rPr>
              <a:t>QC</a:t>
            </a:r>
            <a:r>
              <a:rPr lang="en-GB" sz="2800" dirty="0">
                <a:solidFill>
                  <a:srgbClr val="000000"/>
                </a:solidFill>
                <a:latin typeface="+mj-lt"/>
              </a:rPr>
              <a:t>) and CCSC) for network deployments of MWR,</a:t>
            </a:r>
          </a:p>
          <a:p>
            <a:pPr marL="742950" lvl="0" indent="-742950">
              <a:buFontTx/>
              <a:buAutoNum type="arabicPeriod"/>
            </a:pPr>
            <a:r>
              <a:rPr lang="en-GB" sz="2800" dirty="0">
                <a:solidFill>
                  <a:srgbClr val="000000"/>
                </a:solidFill>
                <a:latin typeface="+mj-lt"/>
              </a:rPr>
              <a:t>Develop CCSC for off-zenith MWR observations.</a:t>
            </a:r>
          </a:p>
        </p:txBody>
      </p:sp>
      <p:sp>
        <p:nvSpPr>
          <p:cNvPr id="22" name="Rechteck: abgerundete Ecken 21">
            <a:extLst>
              <a:ext uri="{FF2B5EF4-FFF2-40B4-BE49-F238E27FC236}">
                <a16:creationId xmlns:a16="http://schemas.microsoft.com/office/drawing/2014/main" id="{2748D3C8-219F-4318-B790-67639C3F9C05}"/>
              </a:ext>
            </a:extLst>
          </p:cNvPr>
          <p:cNvSpPr/>
          <p:nvPr/>
        </p:nvSpPr>
        <p:spPr>
          <a:xfrm>
            <a:off x="1240706" y="21906113"/>
            <a:ext cx="13105456" cy="4390163"/>
          </a:xfrm>
          <a:prstGeom prst="roundRect">
            <a:avLst>
              <a:gd name="adj" fmla="val 2865"/>
            </a:avLst>
          </a:prstGeom>
          <a:solidFill>
            <a:schemeClr val="accent2">
              <a:lumMod val="20000"/>
              <a:lumOff val="80000"/>
            </a:schemeClr>
          </a:solidFill>
          <a:ln w="571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numCol="2" spcCol="144000" rtlCol="0" anchor="ctr"/>
          <a:lstStyle/>
          <a:p>
            <a:pPr lvl="0"/>
            <a:r>
              <a:rPr lang="en-GB" sz="4300" b="1" baseline="18000" dirty="0">
                <a:solidFill>
                  <a:srgbClr val="000000"/>
                </a:solidFill>
                <a:latin typeface="Arial" panose="020B0604020202020204" pitchFamily="34" charset="0"/>
              </a:rPr>
              <a:t>2. CCSC algorithms being evaluated</a:t>
            </a:r>
          </a:p>
          <a:p>
            <a:pPr lvl="0"/>
            <a:r>
              <a:rPr lang="en-GB" sz="2800" u="sng" dirty="0">
                <a:solidFill>
                  <a:srgbClr val="000000"/>
                </a:solidFill>
                <a:latin typeface="Arial" panose="020B0604020202020204" pitchFamily="34" charset="0"/>
              </a:rPr>
              <a:t>Only TB</a:t>
            </a:r>
            <a:r>
              <a:rPr lang="en-GB" sz="2800" baseline="-25000" dirty="0">
                <a:solidFill>
                  <a:srgbClr val="000000"/>
                </a:solidFill>
                <a:latin typeface="Arial" panose="020B0604020202020204" pitchFamily="34" charset="0"/>
              </a:rPr>
              <a:t>MW</a:t>
            </a:r>
            <a:r>
              <a:rPr lang="en-GB" sz="2800" u="sng" dirty="0">
                <a:solidFill>
                  <a:srgbClr val="000000"/>
                </a:solidFill>
                <a:latin typeface="Arial" panose="020B0604020202020204" pitchFamily="34" charset="0"/>
              </a:rPr>
              <a:t> required</a:t>
            </a:r>
          </a:p>
          <a:p>
            <a:pPr marL="571500" lvl="0" indent="-571500">
              <a:buFont typeface="Arial" panose="020B0604020202020204" pitchFamily="34" charset="0"/>
              <a:buChar char="•"/>
            </a:pPr>
            <a:r>
              <a:rPr lang="en-GB" sz="2800" dirty="0">
                <a:solidFill>
                  <a:srgbClr val="000000"/>
                </a:solidFill>
                <a:latin typeface="Arial" panose="020B0604020202020204" pitchFamily="34" charset="0"/>
              </a:rPr>
              <a:t>Std(TB</a:t>
            </a:r>
            <a:r>
              <a:rPr lang="en-GB" sz="2800" baseline="-25000" dirty="0">
                <a:solidFill>
                  <a:srgbClr val="000000"/>
                </a:solidFill>
                <a:latin typeface="Arial" panose="020B0604020202020204" pitchFamily="34" charset="0"/>
              </a:rPr>
              <a:t>MW</a:t>
            </a:r>
            <a:r>
              <a:rPr lang="en-GB" sz="2800" dirty="0">
                <a:solidFill>
                  <a:srgbClr val="000000"/>
                </a:solidFill>
                <a:latin typeface="Arial" panose="020B0604020202020204" pitchFamily="34" charset="0"/>
              </a:rPr>
              <a:t> @ 31 GHz) &gt; 0.5K,</a:t>
            </a:r>
          </a:p>
          <a:p>
            <a:pPr lvl="0"/>
            <a:r>
              <a:rPr lang="en-GB" sz="2800" dirty="0">
                <a:solidFill>
                  <a:srgbClr val="000000"/>
                </a:solidFill>
                <a:latin typeface="Arial" panose="020B0604020202020204" pitchFamily="34" charset="0"/>
              </a:rPr>
              <a:t>     </a:t>
            </a:r>
            <a:r>
              <a:rPr lang="en-GB" sz="2400" dirty="0">
                <a:solidFill>
                  <a:srgbClr val="000000"/>
                </a:solidFill>
                <a:latin typeface="Arial" panose="020B0604020202020204" pitchFamily="34" charset="0"/>
              </a:rPr>
              <a:t>1h &lt; ∆T &lt; 30 min, e.g. [2, 3] (CCSC-2)</a:t>
            </a:r>
            <a:endParaRPr lang="en-GB" sz="2000" dirty="0">
              <a:solidFill>
                <a:srgbClr val="000000"/>
              </a:solidFill>
              <a:latin typeface="Arial" panose="020B0604020202020204" pitchFamily="34" charset="0"/>
            </a:endParaRPr>
          </a:p>
          <a:p>
            <a:pPr lvl="0"/>
            <a:r>
              <a:rPr lang="en-GB" sz="2000" dirty="0">
                <a:solidFill>
                  <a:srgbClr val="000000"/>
                </a:solidFill>
                <a:latin typeface="Arial" panose="020B0604020202020204" pitchFamily="34" charset="0"/>
              </a:rPr>
              <a:t>       </a:t>
            </a:r>
            <a:r>
              <a:rPr lang="en-GB" sz="2400" dirty="0">
                <a:solidFill>
                  <a:srgbClr val="000000"/>
                </a:solidFill>
                <a:latin typeface="Arial" panose="020B0604020202020204" pitchFamily="34" charset="0"/>
              </a:rPr>
              <a:t>cut-off time for NWP ~ 15m.</a:t>
            </a:r>
            <a:endParaRPr lang="en-GB" sz="2000" dirty="0">
              <a:solidFill>
                <a:srgbClr val="000000"/>
              </a:solidFill>
              <a:latin typeface="Arial" panose="020B0604020202020204" pitchFamily="34" charset="0"/>
            </a:endParaRPr>
          </a:p>
          <a:p>
            <a:pPr lvl="0" algn="just"/>
            <a:endParaRPr lang="en-GB" sz="2800" dirty="0">
              <a:solidFill>
                <a:srgbClr val="000000"/>
              </a:solidFill>
              <a:latin typeface="Arial" panose="020B0604020202020204" pitchFamily="34" charset="0"/>
            </a:endParaRPr>
          </a:p>
          <a:p>
            <a:pPr lvl="0" algn="just"/>
            <a:r>
              <a:rPr lang="en-GB" sz="2800" u="sng" dirty="0">
                <a:solidFill>
                  <a:srgbClr val="000000"/>
                </a:solidFill>
                <a:latin typeface="Arial" panose="020B0604020202020204" pitchFamily="34" charset="0"/>
              </a:rPr>
              <a:t>Liquid water path (</a:t>
            </a:r>
            <a:r>
              <a:rPr lang="en-GB" sz="2800" b="1" u="sng" dirty="0">
                <a:solidFill>
                  <a:srgbClr val="000000"/>
                </a:solidFill>
                <a:latin typeface="Arial" panose="020B0604020202020204" pitchFamily="34" charset="0"/>
              </a:rPr>
              <a:t>LWP</a:t>
            </a:r>
            <a:r>
              <a:rPr lang="en-GB" sz="2800" u="sng" dirty="0">
                <a:solidFill>
                  <a:srgbClr val="000000"/>
                </a:solidFill>
                <a:latin typeface="Arial" panose="020B0604020202020204" pitchFamily="34" charset="0"/>
              </a:rPr>
              <a:t>) required </a:t>
            </a:r>
          </a:p>
          <a:p>
            <a:pPr marL="571500" lvl="0" indent="-571500">
              <a:buFont typeface="Arial" panose="020B0604020202020204" pitchFamily="34" charset="0"/>
              <a:buChar char="•"/>
            </a:pPr>
            <a:r>
              <a:rPr lang="en-GB" sz="2800" dirty="0">
                <a:solidFill>
                  <a:srgbClr val="000000"/>
                </a:solidFill>
                <a:latin typeface="Arial" panose="020B0604020202020204" pitchFamily="34" charset="0"/>
              </a:rPr>
              <a:t>LWP &gt; 3 x Noise </a:t>
            </a:r>
            <a:r>
              <a:rPr lang="en-GB" sz="2400" dirty="0">
                <a:solidFill>
                  <a:srgbClr val="000000"/>
                </a:solidFill>
                <a:latin typeface="Arial" panose="020B0604020202020204" pitchFamily="34" charset="0"/>
              </a:rPr>
              <a:t>[4]</a:t>
            </a:r>
            <a:endParaRPr lang="en-GB" sz="2800" dirty="0">
              <a:solidFill>
                <a:srgbClr val="000000"/>
              </a:solidFill>
              <a:latin typeface="Arial" panose="020B0604020202020204" pitchFamily="34" charset="0"/>
            </a:endParaRPr>
          </a:p>
          <a:p>
            <a:pPr marL="571500" lvl="0" indent="-571500">
              <a:buFont typeface="Arial" panose="020B0604020202020204" pitchFamily="34" charset="0"/>
              <a:buChar char="•"/>
            </a:pPr>
            <a:r>
              <a:rPr lang="en-GB" sz="2800" dirty="0">
                <a:solidFill>
                  <a:srgbClr val="000000"/>
                </a:solidFill>
                <a:latin typeface="Arial" panose="020B0604020202020204" pitchFamily="34" charset="0"/>
              </a:rPr>
              <a:t>Std(LWP) &gt; 1.5g/m2 </a:t>
            </a:r>
            <a:r>
              <a:rPr lang="en-GB" sz="2400" dirty="0">
                <a:solidFill>
                  <a:srgbClr val="000000"/>
                </a:solidFill>
                <a:latin typeface="Arial" panose="020B0604020202020204" pitchFamily="34" charset="0"/>
              </a:rPr>
              <a:t>[5]</a:t>
            </a:r>
            <a:endParaRPr lang="en-GB" sz="2800" dirty="0">
              <a:solidFill>
                <a:srgbClr val="000000"/>
              </a:solidFill>
              <a:latin typeface="Arial" panose="020B0604020202020204" pitchFamily="34" charset="0"/>
            </a:endParaRPr>
          </a:p>
          <a:p>
            <a:pPr lvl="0"/>
            <a:endParaRPr lang="en-GB" sz="2800" dirty="0">
              <a:solidFill>
                <a:srgbClr val="000000"/>
              </a:solidFill>
              <a:latin typeface="Arial" panose="020B0604020202020204" pitchFamily="34" charset="0"/>
            </a:endParaRPr>
          </a:p>
          <a:p>
            <a:pPr lvl="0"/>
            <a:endParaRPr lang="en-GB" sz="2800" dirty="0">
              <a:solidFill>
                <a:srgbClr val="000000"/>
              </a:solidFill>
              <a:latin typeface="Arial" panose="020B0604020202020204" pitchFamily="34" charset="0"/>
            </a:endParaRPr>
          </a:p>
          <a:p>
            <a:pPr lvl="0" algn="just"/>
            <a:r>
              <a:rPr lang="en-GB" sz="2800" u="sng" dirty="0">
                <a:solidFill>
                  <a:srgbClr val="000000"/>
                </a:solidFill>
                <a:latin typeface="Arial" panose="020B0604020202020204" pitchFamily="34" charset="0"/>
              </a:rPr>
              <a:t>TB</a:t>
            </a:r>
            <a:r>
              <a:rPr lang="en-GB" sz="2800" baseline="-25000" dirty="0">
                <a:solidFill>
                  <a:srgbClr val="000000"/>
                </a:solidFill>
                <a:latin typeface="Arial" panose="020B0604020202020204" pitchFamily="34" charset="0"/>
              </a:rPr>
              <a:t>IR</a:t>
            </a:r>
            <a:r>
              <a:rPr lang="en-GB" sz="2800" u="sng" dirty="0">
                <a:solidFill>
                  <a:srgbClr val="000000"/>
                </a:solidFill>
                <a:latin typeface="Arial" panose="020B0604020202020204" pitchFamily="34" charset="0"/>
              </a:rPr>
              <a:t> required</a:t>
            </a:r>
            <a:r>
              <a:rPr lang="en-GB" sz="2800" dirty="0">
                <a:solidFill>
                  <a:srgbClr val="000000"/>
                </a:solidFill>
                <a:latin typeface="Arial" panose="020B0604020202020204" pitchFamily="34" charset="0"/>
              </a:rPr>
              <a:t> </a:t>
            </a:r>
          </a:p>
          <a:p>
            <a:pPr lvl="0" algn="just"/>
            <a:r>
              <a:rPr lang="en-GB" sz="2800" dirty="0">
                <a:solidFill>
                  <a:srgbClr val="000000"/>
                </a:solidFill>
                <a:latin typeface="Arial" panose="020B0604020202020204" pitchFamily="34" charset="0"/>
              </a:rPr>
              <a:t>(IR-Radiometer is optionally included)</a:t>
            </a:r>
          </a:p>
          <a:p>
            <a:pPr marL="571500" indent="-571500">
              <a:buFont typeface="Arial" panose="020B0604020202020204" pitchFamily="34" charset="0"/>
              <a:buChar char="•"/>
            </a:pPr>
            <a:r>
              <a:rPr lang="en-GB" sz="2800" dirty="0">
                <a:solidFill>
                  <a:srgbClr val="000000"/>
                </a:solidFill>
                <a:latin typeface="Arial" panose="020B0604020202020204" pitchFamily="34" charset="0"/>
              </a:rPr>
              <a:t>TB</a:t>
            </a:r>
            <a:r>
              <a:rPr lang="en-GB" sz="2800" baseline="-25000" dirty="0">
                <a:solidFill>
                  <a:srgbClr val="000000"/>
                </a:solidFill>
                <a:latin typeface="Arial" panose="020B0604020202020204" pitchFamily="34" charset="0"/>
              </a:rPr>
              <a:t>IR</a:t>
            </a:r>
            <a:r>
              <a:rPr lang="en-GB" sz="2800" dirty="0">
                <a:solidFill>
                  <a:srgbClr val="000000"/>
                </a:solidFill>
                <a:latin typeface="Arial" panose="020B0604020202020204" pitchFamily="34" charset="0"/>
              </a:rPr>
              <a:t> &gt; -30°C </a:t>
            </a:r>
            <a:r>
              <a:rPr lang="en-GB" sz="2400" dirty="0">
                <a:solidFill>
                  <a:srgbClr val="000000"/>
                </a:solidFill>
                <a:latin typeface="Arial" panose="020B0604020202020204" pitchFamily="34" charset="0"/>
              </a:rPr>
              <a:t>[6] (CCSC-1)</a:t>
            </a:r>
          </a:p>
          <a:p>
            <a:pPr marL="571500" lvl="0" indent="-571500">
              <a:buFont typeface="Arial" panose="020B0604020202020204" pitchFamily="34" charset="0"/>
              <a:buChar char="•"/>
            </a:pPr>
            <a:r>
              <a:rPr lang="en-GB" sz="2800" dirty="0">
                <a:solidFill>
                  <a:srgbClr val="000000"/>
                </a:solidFill>
                <a:latin typeface="Arial" panose="020B0604020202020204" pitchFamily="34" charset="0"/>
              </a:rPr>
              <a:t>adaptive thresholds of TB</a:t>
            </a:r>
            <a:r>
              <a:rPr lang="en-GB" sz="2800" baseline="-25000" dirty="0">
                <a:solidFill>
                  <a:srgbClr val="000000"/>
                </a:solidFill>
                <a:latin typeface="Arial" panose="020B0604020202020204" pitchFamily="34" charset="0"/>
              </a:rPr>
              <a:t>IR</a:t>
            </a:r>
            <a:r>
              <a:rPr lang="en-GB" sz="2800" dirty="0">
                <a:solidFill>
                  <a:srgbClr val="000000"/>
                </a:solidFill>
                <a:latin typeface="Arial" panose="020B0604020202020204" pitchFamily="34" charset="0"/>
              </a:rPr>
              <a:t> and Std(TB</a:t>
            </a:r>
            <a:r>
              <a:rPr lang="en-GB" sz="2800" baseline="-25000" dirty="0">
                <a:solidFill>
                  <a:srgbClr val="000000"/>
                </a:solidFill>
                <a:latin typeface="Arial" panose="020B0604020202020204" pitchFamily="34" charset="0"/>
              </a:rPr>
              <a:t>IR</a:t>
            </a:r>
            <a:r>
              <a:rPr lang="en-GB" sz="2800" dirty="0">
                <a:solidFill>
                  <a:srgbClr val="000000"/>
                </a:solidFill>
                <a:latin typeface="Arial" panose="020B0604020202020204" pitchFamily="34" charset="0"/>
              </a:rPr>
              <a:t>)[7]</a:t>
            </a:r>
          </a:p>
          <a:p>
            <a:pPr lvl="0" algn="just"/>
            <a:endParaRPr lang="en-GB" sz="1800" dirty="0">
              <a:solidFill>
                <a:srgbClr val="000000"/>
              </a:solidFill>
              <a:latin typeface="Arial" panose="020B0604020202020204" pitchFamily="34" charset="0"/>
            </a:endParaRPr>
          </a:p>
          <a:p>
            <a:pPr lvl="0" algn="just"/>
            <a:r>
              <a:rPr lang="en-GB" sz="2800" dirty="0">
                <a:solidFill>
                  <a:srgbClr val="000000"/>
                </a:solidFill>
                <a:latin typeface="Arial" panose="020B0604020202020204" pitchFamily="34" charset="0"/>
              </a:rPr>
              <a:t>Known limitations are e.g. only zenith observations supported, additional retrievals required, high latency</a:t>
            </a:r>
          </a:p>
        </p:txBody>
      </p:sp>
      <p:graphicFrame>
        <p:nvGraphicFramePr>
          <p:cNvPr id="3" name="Tabelle 2">
            <a:extLst>
              <a:ext uri="{FF2B5EF4-FFF2-40B4-BE49-F238E27FC236}">
                <a16:creationId xmlns:a16="http://schemas.microsoft.com/office/drawing/2014/main" id="{7BE456EF-7E1C-4427-B739-79B307997F8F}"/>
              </a:ext>
            </a:extLst>
          </p:cNvPr>
          <p:cNvGraphicFramePr>
            <a:graphicFrameLocks noGrp="1"/>
          </p:cNvGraphicFramePr>
          <p:nvPr>
            <p:extLst>
              <p:ext uri="{D42A27DB-BD31-4B8C-83A1-F6EECF244321}">
                <p14:modId xmlns:p14="http://schemas.microsoft.com/office/powerpoint/2010/main" val="3635217042"/>
              </p:ext>
            </p:extLst>
          </p:nvPr>
        </p:nvGraphicFramePr>
        <p:xfrm>
          <a:off x="15106736" y="28990138"/>
          <a:ext cx="6432021" cy="6616540"/>
        </p:xfrm>
        <a:graphic>
          <a:graphicData uri="http://schemas.openxmlformats.org/drawingml/2006/table">
            <a:tbl>
              <a:tblPr firstRow="1" bandRow="1">
                <a:tableStyleId>{5C22544A-7EE6-4342-B048-85BDC9FD1C3A}</a:tableStyleId>
              </a:tblPr>
              <a:tblGrid>
                <a:gridCol w="2788349">
                  <a:extLst>
                    <a:ext uri="{9D8B030D-6E8A-4147-A177-3AD203B41FA5}">
                      <a16:colId xmlns:a16="http://schemas.microsoft.com/office/drawing/2014/main" val="422015976"/>
                    </a:ext>
                  </a:extLst>
                </a:gridCol>
                <a:gridCol w="910918">
                  <a:extLst>
                    <a:ext uri="{9D8B030D-6E8A-4147-A177-3AD203B41FA5}">
                      <a16:colId xmlns:a16="http://schemas.microsoft.com/office/drawing/2014/main" val="310308022"/>
                    </a:ext>
                  </a:extLst>
                </a:gridCol>
                <a:gridCol w="910918">
                  <a:extLst>
                    <a:ext uri="{9D8B030D-6E8A-4147-A177-3AD203B41FA5}">
                      <a16:colId xmlns:a16="http://schemas.microsoft.com/office/drawing/2014/main" val="1379396675"/>
                    </a:ext>
                  </a:extLst>
                </a:gridCol>
                <a:gridCol w="910918">
                  <a:extLst>
                    <a:ext uri="{9D8B030D-6E8A-4147-A177-3AD203B41FA5}">
                      <a16:colId xmlns:a16="http://schemas.microsoft.com/office/drawing/2014/main" val="1411399010"/>
                    </a:ext>
                  </a:extLst>
                </a:gridCol>
                <a:gridCol w="910918">
                  <a:extLst>
                    <a:ext uri="{9D8B030D-6E8A-4147-A177-3AD203B41FA5}">
                      <a16:colId xmlns:a16="http://schemas.microsoft.com/office/drawing/2014/main" val="1320931538"/>
                    </a:ext>
                  </a:extLst>
                </a:gridCol>
              </a:tblGrid>
              <a:tr h="341409">
                <a:tc>
                  <a:txBody>
                    <a:bodyPr/>
                    <a:lstStyle/>
                    <a:p>
                      <a:pPr algn="ctr"/>
                      <a:r>
                        <a:rPr lang="de-DE" sz="1800" dirty="0" err="1"/>
                        <a:t>CloudNet</a:t>
                      </a:r>
                      <a:r>
                        <a:rPr lang="de-DE" sz="1800" dirty="0"/>
                        <a:t> </a:t>
                      </a:r>
                    </a:p>
                  </a:txBody>
                  <a:tcPr anchor="ctr"/>
                </a:tc>
                <a:tc rowSpan="2">
                  <a:txBody>
                    <a:bodyPr/>
                    <a:lstStyle/>
                    <a:p>
                      <a:pPr algn="ctr"/>
                      <a:r>
                        <a:rPr lang="de-DE" sz="1800" dirty="0"/>
                        <a:t>liquid </a:t>
                      </a:r>
                      <a:r>
                        <a:rPr lang="de-DE" sz="1800" dirty="0" err="1"/>
                        <a:t>cloud</a:t>
                      </a:r>
                      <a:endParaRPr lang="de-DE" sz="1800" dirty="0"/>
                    </a:p>
                    <a:p>
                      <a:pPr algn="ctr"/>
                      <a:r>
                        <a:rPr lang="de-DE" sz="1800" dirty="0"/>
                        <a:t>[%]</a:t>
                      </a:r>
                    </a:p>
                  </a:txBody>
                  <a:tcPr/>
                </a:tc>
                <a:tc rowSpan="2">
                  <a:txBody>
                    <a:bodyPr/>
                    <a:lstStyle/>
                    <a:p>
                      <a:pPr algn="ctr"/>
                      <a:r>
                        <a:rPr lang="de-DE" sz="1800" dirty="0" err="1"/>
                        <a:t>no</a:t>
                      </a:r>
                      <a:r>
                        <a:rPr lang="de-DE" sz="1800" dirty="0"/>
                        <a:t> liquid</a:t>
                      </a:r>
                    </a:p>
                    <a:p>
                      <a:pPr marL="0" marR="0" lvl="0" indent="0" algn="ctr" defTabSz="4176431" rtl="0" eaLnBrk="1" fontAlgn="auto" latinLnBrk="0" hangingPunct="1">
                        <a:lnSpc>
                          <a:spcPct val="100000"/>
                        </a:lnSpc>
                        <a:spcBef>
                          <a:spcPts val="0"/>
                        </a:spcBef>
                        <a:spcAft>
                          <a:spcPts val="0"/>
                        </a:spcAft>
                        <a:buClrTx/>
                        <a:buSzTx/>
                        <a:buFontTx/>
                        <a:buNone/>
                        <a:tabLst/>
                        <a:defRPr/>
                      </a:pPr>
                      <a:r>
                        <a:rPr lang="de-DE" sz="1800" dirty="0"/>
                        <a:t>[%]</a:t>
                      </a:r>
                    </a:p>
                  </a:txBody>
                  <a:tcPr/>
                </a:tc>
                <a:tc gridSpan="2">
                  <a:txBody>
                    <a:bodyPr/>
                    <a:lstStyle/>
                    <a:p>
                      <a:pPr algn="ctr"/>
                      <a:r>
                        <a:rPr lang="de-DE" sz="1800" dirty="0" err="1"/>
                        <a:t>no</a:t>
                      </a:r>
                      <a:r>
                        <a:rPr lang="de-DE" sz="1800" dirty="0"/>
                        <a:t> liquid [%]</a:t>
                      </a:r>
                    </a:p>
                  </a:txBody>
                  <a:tcPr/>
                </a:tc>
                <a:tc hMerge="1">
                  <a:txBody>
                    <a:bodyPr/>
                    <a:lstStyle/>
                    <a:p>
                      <a:pPr algn="ctr"/>
                      <a:endParaRPr lang="de-DE" sz="1800" dirty="0"/>
                    </a:p>
                  </a:txBody>
                  <a:tcPr/>
                </a:tc>
                <a:extLst>
                  <a:ext uri="{0D108BD9-81ED-4DB2-BD59-A6C34878D82A}">
                    <a16:rowId xmlns:a16="http://schemas.microsoft.com/office/drawing/2014/main" val="3869458147"/>
                  </a:ext>
                </a:extLst>
              </a:tr>
              <a:tr h="597467">
                <a:tc>
                  <a:txBody>
                    <a:bodyPr/>
                    <a:lstStyle/>
                    <a:p>
                      <a:pPr algn="ctr"/>
                      <a:r>
                        <a:rPr lang="de-DE" sz="1800" b="1" kern="1200" dirty="0">
                          <a:solidFill>
                            <a:schemeClr val="lt1"/>
                          </a:solidFill>
                          <a:latin typeface="+mn-lt"/>
                          <a:ea typeface="+mn-ea"/>
                          <a:cs typeface="+mn-cs"/>
                        </a:rPr>
                        <a:t>Observation</a:t>
                      </a:r>
                      <a:endParaRPr lang="de-DE" sz="1800" dirty="0"/>
                    </a:p>
                  </a:txBody>
                  <a:tcPr anchor="ctr">
                    <a:solidFill>
                      <a:srgbClr val="2D4B9B"/>
                    </a:solidFill>
                  </a:tcPr>
                </a:tc>
                <a:tc vMerge="1">
                  <a:txBody>
                    <a:bodyPr/>
                    <a:lstStyle/>
                    <a:p>
                      <a:endParaRPr lang="de-DE"/>
                    </a:p>
                  </a:txBody>
                  <a:tcPr/>
                </a:tc>
                <a:tc vMerge="1">
                  <a:txBody>
                    <a:bodyPr/>
                    <a:lstStyle/>
                    <a:p>
                      <a:endParaRPr lang="de-DE"/>
                    </a:p>
                  </a:txBody>
                  <a:tcPr/>
                </a:tc>
                <a:tc>
                  <a:txBody>
                    <a:bodyPr/>
                    <a:lstStyle/>
                    <a:p>
                      <a:pPr algn="ctr"/>
                      <a:r>
                        <a:rPr lang="de-DE" sz="1800" b="1" kern="1200" dirty="0" err="1">
                          <a:solidFill>
                            <a:schemeClr val="lt1"/>
                          </a:solidFill>
                          <a:latin typeface="+mn-lt"/>
                          <a:ea typeface="+mn-ea"/>
                          <a:cs typeface="+mn-cs"/>
                        </a:rPr>
                        <a:t>ice</a:t>
                      </a:r>
                      <a:r>
                        <a:rPr lang="de-DE" sz="1800" b="1" kern="1200" dirty="0">
                          <a:solidFill>
                            <a:schemeClr val="lt1"/>
                          </a:solidFill>
                          <a:latin typeface="+mn-lt"/>
                          <a:ea typeface="+mn-ea"/>
                          <a:cs typeface="+mn-cs"/>
                        </a:rPr>
                        <a:t> </a:t>
                      </a:r>
                      <a:r>
                        <a:rPr lang="de-DE" sz="1800" b="1" kern="1200" dirty="0" err="1">
                          <a:solidFill>
                            <a:schemeClr val="lt1"/>
                          </a:solidFill>
                          <a:latin typeface="+mn-lt"/>
                          <a:ea typeface="+mn-ea"/>
                          <a:cs typeface="+mn-cs"/>
                        </a:rPr>
                        <a:t>cloud</a:t>
                      </a:r>
                      <a:endParaRPr lang="de-DE" sz="1800" b="1" kern="1200" dirty="0">
                        <a:solidFill>
                          <a:schemeClr val="lt1"/>
                        </a:solidFill>
                        <a:latin typeface="+mn-lt"/>
                        <a:ea typeface="+mn-ea"/>
                        <a:cs typeface="+mn-cs"/>
                      </a:endParaRPr>
                    </a:p>
                  </a:txBody>
                  <a:tcPr>
                    <a:solidFill>
                      <a:srgbClr val="2D4B9B"/>
                    </a:solidFill>
                  </a:tcPr>
                </a:tc>
                <a:tc>
                  <a:txBody>
                    <a:bodyPr/>
                    <a:lstStyle/>
                    <a:p>
                      <a:pPr marL="0" algn="ctr" defTabSz="4176431" rtl="0" eaLnBrk="1" latinLnBrk="0" hangingPunct="1"/>
                      <a:r>
                        <a:rPr lang="de-DE" sz="1800" b="1" kern="1200" dirty="0" err="1">
                          <a:solidFill>
                            <a:schemeClr val="lt1"/>
                          </a:solidFill>
                          <a:latin typeface="+mn-lt"/>
                          <a:ea typeface="+mn-ea"/>
                          <a:cs typeface="+mn-cs"/>
                        </a:rPr>
                        <a:t>clear</a:t>
                      </a:r>
                      <a:endParaRPr lang="de-DE" sz="1800" b="1" kern="1200" dirty="0">
                        <a:solidFill>
                          <a:schemeClr val="lt1"/>
                        </a:solidFill>
                        <a:latin typeface="+mn-lt"/>
                        <a:ea typeface="+mn-ea"/>
                        <a:cs typeface="+mn-cs"/>
                      </a:endParaRPr>
                    </a:p>
                  </a:txBody>
                  <a:tcPr>
                    <a:solidFill>
                      <a:srgbClr val="2D4B9B"/>
                    </a:solidFill>
                  </a:tcPr>
                </a:tc>
                <a:extLst>
                  <a:ext uri="{0D108BD9-81ED-4DB2-BD59-A6C34878D82A}">
                    <a16:rowId xmlns:a16="http://schemas.microsoft.com/office/drawing/2014/main" val="2284710399"/>
                  </a:ext>
                </a:extLst>
              </a:tr>
              <a:tr h="610001">
                <a:tc gridSpan="5">
                  <a:txBody>
                    <a:bodyPr/>
                    <a:lstStyle/>
                    <a:p>
                      <a:pPr marL="0" marR="0" lvl="0" indent="0" algn="l" defTabSz="4176431" rtl="0" eaLnBrk="1" fontAlgn="auto" latinLnBrk="0" hangingPunct="1">
                        <a:lnSpc>
                          <a:spcPct val="100000"/>
                        </a:lnSpc>
                        <a:spcBef>
                          <a:spcPts val="0"/>
                        </a:spcBef>
                        <a:spcAft>
                          <a:spcPts val="0"/>
                        </a:spcAft>
                        <a:buClrTx/>
                        <a:buSzTx/>
                        <a:buFontTx/>
                        <a:buNone/>
                        <a:tabLst/>
                        <a:defRPr/>
                      </a:pPr>
                      <a:r>
                        <a:rPr lang="de-DE" sz="2400" kern="1200" dirty="0">
                          <a:solidFill>
                            <a:srgbClr val="000000"/>
                          </a:solidFill>
                          <a:latin typeface="Arial" charset="0"/>
                          <a:ea typeface="+mn-ea"/>
                          <a:cs typeface="+mn-cs"/>
                        </a:rPr>
                        <a:t>TB</a:t>
                      </a:r>
                      <a:r>
                        <a:rPr lang="de-DE" sz="2400" kern="1200" baseline="-25000" dirty="0">
                          <a:solidFill>
                            <a:srgbClr val="000000"/>
                          </a:solidFill>
                          <a:latin typeface="Arial" charset="0"/>
                          <a:ea typeface="+mn-ea"/>
                          <a:cs typeface="+mn-cs"/>
                        </a:rPr>
                        <a:t>IR</a:t>
                      </a:r>
                      <a:r>
                        <a:rPr lang="de-DE" sz="2400" kern="1200" dirty="0">
                          <a:solidFill>
                            <a:srgbClr val="000000"/>
                          </a:solidFill>
                          <a:latin typeface="Arial" charset="0"/>
                          <a:ea typeface="+mn-ea"/>
                          <a:cs typeface="+mn-cs"/>
                        </a:rPr>
                        <a:t> &gt; -30°C </a:t>
                      </a:r>
                      <a:r>
                        <a:rPr lang="de-DE" sz="2400" b="1" dirty="0"/>
                        <a:t>(1)</a:t>
                      </a:r>
                    </a:p>
                  </a:txBody>
                  <a:tcPr anchor="ctr">
                    <a:solidFill>
                      <a:schemeClr val="bg1"/>
                    </a:solidFill>
                  </a:tcP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extLst>
                  <a:ext uri="{0D108BD9-81ED-4DB2-BD59-A6C34878D82A}">
                    <a16:rowId xmlns:a16="http://schemas.microsoft.com/office/drawing/2014/main" val="1664247598"/>
                  </a:ext>
                </a:extLst>
              </a:tr>
              <a:tr h="610001">
                <a:tc>
                  <a:txBody>
                    <a:bodyPr/>
                    <a:lstStyle/>
                    <a:p>
                      <a:pPr marL="0" marR="0" lvl="0" indent="0" algn="l" defTabSz="4176431" rtl="0" eaLnBrk="1" fontAlgn="auto" latinLnBrk="0" hangingPunct="1">
                        <a:lnSpc>
                          <a:spcPct val="100000"/>
                        </a:lnSpc>
                        <a:spcBef>
                          <a:spcPts val="0"/>
                        </a:spcBef>
                        <a:spcAft>
                          <a:spcPts val="0"/>
                        </a:spcAft>
                        <a:buClrTx/>
                        <a:buSzTx/>
                        <a:buFontTx/>
                        <a:buNone/>
                        <a:tabLst/>
                        <a:defRPr/>
                      </a:pPr>
                      <a:r>
                        <a:rPr lang="en-GB" sz="2400" dirty="0">
                          <a:solidFill>
                            <a:srgbClr val="000000"/>
                          </a:solidFill>
                          <a:latin typeface="Arial" panose="020B0604020202020204" pitchFamily="34" charset="0"/>
                        </a:rPr>
                        <a:t>CCSC-1 </a:t>
                      </a:r>
                      <a:r>
                        <a:rPr lang="de-DE" sz="2400" dirty="0" err="1"/>
                        <a:t>cloudy</a:t>
                      </a:r>
                      <a:endParaRPr lang="de-DE" sz="2400" b="1" dirty="0"/>
                    </a:p>
                  </a:txBody>
                  <a:tcPr anchor="ctr"/>
                </a:tc>
                <a:tc>
                  <a:txBody>
                    <a:bodyPr/>
                    <a:lstStyle/>
                    <a:p>
                      <a:pPr algn="ctr"/>
                      <a:r>
                        <a:rPr lang="de-DE" sz="2400" dirty="0"/>
                        <a:t>84.1</a:t>
                      </a:r>
                    </a:p>
                  </a:txBody>
                  <a:tcPr anchor="ctr"/>
                </a:tc>
                <a:tc>
                  <a:txBody>
                    <a:bodyPr/>
                    <a:lstStyle/>
                    <a:p>
                      <a:pPr algn="ctr"/>
                      <a:r>
                        <a:rPr lang="de-DE" sz="2400" dirty="0"/>
                        <a:t>33.8</a:t>
                      </a:r>
                    </a:p>
                  </a:txBody>
                  <a:tcPr anchor="ctr"/>
                </a:tc>
                <a:tc>
                  <a:txBody>
                    <a:bodyPr/>
                    <a:lstStyle/>
                    <a:p>
                      <a:pPr algn="ctr"/>
                      <a:r>
                        <a:rPr lang="de-DE" sz="2400" dirty="0"/>
                        <a:t>40.2</a:t>
                      </a:r>
                    </a:p>
                  </a:txBody>
                  <a:tcPr anchor="ctr"/>
                </a:tc>
                <a:tc>
                  <a:txBody>
                    <a:bodyPr/>
                    <a:lstStyle/>
                    <a:p>
                      <a:pPr algn="ctr"/>
                      <a:r>
                        <a:rPr lang="de-DE" sz="2400" dirty="0"/>
                        <a:t>23.3</a:t>
                      </a:r>
                    </a:p>
                  </a:txBody>
                  <a:tcPr anchor="ctr"/>
                </a:tc>
                <a:extLst>
                  <a:ext uri="{0D108BD9-81ED-4DB2-BD59-A6C34878D82A}">
                    <a16:rowId xmlns:a16="http://schemas.microsoft.com/office/drawing/2014/main" val="3905956477"/>
                  </a:ext>
                </a:extLst>
              </a:tr>
              <a:tr h="610001">
                <a:tc>
                  <a:txBody>
                    <a:bodyPr/>
                    <a:lstStyle/>
                    <a:p>
                      <a:pPr algn="l"/>
                      <a:r>
                        <a:rPr lang="en-GB" sz="2400" dirty="0">
                          <a:solidFill>
                            <a:srgbClr val="000000"/>
                          </a:solidFill>
                          <a:latin typeface="Arial" panose="020B0604020202020204" pitchFamily="34" charset="0"/>
                        </a:rPr>
                        <a:t>CCSC-1 </a:t>
                      </a:r>
                      <a:r>
                        <a:rPr lang="de-DE" sz="2400" dirty="0" err="1"/>
                        <a:t>clear</a:t>
                      </a:r>
                      <a:endParaRPr lang="de-DE" dirty="0"/>
                    </a:p>
                  </a:txBody>
                  <a:tcPr anchor="ctr"/>
                </a:tc>
                <a:tc>
                  <a:txBody>
                    <a:bodyPr/>
                    <a:lstStyle/>
                    <a:p>
                      <a:pPr algn="ctr"/>
                      <a:r>
                        <a:rPr lang="de-DE" sz="2400" dirty="0"/>
                        <a:t>15.9</a:t>
                      </a:r>
                    </a:p>
                  </a:txBody>
                  <a:tcPr anchor="ctr"/>
                </a:tc>
                <a:tc>
                  <a:txBody>
                    <a:bodyPr/>
                    <a:lstStyle/>
                    <a:p>
                      <a:pPr algn="ctr"/>
                      <a:r>
                        <a:rPr lang="de-DE" sz="2400" dirty="0"/>
                        <a:t>66.2</a:t>
                      </a:r>
                    </a:p>
                  </a:txBody>
                  <a:tcPr anchor="ctr"/>
                </a:tc>
                <a:tc>
                  <a:txBody>
                    <a:bodyPr/>
                    <a:lstStyle/>
                    <a:p>
                      <a:pPr algn="ctr"/>
                      <a:r>
                        <a:rPr lang="de-DE" sz="2400" dirty="0"/>
                        <a:t>59.8</a:t>
                      </a:r>
                    </a:p>
                  </a:txBody>
                  <a:tcPr anchor="ctr"/>
                </a:tc>
                <a:tc>
                  <a:txBody>
                    <a:bodyPr/>
                    <a:lstStyle/>
                    <a:p>
                      <a:pPr algn="ctr"/>
                      <a:r>
                        <a:rPr lang="de-DE" sz="2400" dirty="0"/>
                        <a:t>76.7</a:t>
                      </a:r>
                    </a:p>
                  </a:txBody>
                  <a:tcPr anchor="ctr"/>
                </a:tc>
                <a:extLst>
                  <a:ext uri="{0D108BD9-81ED-4DB2-BD59-A6C34878D82A}">
                    <a16:rowId xmlns:a16="http://schemas.microsoft.com/office/drawing/2014/main" val="1018927714"/>
                  </a:ext>
                </a:extLst>
              </a:tr>
              <a:tr h="610001">
                <a:tc gridSpan="5">
                  <a:txBody>
                    <a:bodyPr/>
                    <a:lstStyle/>
                    <a:p>
                      <a:pPr algn="l"/>
                      <a:r>
                        <a:rPr lang="de-DE" sz="2400" dirty="0"/>
                        <a:t>Std(TB</a:t>
                      </a:r>
                      <a:r>
                        <a:rPr lang="de-DE" sz="2400" baseline="-25000" dirty="0"/>
                        <a:t>MW</a:t>
                      </a:r>
                      <a:r>
                        <a:rPr lang="de-DE" sz="2400" dirty="0"/>
                        <a:t> @31GHz) &gt; 0.25 K in 6min </a:t>
                      </a:r>
                      <a:r>
                        <a:rPr lang="de-DE" sz="2400" b="1" dirty="0"/>
                        <a:t>(2)</a:t>
                      </a:r>
                    </a:p>
                  </a:txBody>
                  <a:tcPr anchor="ctr">
                    <a:solidFill>
                      <a:schemeClr val="bg1"/>
                    </a:solidFill>
                  </a:tcP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extLst>
                  <a:ext uri="{0D108BD9-81ED-4DB2-BD59-A6C34878D82A}">
                    <a16:rowId xmlns:a16="http://schemas.microsoft.com/office/drawing/2014/main" val="1048863088"/>
                  </a:ext>
                </a:extLst>
              </a:tr>
              <a:tr h="610001">
                <a:tc>
                  <a:txBody>
                    <a:bodyPr/>
                    <a:lstStyle/>
                    <a:p>
                      <a:pPr algn="l"/>
                      <a:r>
                        <a:rPr lang="en-GB" sz="2400" dirty="0">
                          <a:solidFill>
                            <a:srgbClr val="000000"/>
                          </a:solidFill>
                          <a:latin typeface="Arial" panose="020B0604020202020204" pitchFamily="34" charset="0"/>
                        </a:rPr>
                        <a:t>CCSC-2 </a:t>
                      </a:r>
                      <a:r>
                        <a:rPr lang="de-DE" sz="2400" dirty="0" err="1"/>
                        <a:t>cloudy</a:t>
                      </a:r>
                      <a:endParaRPr lang="de-DE" sz="2400" dirty="0"/>
                    </a:p>
                  </a:txBody>
                  <a:tcPr anchor="ctr">
                    <a:solidFill>
                      <a:srgbClr val="CDD0DE"/>
                    </a:solidFill>
                  </a:tcPr>
                </a:tc>
                <a:tc>
                  <a:txBody>
                    <a:bodyPr/>
                    <a:lstStyle/>
                    <a:p>
                      <a:pPr algn="ctr"/>
                      <a:r>
                        <a:rPr lang="de-DE" sz="2400" dirty="0"/>
                        <a:t>74.1</a:t>
                      </a:r>
                    </a:p>
                  </a:txBody>
                  <a:tcPr anchor="ctr">
                    <a:solidFill>
                      <a:srgbClr val="CDD0DE"/>
                    </a:solidFill>
                  </a:tcPr>
                </a:tc>
                <a:tc>
                  <a:txBody>
                    <a:bodyPr/>
                    <a:lstStyle/>
                    <a:p>
                      <a:pPr algn="ctr"/>
                      <a:r>
                        <a:rPr lang="de-DE" sz="2400" dirty="0"/>
                        <a:t>24.6</a:t>
                      </a:r>
                    </a:p>
                  </a:txBody>
                  <a:tcPr anchor="ctr">
                    <a:solidFill>
                      <a:srgbClr val="CDD0DE"/>
                    </a:solidFill>
                  </a:tcPr>
                </a:tc>
                <a:tc>
                  <a:txBody>
                    <a:bodyPr/>
                    <a:lstStyle/>
                    <a:p>
                      <a:pPr algn="ctr"/>
                      <a:r>
                        <a:rPr lang="de-DE" sz="2400" dirty="0"/>
                        <a:t>27.7</a:t>
                      </a:r>
                    </a:p>
                  </a:txBody>
                  <a:tcPr anchor="ctr">
                    <a:solidFill>
                      <a:srgbClr val="CDD0DE"/>
                    </a:solidFill>
                  </a:tcPr>
                </a:tc>
                <a:tc>
                  <a:txBody>
                    <a:bodyPr/>
                    <a:lstStyle/>
                    <a:p>
                      <a:pPr algn="ctr"/>
                      <a:r>
                        <a:rPr lang="de-DE" sz="2400" dirty="0"/>
                        <a:t>19.4</a:t>
                      </a:r>
                    </a:p>
                  </a:txBody>
                  <a:tcPr anchor="ctr">
                    <a:solidFill>
                      <a:srgbClr val="CDD0DE"/>
                    </a:solidFill>
                  </a:tcPr>
                </a:tc>
                <a:extLst>
                  <a:ext uri="{0D108BD9-81ED-4DB2-BD59-A6C34878D82A}">
                    <a16:rowId xmlns:a16="http://schemas.microsoft.com/office/drawing/2014/main" val="1258550403"/>
                  </a:ext>
                </a:extLst>
              </a:tr>
              <a:tr h="610001">
                <a:tc>
                  <a:txBody>
                    <a:bodyPr/>
                    <a:lstStyle/>
                    <a:p>
                      <a:pPr algn="l"/>
                      <a:r>
                        <a:rPr lang="en-GB" sz="2400" dirty="0">
                          <a:solidFill>
                            <a:srgbClr val="000000"/>
                          </a:solidFill>
                          <a:latin typeface="Arial" panose="020B0604020202020204" pitchFamily="34" charset="0"/>
                        </a:rPr>
                        <a:t>CCSC-2 </a:t>
                      </a:r>
                      <a:r>
                        <a:rPr lang="de-DE" sz="2400" dirty="0" err="1"/>
                        <a:t>clear</a:t>
                      </a:r>
                      <a:endParaRPr lang="de-DE" sz="2400" dirty="0"/>
                    </a:p>
                  </a:txBody>
                  <a:tcPr anchor="ctr">
                    <a:solidFill>
                      <a:srgbClr val="E8E9EF"/>
                    </a:solidFill>
                  </a:tcPr>
                </a:tc>
                <a:tc>
                  <a:txBody>
                    <a:bodyPr/>
                    <a:lstStyle/>
                    <a:p>
                      <a:pPr algn="ctr"/>
                      <a:r>
                        <a:rPr lang="de-DE" sz="2400" dirty="0"/>
                        <a:t>25.9</a:t>
                      </a:r>
                    </a:p>
                  </a:txBody>
                  <a:tcPr anchor="ctr">
                    <a:solidFill>
                      <a:srgbClr val="E8E9EF"/>
                    </a:solidFill>
                  </a:tcPr>
                </a:tc>
                <a:tc>
                  <a:txBody>
                    <a:bodyPr/>
                    <a:lstStyle/>
                    <a:p>
                      <a:pPr algn="ctr"/>
                      <a:r>
                        <a:rPr lang="de-DE" sz="2400" dirty="0"/>
                        <a:t>75.4</a:t>
                      </a:r>
                    </a:p>
                  </a:txBody>
                  <a:tcPr anchor="ctr">
                    <a:solidFill>
                      <a:srgbClr val="E8E9EF"/>
                    </a:solidFill>
                  </a:tcPr>
                </a:tc>
                <a:tc>
                  <a:txBody>
                    <a:bodyPr/>
                    <a:lstStyle/>
                    <a:p>
                      <a:pPr algn="ctr"/>
                      <a:r>
                        <a:rPr lang="de-DE" sz="2400" dirty="0"/>
                        <a:t>72.3</a:t>
                      </a:r>
                    </a:p>
                  </a:txBody>
                  <a:tcPr anchor="ctr">
                    <a:solidFill>
                      <a:srgbClr val="E8E9EF"/>
                    </a:solidFill>
                  </a:tcPr>
                </a:tc>
                <a:tc>
                  <a:txBody>
                    <a:bodyPr/>
                    <a:lstStyle/>
                    <a:p>
                      <a:pPr algn="ctr"/>
                      <a:r>
                        <a:rPr lang="de-DE" sz="2400" dirty="0"/>
                        <a:t>80.6</a:t>
                      </a:r>
                    </a:p>
                  </a:txBody>
                  <a:tcPr anchor="ctr">
                    <a:solidFill>
                      <a:srgbClr val="E8E9EF"/>
                    </a:solidFill>
                  </a:tcPr>
                </a:tc>
                <a:extLst>
                  <a:ext uri="{0D108BD9-81ED-4DB2-BD59-A6C34878D82A}">
                    <a16:rowId xmlns:a16="http://schemas.microsoft.com/office/drawing/2014/main" val="2817735991"/>
                  </a:ext>
                </a:extLst>
              </a:tr>
              <a:tr h="610001">
                <a:tc gridSpan="5">
                  <a:txBody>
                    <a:bodyPr/>
                    <a:lstStyle/>
                    <a:p>
                      <a:pPr marL="0" marR="0" lvl="0" indent="0" algn="ctr" defTabSz="4176431" rtl="0" eaLnBrk="1" fontAlgn="auto" latinLnBrk="0" hangingPunct="1">
                        <a:lnSpc>
                          <a:spcPct val="100000"/>
                        </a:lnSpc>
                        <a:spcBef>
                          <a:spcPts val="0"/>
                        </a:spcBef>
                        <a:spcAft>
                          <a:spcPts val="0"/>
                        </a:spcAft>
                        <a:buClrTx/>
                        <a:buSzTx/>
                        <a:buFontTx/>
                        <a:buNone/>
                        <a:tabLst/>
                        <a:defRPr/>
                      </a:pPr>
                      <a:r>
                        <a:rPr lang="de-DE" sz="2400" kern="1200" dirty="0">
                          <a:solidFill>
                            <a:srgbClr val="000000"/>
                          </a:solidFill>
                          <a:latin typeface="Arial" charset="0"/>
                          <a:ea typeface="+mn-ea"/>
                          <a:cs typeface="+mn-cs"/>
                        </a:rPr>
                        <a:t>TB</a:t>
                      </a:r>
                      <a:r>
                        <a:rPr lang="de-DE" sz="2400" kern="1200" baseline="-25000" dirty="0">
                          <a:solidFill>
                            <a:srgbClr val="000000"/>
                          </a:solidFill>
                          <a:latin typeface="Arial" charset="0"/>
                          <a:ea typeface="+mn-ea"/>
                          <a:cs typeface="+mn-cs"/>
                        </a:rPr>
                        <a:t>IR</a:t>
                      </a:r>
                      <a:r>
                        <a:rPr lang="de-DE" sz="2400" kern="1200" dirty="0">
                          <a:solidFill>
                            <a:srgbClr val="000000"/>
                          </a:solidFill>
                          <a:latin typeface="Arial" charset="0"/>
                          <a:ea typeface="+mn-ea"/>
                          <a:cs typeface="+mn-cs"/>
                        </a:rPr>
                        <a:t>&gt; -30°C </a:t>
                      </a:r>
                      <a:r>
                        <a:rPr lang="de-DE" sz="2400" kern="1200" dirty="0" err="1">
                          <a:solidFill>
                            <a:srgbClr val="000000"/>
                          </a:solidFill>
                          <a:latin typeface="Arial" charset="0"/>
                          <a:ea typeface="+mn-ea"/>
                          <a:cs typeface="+mn-cs"/>
                        </a:rPr>
                        <a:t>or</a:t>
                      </a:r>
                      <a:r>
                        <a:rPr lang="de-DE" sz="2400" kern="1200" dirty="0">
                          <a:solidFill>
                            <a:srgbClr val="000000"/>
                          </a:solidFill>
                          <a:latin typeface="Arial" charset="0"/>
                          <a:ea typeface="+mn-ea"/>
                          <a:cs typeface="+mn-cs"/>
                        </a:rPr>
                        <a:t> </a:t>
                      </a:r>
                      <a:r>
                        <a:rPr lang="de-DE" sz="2400" dirty="0"/>
                        <a:t>Std(TB</a:t>
                      </a:r>
                      <a:r>
                        <a:rPr lang="de-DE" sz="2400" baseline="-25000" dirty="0"/>
                        <a:t>MW</a:t>
                      </a:r>
                      <a:r>
                        <a:rPr lang="de-DE" sz="2400" dirty="0"/>
                        <a:t>) &gt; 0.25 K in 6min </a:t>
                      </a:r>
                      <a:r>
                        <a:rPr lang="de-DE" sz="2400" b="1" dirty="0"/>
                        <a:t>(3)</a:t>
                      </a:r>
                      <a:endParaRPr lang="de-DE" sz="2400" b="1" kern="1200" dirty="0">
                        <a:solidFill>
                          <a:srgbClr val="000000"/>
                        </a:solidFill>
                        <a:latin typeface="Arial" charset="0"/>
                        <a:ea typeface="+mn-ea"/>
                        <a:cs typeface="+mn-cs"/>
                      </a:endParaRPr>
                    </a:p>
                  </a:txBody>
                  <a:tcPr anchor="ctr">
                    <a:solidFill>
                      <a:schemeClr val="bg1"/>
                    </a:solidFill>
                  </a:tcP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tc hMerge="1">
                  <a:txBody>
                    <a:bodyPr/>
                    <a:lstStyle/>
                    <a:p>
                      <a:pPr algn="ctr"/>
                      <a:endParaRPr lang="de-DE" sz="2400" dirty="0"/>
                    </a:p>
                  </a:txBody>
                  <a:tcPr anchor="ctr"/>
                </a:tc>
                <a:extLst>
                  <a:ext uri="{0D108BD9-81ED-4DB2-BD59-A6C34878D82A}">
                    <a16:rowId xmlns:a16="http://schemas.microsoft.com/office/drawing/2014/main" val="3919286911"/>
                  </a:ext>
                </a:extLst>
              </a:tr>
              <a:tr h="610001">
                <a:tc>
                  <a:txBody>
                    <a:bodyPr/>
                    <a:lstStyle/>
                    <a:p>
                      <a:pPr algn="l"/>
                      <a:r>
                        <a:rPr lang="en-GB" sz="2400" dirty="0">
                          <a:solidFill>
                            <a:srgbClr val="000000"/>
                          </a:solidFill>
                          <a:latin typeface="Arial" panose="020B0604020202020204" pitchFamily="34" charset="0"/>
                        </a:rPr>
                        <a:t>CCSC-3 </a:t>
                      </a:r>
                      <a:r>
                        <a:rPr lang="de-DE" sz="2400" dirty="0" err="1"/>
                        <a:t>cloudy</a:t>
                      </a:r>
                      <a:endParaRPr lang="de-DE" sz="2400" dirty="0"/>
                    </a:p>
                  </a:txBody>
                  <a:tcPr anchor="ctr"/>
                </a:tc>
                <a:tc>
                  <a:txBody>
                    <a:bodyPr/>
                    <a:lstStyle/>
                    <a:p>
                      <a:pPr algn="ctr"/>
                      <a:r>
                        <a:rPr lang="de-DE" sz="2400" dirty="0"/>
                        <a:t>91.4</a:t>
                      </a:r>
                    </a:p>
                  </a:txBody>
                  <a:tcPr anchor="ctr"/>
                </a:tc>
                <a:tc>
                  <a:txBody>
                    <a:bodyPr/>
                    <a:lstStyle/>
                    <a:p>
                      <a:pPr algn="ctr"/>
                      <a:r>
                        <a:rPr lang="de-DE" sz="2400" dirty="0"/>
                        <a:t>38.4</a:t>
                      </a:r>
                    </a:p>
                  </a:txBody>
                  <a:tcPr anchor="ctr"/>
                </a:tc>
                <a:tc>
                  <a:txBody>
                    <a:bodyPr/>
                    <a:lstStyle/>
                    <a:p>
                      <a:pPr algn="ctr"/>
                      <a:r>
                        <a:rPr lang="de-DE" sz="2400" dirty="0"/>
                        <a:t>45.0</a:t>
                      </a:r>
                    </a:p>
                  </a:txBody>
                  <a:tcPr anchor="ctr"/>
                </a:tc>
                <a:tc>
                  <a:txBody>
                    <a:bodyPr/>
                    <a:lstStyle/>
                    <a:p>
                      <a:pPr algn="ctr"/>
                      <a:r>
                        <a:rPr lang="de-DE" sz="2400" dirty="0"/>
                        <a:t>27.6</a:t>
                      </a:r>
                    </a:p>
                  </a:txBody>
                  <a:tcPr anchor="ctr"/>
                </a:tc>
                <a:extLst>
                  <a:ext uri="{0D108BD9-81ED-4DB2-BD59-A6C34878D82A}">
                    <a16:rowId xmlns:a16="http://schemas.microsoft.com/office/drawing/2014/main" val="736882357"/>
                  </a:ext>
                </a:extLst>
              </a:tr>
              <a:tr h="730692">
                <a:tc>
                  <a:txBody>
                    <a:bodyPr/>
                    <a:lstStyle/>
                    <a:p>
                      <a:pPr algn="l"/>
                      <a:r>
                        <a:rPr lang="en-GB" sz="2400" dirty="0">
                          <a:solidFill>
                            <a:srgbClr val="000000"/>
                          </a:solidFill>
                          <a:latin typeface="Arial" panose="020B0604020202020204" pitchFamily="34" charset="0"/>
                        </a:rPr>
                        <a:t>CCSC-3 </a:t>
                      </a:r>
                      <a:r>
                        <a:rPr lang="de-DE" sz="2400" dirty="0" err="1"/>
                        <a:t>clear</a:t>
                      </a:r>
                      <a:endParaRPr lang="de-DE" sz="2400" dirty="0"/>
                    </a:p>
                  </a:txBody>
                  <a:tcPr anchor="ctr"/>
                </a:tc>
                <a:tc>
                  <a:txBody>
                    <a:bodyPr/>
                    <a:lstStyle/>
                    <a:p>
                      <a:pPr algn="ctr"/>
                      <a:r>
                        <a:rPr lang="de-DE" sz="2400" dirty="0"/>
                        <a:t>8.6</a:t>
                      </a:r>
                    </a:p>
                  </a:txBody>
                  <a:tcPr anchor="ctr"/>
                </a:tc>
                <a:tc>
                  <a:txBody>
                    <a:bodyPr/>
                    <a:lstStyle/>
                    <a:p>
                      <a:pPr algn="ctr"/>
                      <a:r>
                        <a:rPr lang="de-DE" sz="2400" dirty="0"/>
                        <a:t>61.6</a:t>
                      </a:r>
                    </a:p>
                  </a:txBody>
                  <a:tcPr anchor="ctr"/>
                </a:tc>
                <a:tc>
                  <a:txBody>
                    <a:bodyPr/>
                    <a:lstStyle/>
                    <a:p>
                      <a:pPr algn="ctr"/>
                      <a:r>
                        <a:rPr lang="de-DE" sz="2400" dirty="0"/>
                        <a:t>55.0</a:t>
                      </a:r>
                    </a:p>
                  </a:txBody>
                  <a:tcPr anchor="ctr"/>
                </a:tc>
                <a:tc>
                  <a:txBody>
                    <a:bodyPr/>
                    <a:lstStyle/>
                    <a:p>
                      <a:pPr algn="ctr"/>
                      <a:r>
                        <a:rPr lang="de-DE" sz="2400" dirty="0"/>
                        <a:t>72.4</a:t>
                      </a:r>
                    </a:p>
                  </a:txBody>
                  <a:tcPr anchor="ctr"/>
                </a:tc>
                <a:extLst>
                  <a:ext uri="{0D108BD9-81ED-4DB2-BD59-A6C34878D82A}">
                    <a16:rowId xmlns:a16="http://schemas.microsoft.com/office/drawing/2014/main" val="333110579"/>
                  </a:ext>
                </a:extLst>
              </a:tr>
            </a:tbl>
          </a:graphicData>
        </a:graphic>
      </p:graphicFrame>
      <p:grpSp>
        <p:nvGrpSpPr>
          <p:cNvPr id="25" name="Gruppieren 24">
            <a:extLst>
              <a:ext uri="{FF2B5EF4-FFF2-40B4-BE49-F238E27FC236}">
                <a16:creationId xmlns:a16="http://schemas.microsoft.com/office/drawing/2014/main" id="{EEC9E9D0-B1DE-49DD-ADA0-B7DF4130DAC3}"/>
              </a:ext>
            </a:extLst>
          </p:cNvPr>
          <p:cNvGrpSpPr/>
          <p:nvPr/>
        </p:nvGrpSpPr>
        <p:grpSpPr>
          <a:xfrm>
            <a:off x="15618342" y="29582860"/>
            <a:ext cx="1706880" cy="354804"/>
            <a:chOff x="15864840" y="14808996"/>
            <a:chExt cx="1706880" cy="354804"/>
          </a:xfrm>
        </p:grpSpPr>
        <p:cxnSp>
          <p:nvCxnSpPr>
            <p:cNvPr id="20" name="Gerade Verbindung mit Pfeil 19">
              <a:extLst>
                <a:ext uri="{FF2B5EF4-FFF2-40B4-BE49-F238E27FC236}">
                  <a16:creationId xmlns:a16="http://schemas.microsoft.com/office/drawing/2014/main" id="{DD44202E-494C-4B43-B0FA-F3D58A95CA95}"/>
                </a:ext>
              </a:extLst>
            </p:cNvPr>
            <p:cNvCxnSpPr>
              <a:cxnSpLocks/>
            </p:cNvCxnSpPr>
            <p:nvPr/>
          </p:nvCxnSpPr>
          <p:spPr>
            <a:xfrm>
              <a:off x="15864840" y="14808996"/>
              <a:ext cx="0" cy="354804"/>
            </a:xfrm>
            <a:prstGeom prst="straightConnector1">
              <a:avLst/>
            </a:prstGeom>
            <a:ln w="38100">
              <a:solidFill>
                <a:schemeClr val="bg1">
                  <a:lumMod val="9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Gerade Verbindung mit Pfeil 27">
              <a:extLst>
                <a:ext uri="{FF2B5EF4-FFF2-40B4-BE49-F238E27FC236}">
                  <a16:creationId xmlns:a16="http://schemas.microsoft.com/office/drawing/2014/main" id="{E474349E-4E14-424A-A9B6-535761183ACC}"/>
                </a:ext>
              </a:extLst>
            </p:cNvPr>
            <p:cNvCxnSpPr>
              <a:cxnSpLocks/>
            </p:cNvCxnSpPr>
            <p:nvPr/>
          </p:nvCxnSpPr>
          <p:spPr>
            <a:xfrm>
              <a:off x="17571720" y="14808996"/>
              <a:ext cx="0" cy="354804"/>
            </a:xfrm>
            <a:prstGeom prst="straightConnector1">
              <a:avLst/>
            </a:prstGeom>
            <a:ln w="38100">
              <a:solidFill>
                <a:schemeClr val="bg1">
                  <a:lumMod val="9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 name="Gruppieren 29">
            <a:extLst>
              <a:ext uri="{FF2B5EF4-FFF2-40B4-BE49-F238E27FC236}">
                <a16:creationId xmlns:a16="http://schemas.microsoft.com/office/drawing/2014/main" id="{456B8764-0BB6-4B15-830F-A4C40328884F}"/>
              </a:ext>
            </a:extLst>
          </p:cNvPr>
          <p:cNvGrpSpPr/>
          <p:nvPr/>
        </p:nvGrpSpPr>
        <p:grpSpPr>
          <a:xfrm>
            <a:off x="1268867" y="26791475"/>
            <a:ext cx="6476284" cy="6549079"/>
            <a:chOff x="959106" y="15228435"/>
            <a:chExt cx="6250809" cy="8352416"/>
          </a:xfrm>
        </p:grpSpPr>
        <p:pic>
          <p:nvPicPr>
            <p:cNvPr id="31" name="Grafik 30">
              <a:extLst>
                <a:ext uri="{FF2B5EF4-FFF2-40B4-BE49-F238E27FC236}">
                  <a16:creationId xmlns:a16="http://schemas.microsoft.com/office/drawing/2014/main" id="{0EF7F924-904F-4DE9-80B9-D948A9AB635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9588" r="38601"/>
            <a:stretch/>
          </p:blipFill>
          <p:spPr>
            <a:xfrm rot="5400000">
              <a:off x="1306574" y="14880968"/>
              <a:ext cx="5555874" cy="6250808"/>
            </a:xfrm>
            <a:prstGeom prst="rect">
              <a:avLst/>
            </a:prstGeom>
            <a:ln w="38100">
              <a:solidFill>
                <a:schemeClr val="bg1"/>
              </a:solidFill>
            </a:ln>
          </p:spPr>
        </p:pic>
        <p:sp>
          <p:nvSpPr>
            <p:cNvPr id="32" name="Text Box 12">
              <a:extLst>
                <a:ext uri="{FF2B5EF4-FFF2-40B4-BE49-F238E27FC236}">
                  <a16:creationId xmlns:a16="http://schemas.microsoft.com/office/drawing/2014/main" id="{71E9667E-B27D-4AAB-A200-3D7632AFA851}"/>
                </a:ext>
              </a:extLst>
            </p:cNvPr>
            <p:cNvSpPr txBox="1">
              <a:spLocks noChangeArrowheads="1"/>
            </p:cNvSpPr>
            <p:nvPr/>
          </p:nvSpPr>
          <p:spPr bwMode="auto">
            <a:xfrm>
              <a:off x="959106" y="20784309"/>
              <a:ext cx="6250808" cy="2796542"/>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2. MWR at Lindenberg. MWR primarily measure downwelling radiation in the K- and V- Band. The observed brightness temperatures (</a:t>
              </a:r>
              <a:r>
                <a:rPr lang="en-GB" sz="2000" b="1" dirty="0">
                  <a:solidFill>
                    <a:srgbClr val="000000"/>
                  </a:solidFill>
                  <a:latin typeface="Calibri" panose="020F0502020204030204" pitchFamily="34" charset="0"/>
                </a:rPr>
                <a:t>TB</a:t>
              </a:r>
              <a:r>
                <a:rPr lang="en-GB" sz="2000" b="1" baseline="-25000" dirty="0">
                  <a:solidFill>
                    <a:srgbClr val="000000"/>
                  </a:solidFill>
                  <a:latin typeface="Calibri" panose="020F0502020204030204" pitchFamily="34" charset="0"/>
                </a:rPr>
                <a:t>MW</a:t>
              </a:r>
              <a:r>
                <a:rPr lang="en-GB" altLang="de-DE" sz="2000" i="1" dirty="0">
                  <a:solidFill>
                    <a:srgbClr val="5A5A5A"/>
                  </a:solidFill>
                </a:rPr>
                <a:t>) contain information on the temperature and humidity profile of the atmosphere above as well as the liquid water path. Observations are possible under clear- and cloudy- sky conditions. </a:t>
              </a:r>
            </a:p>
          </p:txBody>
        </p:sp>
      </p:grpSp>
      <p:grpSp>
        <p:nvGrpSpPr>
          <p:cNvPr id="34" name="Gruppieren 33">
            <a:extLst>
              <a:ext uri="{FF2B5EF4-FFF2-40B4-BE49-F238E27FC236}">
                <a16:creationId xmlns:a16="http://schemas.microsoft.com/office/drawing/2014/main" id="{9E5B3133-7DE0-43BD-B521-4EEFE4490926}"/>
              </a:ext>
            </a:extLst>
          </p:cNvPr>
          <p:cNvGrpSpPr/>
          <p:nvPr/>
        </p:nvGrpSpPr>
        <p:grpSpPr>
          <a:xfrm>
            <a:off x="14735975" y="15127730"/>
            <a:ext cx="6765867" cy="5102951"/>
            <a:chOff x="14654885" y="11179547"/>
            <a:chExt cx="13122521" cy="9517479"/>
          </a:xfrm>
        </p:grpSpPr>
        <p:grpSp>
          <p:nvGrpSpPr>
            <p:cNvPr id="35" name="Gruppieren 34">
              <a:extLst>
                <a:ext uri="{FF2B5EF4-FFF2-40B4-BE49-F238E27FC236}">
                  <a16:creationId xmlns:a16="http://schemas.microsoft.com/office/drawing/2014/main" id="{847596D4-C765-4FF6-A0F2-E01189B710D7}"/>
                </a:ext>
              </a:extLst>
            </p:cNvPr>
            <p:cNvGrpSpPr/>
            <p:nvPr/>
          </p:nvGrpSpPr>
          <p:grpSpPr>
            <a:xfrm>
              <a:off x="14654885" y="11179547"/>
              <a:ext cx="12654604" cy="7771013"/>
              <a:chOff x="15044295" y="12240198"/>
              <a:chExt cx="12654604" cy="7771013"/>
            </a:xfrm>
          </p:grpSpPr>
          <p:pic>
            <p:nvPicPr>
              <p:cNvPr id="39" name="Grafik 38">
                <a:extLst>
                  <a:ext uri="{FF2B5EF4-FFF2-40B4-BE49-F238E27FC236}">
                    <a16:creationId xmlns:a16="http://schemas.microsoft.com/office/drawing/2014/main" id="{283A8926-3EA1-4DA6-BBF9-0C55EC6FD1AD}"/>
                  </a:ext>
                </a:extLst>
              </p:cNvPr>
              <p:cNvPicPr>
                <a:picLocks noChangeAspect="1"/>
              </p:cNvPicPr>
              <p:nvPr/>
            </p:nvPicPr>
            <p:blipFill>
              <a:blip r:embed="rId4"/>
              <a:stretch>
                <a:fillRect/>
              </a:stretch>
            </p:blipFill>
            <p:spPr>
              <a:xfrm>
                <a:off x="15044295" y="12240198"/>
                <a:ext cx="12654604" cy="7653243"/>
              </a:xfrm>
              <a:prstGeom prst="rect">
                <a:avLst/>
              </a:prstGeom>
            </p:spPr>
          </p:pic>
          <p:sp>
            <p:nvSpPr>
              <p:cNvPr id="40" name="Textfeld 39">
                <a:extLst>
                  <a:ext uri="{FF2B5EF4-FFF2-40B4-BE49-F238E27FC236}">
                    <a16:creationId xmlns:a16="http://schemas.microsoft.com/office/drawing/2014/main" id="{746BAB41-D09B-4A18-B2D9-4BFABBB41D65}"/>
                  </a:ext>
                </a:extLst>
              </p:cNvPr>
              <p:cNvSpPr txBox="1"/>
              <p:nvPr/>
            </p:nvSpPr>
            <p:spPr>
              <a:xfrm>
                <a:off x="15769097" y="18980668"/>
                <a:ext cx="3243365" cy="688839"/>
              </a:xfrm>
              <a:prstGeom prst="rect">
                <a:avLst/>
              </a:prstGeom>
              <a:noFill/>
            </p:spPr>
            <p:txBody>
              <a:bodyPr wrap="none" rtlCol="0">
                <a:spAutoFit/>
              </a:bodyPr>
              <a:lstStyle/>
              <a:p>
                <a:r>
                  <a:rPr lang="de-DE" sz="1800" dirty="0"/>
                  <a:t>Cloud </a:t>
                </a:r>
                <a:r>
                  <a:rPr lang="de-DE" sz="1800" dirty="0" err="1"/>
                  <a:t>droplets</a:t>
                </a:r>
                <a:endParaRPr lang="de-DE" sz="1800" dirty="0"/>
              </a:p>
            </p:txBody>
          </p:sp>
          <p:cxnSp>
            <p:nvCxnSpPr>
              <p:cNvPr id="41" name="Gerade Verbindung mit Pfeil 40">
                <a:extLst>
                  <a:ext uri="{FF2B5EF4-FFF2-40B4-BE49-F238E27FC236}">
                    <a16:creationId xmlns:a16="http://schemas.microsoft.com/office/drawing/2014/main" id="{40CCEB38-768F-43C6-A536-584E2EA6507F}"/>
                  </a:ext>
                </a:extLst>
              </p:cNvPr>
              <p:cNvCxnSpPr/>
              <p:nvPr/>
            </p:nvCxnSpPr>
            <p:spPr>
              <a:xfrm flipV="1">
                <a:off x="16507718" y="17052137"/>
                <a:ext cx="720110" cy="192853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42" name="Gerade Verbindung mit Pfeil 41">
                <a:extLst>
                  <a:ext uri="{FF2B5EF4-FFF2-40B4-BE49-F238E27FC236}">
                    <a16:creationId xmlns:a16="http://schemas.microsoft.com/office/drawing/2014/main" id="{B3E90736-B40B-47D6-9E3E-4E405D446870}"/>
                  </a:ext>
                </a:extLst>
              </p:cNvPr>
              <p:cNvCxnSpPr>
                <a:cxnSpLocks/>
              </p:cNvCxnSpPr>
              <p:nvPr/>
            </p:nvCxnSpPr>
            <p:spPr>
              <a:xfrm flipV="1">
                <a:off x="16755661" y="18071839"/>
                <a:ext cx="1870105" cy="84616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43" name="Textfeld 42">
                <a:extLst>
                  <a:ext uri="{FF2B5EF4-FFF2-40B4-BE49-F238E27FC236}">
                    <a16:creationId xmlns:a16="http://schemas.microsoft.com/office/drawing/2014/main" id="{C571B33E-C9FC-44A0-8FA9-D6A732CC83DF}"/>
                  </a:ext>
                </a:extLst>
              </p:cNvPr>
              <p:cNvSpPr txBox="1"/>
              <p:nvPr/>
            </p:nvSpPr>
            <p:spPr>
              <a:xfrm>
                <a:off x="19532052" y="12369708"/>
                <a:ext cx="7855476" cy="688839"/>
              </a:xfrm>
              <a:prstGeom prst="rect">
                <a:avLst/>
              </a:prstGeom>
              <a:noFill/>
            </p:spPr>
            <p:txBody>
              <a:bodyPr wrap="square" rtlCol="0">
                <a:spAutoFit/>
              </a:bodyPr>
              <a:lstStyle/>
              <a:p>
                <a:r>
                  <a:rPr lang="de-DE" sz="1800" b="1" dirty="0"/>
                  <a:t>CCSC vs. </a:t>
                </a:r>
                <a:r>
                  <a:rPr lang="de-DE" sz="1800" b="1" dirty="0" err="1"/>
                  <a:t>CloudNet</a:t>
                </a:r>
                <a:r>
                  <a:rPr lang="de-DE" sz="1800" b="1" dirty="0"/>
                  <a:t> Classification</a:t>
                </a:r>
              </a:p>
            </p:txBody>
          </p:sp>
          <p:sp>
            <p:nvSpPr>
              <p:cNvPr id="44" name="Textfeld 43">
                <a:extLst>
                  <a:ext uri="{FF2B5EF4-FFF2-40B4-BE49-F238E27FC236}">
                    <a16:creationId xmlns:a16="http://schemas.microsoft.com/office/drawing/2014/main" id="{F5C407B2-38F0-4437-A7B4-5938391D6A13}"/>
                  </a:ext>
                </a:extLst>
              </p:cNvPr>
              <p:cNvSpPr txBox="1"/>
              <p:nvPr/>
            </p:nvSpPr>
            <p:spPr>
              <a:xfrm>
                <a:off x="25439902" y="19322372"/>
                <a:ext cx="1104336" cy="688839"/>
              </a:xfrm>
              <a:prstGeom prst="rect">
                <a:avLst/>
              </a:prstGeom>
              <a:noFill/>
            </p:spPr>
            <p:txBody>
              <a:bodyPr wrap="none" rtlCol="0">
                <a:spAutoFit/>
              </a:bodyPr>
              <a:lstStyle/>
              <a:p>
                <a:r>
                  <a:rPr lang="de-DE" sz="1800" dirty="0"/>
                  <a:t>rain</a:t>
                </a:r>
              </a:p>
            </p:txBody>
          </p:sp>
          <p:cxnSp>
            <p:nvCxnSpPr>
              <p:cNvPr id="45" name="Gerade Verbindung mit Pfeil 44">
                <a:extLst>
                  <a:ext uri="{FF2B5EF4-FFF2-40B4-BE49-F238E27FC236}">
                    <a16:creationId xmlns:a16="http://schemas.microsoft.com/office/drawing/2014/main" id="{E7DC4FB2-359B-494F-B8EE-AF3D4E0C2F51}"/>
                  </a:ext>
                </a:extLst>
              </p:cNvPr>
              <p:cNvCxnSpPr>
                <a:cxnSpLocks/>
              </p:cNvCxnSpPr>
              <p:nvPr/>
            </p:nvCxnSpPr>
            <p:spPr>
              <a:xfrm flipV="1">
                <a:off x="25992069" y="18616519"/>
                <a:ext cx="0" cy="82857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pic>
            <p:nvPicPr>
              <p:cNvPr id="46" name="Grafik 45">
                <a:extLst>
                  <a:ext uri="{FF2B5EF4-FFF2-40B4-BE49-F238E27FC236}">
                    <a16:creationId xmlns:a16="http://schemas.microsoft.com/office/drawing/2014/main" id="{2DF690AA-035E-4E76-86B3-D79DEF147A6A}"/>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29444"/>
              <a:stretch/>
            </p:blipFill>
            <p:spPr>
              <a:xfrm>
                <a:off x="16910737" y="13463949"/>
                <a:ext cx="1715029" cy="543985"/>
              </a:xfrm>
              <a:prstGeom prst="rect">
                <a:avLst/>
              </a:prstGeom>
            </p:spPr>
          </p:pic>
        </p:grpSp>
        <p:sp>
          <p:nvSpPr>
            <p:cNvPr id="36" name="Text Box 12">
              <a:extLst>
                <a:ext uri="{FF2B5EF4-FFF2-40B4-BE49-F238E27FC236}">
                  <a16:creationId xmlns:a16="http://schemas.microsoft.com/office/drawing/2014/main" id="{49F44F7F-50AD-4324-852F-0EF36357A570}"/>
                </a:ext>
              </a:extLst>
            </p:cNvPr>
            <p:cNvSpPr txBox="1">
              <a:spLocks noChangeArrowheads="1"/>
            </p:cNvSpPr>
            <p:nvPr/>
          </p:nvSpPr>
          <p:spPr bwMode="auto">
            <a:xfrm>
              <a:off x="15302385" y="19046739"/>
              <a:ext cx="12475021" cy="1650287"/>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3. Target classification of </a:t>
              </a:r>
              <a:r>
                <a:rPr lang="en-GB" altLang="de-DE" sz="2000" i="1" dirty="0" err="1">
                  <a:solidFill>
                    <a:srgbClr val="5A5A5A"/>
                  </a:solidFill>
                </a:rPr>
                <a:t>CloudNet</a:t>
              </a:r>
              <a:r>
                <a:rPr lang="en-GB" altLang="de-DE" sz="2000" i="1" dirty="0">
                  <a:solidFill>
                    <a:srgbClr val="5A5A5A"/>
                  </a:solidFill>
                </a:rPr>
                <a:t> overlaid with results from the CCSC from tab. 1 (Box 2, [2,6]). </a:t>
              </a:r>
              <a:r>
                <a:rPr lang="en-US" sz="2000" dirty="0">
                  <a:latin typeface="Calibri" panose="020F0502020204030204" pitchFamily="34" charset="0"/>
                </a:rPr>
                <a:t>https://cloudnet.fmi.fi/</a:t>
              </a:r>
            </a:p>
          </p:txBody>
        </p:sp>
        <p:sp>
          <p:nvSpPr>
            <p:cNvPr id="37" name="Textfeld 36">
              <a:extLst>
                <a:ext uri="{FF2B5EF4-FFF2-40B4-BE49-F238E27FC236}">
                  <a16:creationId xmlns:a16="http://schemas.microsoft.com/office/drawing/2014/main" id="{3B8E5918-5D38-4CF8-A560-6CFC790A07D7}"/>
                </a:ext>
              </a:extLst>
            </p:cNvPr>
            <p:cNvSpPr txBox="1"/>
            <p:nvPr/>
          </p:nvSpPr>
          <p:spPr>
            <a:xfrm>
              <a:off x="18964048" y="13960059"/>
              <a:ext cx="2347957" cy="1205467"/>
            </a:xfrm>
            <a:prstGeom prst="rect">
              <a:avLst/>
            </a:prstGeom>
            <a:noFill/>
          </p:spPr>
          <p:txBody>
            <a:bodyPr wrap="none" rtlCol="0">
              <a:spAutoFit/>
            </a:bodyPr>
            <a:lstStyle/>
            <a:p>
              <a:r>
                <a:rPr lang="de-DE" sz="1800" dirty="0"/>
                <a:t>Aerosols/ </a:t>
              </a:r>
            </a:p>
            <a:p>
              <a:r>
                <a:rPr lang="de-DE" sz="1800" dirty="0" err="1"/>
                <a:t>insects</a:t>
              </a:r>
              <a:endParaRPr lang="de-DE" sz="1800" dirty="0"/>
            </a:p>
          </p:txBody>
        </p:sp>
        <p:cxnSp>
          <p:nvCxnSpPr>
            <p:cNvPr id="38" name="Gerade Verbindung mit Pfeil 37">
              <a:extLst>
                <a:ext uri="{FF2B5EF4-FFF2-40B4-BE49-F238E27FC236}">
                  <a16:creationId xmlns:a16="http://schemas.microsoft.com/office/drawing/2014/main" id="{002A611C-95BD-4372-A657-6B49C5EB5E2A}"/>
                </a:ext>
              </a:extLst>
            </p:cNvPr>
            <p:cNvCxnSpPr>
              <a:cxnSpLocks/>
            </p:cNvCxnSpPr>
            <p:nvPr/>
          </p:nvCxnSpPr>
          <p:spPr>
            <a:xfrm>
              <a:off x="19911069" y="15351047"/>
              <a:ext cx="0" cy="94792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sp>
        <p:nvSpPr>
          <p:cNvPr id="51" name="Text Box 12">
            <a:extLst>
              <a:ext uri="{FF2B5EF4-FFF2-40B4-BE49-F238E27FC236}">
                <a16:creationId xmlns:a16="http://schemas.microsoft.com/office/drawing/2014/main" id="{F165F893-104F-4BFC-88C0-32915BBA12A4}"/>
              </a:ext>
            </a:extLst>
          </p:cNvPr>
          <p:cNvSpPr txBox="1">
            <a:spLocks noChangeArrowheads="1"/>
          </p:cNvSpPr>
          <p:nvPr/>
        </p:nvSpPr>
        <p:spPr bwMode="auto">
          <a:xfrm>
            <a:off x="15106736" y="35640812"/>
            <a:ext cx="6432021" cy="1009162"/>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Tab 1. Rate at which liquid clouds are detected sorted by atmospheric condition as classified by </a:t>
            </a:r>
            <a:r>
              <a:rPr lang="en-GB" altLang="de-DE" sz="2000" i="1" dirty="0" err="1">
                <a:solidFill>
                  <a:srgbClr val="5A5A5A"/>
                </a:solidFill>
              </a:rPr>
              <a:t>CloudNet</a:t>
            </a:r>
            <a:r>
              <a:rPr lang="en-GB" altLang="de-DE" sz="2000" i="1" dirty="0">
                <a:solidFill>
                  <a:srgbClr val="5A5A5A"/>
                </a:solidFill>
              </a:rPr>
              <a:t> at Lindenberg</a:t>
            </a:r>
            <a:endParaRPr lang="en-GB" sz="2000" dirty="0">
              <a:latin typeface="Calibri" panose="020F0502020204030204" pitchFamily="34" charset="0"/>
            </a:endParaRPr>
          </a:p>
        </p:txBody>
      </p:sp>
      <p:sp>
        <p:nvSpPr>
          <p:cNvPr id="48" name="Text Box 12">
            <a:extLst>
              <a:ext uri="{FF2B5EF4-FFF2-40B4-BE49-F238E27FC236}">
                <a16:creationId xmlns:a16="http://schemas.microsoft.com/office/drawing/2014/main" id="{B5EF9D5D-6574-4296-A962-BBCEDAEAA2BB}"/>
              </a:ext>
            </a:extLst>
          </p:cNvPr>
          <p:cNvSpPr txBox="1">
            <a:spLocks noChangeArrowheads="1"/>
          </p:cNvSpPr>
          <p:nvPr/>
        </p:nvSpPr>
        <p:spPr bwMode="auto">
          <a:xfrm>
            <a:off x="15106736" y="20699217"/>
            <a:ext cx="6446837" cy="8271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lvl="0" defTabSz="914400" eaLnBrk="1" hangingPunct="1">
              <a:lnSpc>
                <a:spcPts val="3600"/>
              </a:lnSpc>
            </a:pPr>
            <a:r>
              <a:rPr lang="de-DE" altLang="de-DE" sz="4300" b="1" baseline="18000" dirty="0">
                <a:solidFill>
                  <a:srgbClr val="000000"/>
                </a:solidFill>
                <a:latin typeface="Arial" panose="020B0604020202020204" pitchFamily="34" charset="0"/>
              </a:rPr>
              <a:t>5a. </a:t>
            </a:r>
            <a:r>
              <a:rPr lang="de-DE" altLang="de-DE" sz="4300" b="1" baseline="18000" dirty="0" err="1">
                <a:solidFill>
                  <a:srgbClr val="000000"/>
                </a:solidFill>
                <a:latin typeface="Arial" panose="020B0604020202020204" pitchFamily="34" charset="0"/>
              </a:rPr>
              <a:t>Results</a:t>
            </a:r>
            <a:r>
              <a:rPr lang="de-DE" altLang="de-DE" sz="4300" b="1" baseline="18000" dirty="0">
                <a:solidFill>
                  <a:srgbClr val="000000"/>
                </a:solidFill>
                <a:latin typeface="Arial" panose="020B0604020202020204" pitchFamily="34" charset="0"/>
              </a:rPr>
              <a:t> - </a:t>
            </a:r>
            <a:r>
              <a:rPr lang="de-DE" altLang="de-DE" sz="4300" b="1" baseline="18000" dirty="0" err="1">
                <a:solidFill>
                  <a:srgbClr val="000000"/>
                </a:solidFill>
                <a:latin typeface="Arial" panose="020B0604020202020204" pitchFamily="34" charset="0"/>
              </a:rPr>
              <a:t>Comparison</a:t>
            </a:r>
            <a:r>
              <a:rPr lang="de-DE" altLang="de-DE" sz="4300" b="1" baseline="18000" dirty="0">
                <a:solidFill>
                  <a:srgbClr val="000000"/>
                </a:solidFill>
                <a:latin typeface="Arial" panose="020B0604020202020204" pitchFamily="34" charset="0"/>
              </a:rPr>
              <a:t> </a:t>
            </a:r>
            <a:r>
              <a:rPr lang="de-DE" altLang="de-DE" sz="4300" b="1" baseline="18000" dirty="0" err="1">
                <a:solidFill>
                  <a:srgbClr val="000000"/>
                </a:solidFill>
                <a:latin typeface="Arial" panose="020B0604020202020204" pitchFamily="34" charset="0"/>
              </a:rPr>
              <a:t>with</a:t>
            </a:r>
            <a:r>
              <a:rPr lang="de-DE" altLang="de-DE" sz="4300" b="1" baseline="18000" dirty="0">
                <a:solidFill>
                  <a:srgbClr val="000000"/>
                </a:solidFill>
                <a:latin typeface="Arial" panose="020B0604020202020204" pitchFamily="34" charset="0"/>
              </a:rPr>
              <a:t> </a:t>
            </a:r>
            <a:r>
              <a:rPr lang="de-DE" altLang="de-DE" sz="4300" b="1" baseline="18000" dirty="0" err="1">
                <a:solidFill>
                  <a:srgbClr val="000000"/>
                </a:solidFill>
                <a:latin typeface="Arial" panose="020B0604020202020204" pitchFamily="34" charset="0"/>
              </a:rPr>
              <a:t>CloudNet</a:t>
            </a:r>
            <a:r>
              <a:rPr lang="de-DE" altLang="de-DE" sz="4300" b="1" baseline="18000" dirty="0">
                <a:solidFill>
                  <a:srgbClr val="000000"/>
                </a:solidFill>
                <a:latin typeface="Arial" panose="020B0604020202020204" pitchFamily="34" charset="0"/>
              </a:rPr>
              <a:t> Classification (</a:t>
            </a:r>
            <a:r>
              <a:rPr lang="de-DE" altLang="de-DE" sz="4300" b="1" baseline="18000" dirty="0" err="1">
                <a:solidFill>
                  <a:srgbClr val="000000"/>
                </a:solidFill>
                <a:latin typeface="Arial" panose="020B0604020202020204" pitchFamily="34" charset="0"/>
              </a:rPr>
              <a:t>overall</a:t>
            </a:r>
            <a:r>
              <a:rPr lang="de-DE" altLang="de-DE" sz="4300" b="1" baseline="18000" dirty="0">
                <a:solidFill>
                  <a:srgbClr val="000000"/>
                </a:solidFill>
                <a:latin typeface="Arial" panose="020B0604020202020204" pitchFamily="34" charset="0"/>
              </a:rPr>
              <a:t>)</a:t>
            </a:r>
          </a:p>
          <a:p>
            <a:pPr lvl="0" algn="just" defTabSz="914400" eaLnBrk="1" hangingPunct="1">
              <a:lnSpc>
                <a:spcPts val="3600"/>
              </a:lnSpc>
            </a:pPr>
            <a:r>
              <a:rPr lang="en-GB" altLang="de-DE" sz="2800" dirty="0">
                <a:solidFill>
                  <a:srgbClr val="000000"/>
                </a:solidFill>
                <a:latin typeface="Arial" panose="020B0604020202020204" pitchFamily="34" charset="0"/>
              </a:rPr>
              <a:t>The positive rate of the combined CCSC algorithm (</a:t>
            </a:r>
            <a:r>
              <a:rPr lang="en-GB" altLang="de-DE" sz="2800" dirty="0"/>
              <a:t>CCSC-</a:t>
            </a:r>
            <a:r>
              <a:rPr lang="en-GB" altLang="de-DE" sz="2800" dirty="0">
                <a:solidFill>
                  <a:srgbClr val="000000"/>
                </a:solidFill>
                <a:latin typeface="Arial" panose="020B0604020202020204" pitchFamily="34" charset="0"/>
              </a:rPr>
              <a:t>3) shows it reliably (91%) detects liquid water clouds if there are any.</a:t>
            </a:r>
          </a:p>
          <a:p>
            <a:pPr lvl="0" algn="just" defTabSz="914400" eaLnBrk="1" hangingPunct="1">
              <a:lnSpc>
                <a:spcPts val="3600"/>
              </a:lnSpc>
            </a:pPr>
            <a:r>
              <a:rPr lang="en-GB" altLang="de-DE" sz="2800" dirty="0">
                <a:solidFill>
                  <a:srgbClr val="000000"/>
                </a:solidFill>
                <a:latin typeface="Arial" panose="020B0604020202020204" pitchFamily="34" charset="0"/>
              </a:rPr>
              <a:t>Cases with no liquid are falsely classified as liquid cloud in 38% of the time. With respect to DA this results in a lower data availability or lower impact of the observation on the analysis and NWP.</a:t>
            </a:r>
          </a:p>
          <a:p>
            <a:pPr algn="just" defTabSz="914400" eaLnBrk="1" hangingPunct="1">
              <a:lnSpc>
                <a:spcPts val="3600"/>
              </a:lnSpc>
            </a:pPr>
            <a:r>
              <a:rPr lang="en-GB" altLang="de-DE" sz="2800" dirty="0">
                <a:solidFill>
                  <a:srgbClr val="000000"/>
                </a:solidFill>
                <a:latin typeface="Arial" panose="020B0604020202020204" pitchFamily="34" charset="0"/>
              </a:rPr>
              <a:t>The results in “no liquid” are split into “ice cloud” and “clear”. Ice hydrometeors are transparent to radiation in the K- and V-Band. Fewer ice clouds detected as liquid clouds will benefit data availability. </a:t>
            </a:r>
          </a:p>
          <a:p>
            <a:pPr lvl="0" algn="just" defTabSz="914400" eaLnBrk="1" hangingPunct="1">
              <a:lnSpc>
                <a:spcPts val="3600"/>
              </a:lnSpc>
            </a:pPr>
            <a:endParaRPr lang="de-DE" altLang="de-DE" sz="2800" dirty="0"/>
          </a:p>
        </p:txBody>
      </p:sp>
      <p:sp>
        <p:nvSpPr>
          <p:cNvPr id="50" name="Text Box 12">
            <a:extLst>
              <a:ext uri="{FF2B5EF4-FFF2-40B4-BE49-F238E27FC236}">
                <a16:creationId xmlns:a16="http://schemas.microsoft.com/office/drawing/2014/main" id="{3DC2BBD3-C1F9-4095-B1B1-C901F5195281}"/>
              </a:ext>
            </a:extLst>
          </p:cNvPr>
          <p:cNvSpPr txBox="1">
            <a:spLocks noChangeArrowheads="1"/>
          </p:cNvSpPr>
          <p:nvPr/>
        </p:nvSpPr>
        <p:spPr bwMode="auto">
          <a:xfrm>
            <a:off x="8054503" y="26524864"/>
            <a:ext cx="6446837" cy="675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lvl="0" defTabSz="914400" eaLnBrk="1" hangingPunct="1">
              <a:lnSpc>
                <a:spcPts val="3600"/>
              </a:lnSpc>
            </a:pPr>
            <a:r>
              <a:rPr lang="de-DE" altLang="de-DE" sz="4300" b="1" baseline="18000" dirty="0">
                <a:solidFill>
                  <a:srgbClr val="000000"/>
                </a:solidFill>
                <a:latin typeface="Arial" panose="020B0604020202020204" pitchFamily="34" charset="0"/>
              </a:rPr>
              <a:t>3. </a:t>
            </a:r>
            <a:r>
              <a:rPr lang="de-DE" altLang="de-DE" sz="4300" b="1" baseline="18000" dirty="0" err="1">
                <a:solidFill>
                  <a:srgbClr val="000000"/>
                </a:solidFill>
                <a:latin typeface="Arial" panose="020B0604020202020204" pitchFamily="34" charset="0"/>
              </a:rPr>
              <a:t>Importance</a:t>
            </a:r>
            <a:r>
              <a:rPr lang="de-DE" altLang="de-DE" sz="4300" b="1" baseline="18000" dirty="0">
                <a:solidFill>
                  <a:srgbClr val="000000"/>
                </a:solidFill>
                <a:latin typeface="Arial" panose="020B0604020202020204" pitchFamily="34" charset="0"/>
              </a:rPr>
              <a:t> </a:t>
            </a:r>
            <a:r>
              <a:rPr lang="de-DE" altLang="de-DE" sz="4300" b="1" baseline="18000" dirty="0" err="1">
                <a:solidFill>
                  <a:srgbClr val="000000"/>
                </a:solidFill>
                <a:latin typeface="Arial" panose="020B0604020202020204" pitchFamily="34" charset="0"/>
              </a:rPr>
              <a:t>of</a:t>
            </a:r>
            <a:r>
              <a:rPr lang="de-DE" altLang="de-DE" sz="4300" b="1" baseline="18000" dirty="0">
                <a:solidFill>
                  <a:srgbClr val="000000"/>
                </a:solidFill>
                <a:latin typeface="Arial" panose="020B0604020202020204" pitchFamily="34" charset="0"/>
              </a:rPr>
              <a:t> CCSC </a:t>
            </a:r>
            <a:r>
              <a:rPr lang="de-DE" altLang="de-DE" sz="4300" b="1" baseline="18000" dirty="0" err="1">
                <a:solidFill>
                  <a:srgbClr val="000000"/>
                </a:solidFill>
                <a:latin typeface="Arial" panose="020B0604020202020204" pitchFamily="34" charset="0"/>
              </a:rPr>
              <a:t>for</a:t>
            </a:r>
            <a:r>
              <a:rPr lang="de-DE" altLang="de-DE" sz="4300" b="1" baseline="18000" dirty="0">
                <a:solidFill>
                  <a:srgbClr val="000000"/>
                </a:solidFill>
                <a:latin typeface="Arial" panose="020B0604020202020204" pitchFamily="34" charset="0"/>
              </a:rPr>
              <a:t> DA </a:t>
            </a:r>
          </a:p>
          <a:p>
            <a:pPr lvl="0" algn="just" defTabSz="914400" eaLnBrk="1" hangingPunct="1">
              <a:lnSpc>
                <a:spcPts val="3600"/>
              </a:lnSpc>
            </a:pPr>
            <a:r>
              <a:rPr lang="en-US" altLang="de-DE" sz="2800" dirty="0"/>
              <a:t>The MWR is one of few ground based thermodynamic profilers for which clouds do not obstruct the observation. In assimilation experiments at DWD TB affected by liquid water clouds are assimilated yet. The representativity error can possibly be accounted for with separate observation errors and bias corrections (Fig. 1; </a:t>
            </a:r>
            <a:r>
              <a:rPr lang="el-GR" altLang="de-DE" sz="2800" dirty="0"/>
              <a:t>σ</a:t>
            </a:r>
            <a:r>
              <a:rPr lang="en-US" altLang="de-DE" sz="2800" dirty="0"/>
              <a:t> &amp; </a:t>
            </a:r>
            <a:r>
              <a:rPr lang="el-GR" altLang="de-DE" sz="2800" dirty="0"/>
              <a:t>µ</a:t>
            </a:r>
            <a:r>
              <a:rPr lang="en-US" altLang="de-DE" sz="2800" dirty="0"/>
              <a:t>). Also, observations above ~55GHz are not affected by LWP (Fig. 6) and do not require different treatment.</a:t>
            </a:r>
          </a:p>
          <a:p>
            <a:pPr lvl="0" algn="just" defTabSz="914400" eaLnBrk="1" hangingPunct="1">
              <a:lnSpc>
                <a:spcPts val="3600"/>
              </a:lnSpc>
            </a:pPr>
            <a:r>
              <a:rPr lang="en-US" altLang="de-DE" sz="2800" dirty="0"/>
              <a:t>A fast and standardized a priori CCSC will benefit the impact of DA of MWR TB on NWP.</a:t>
            </a:r>
            <a:endParaRPr lang="de-DE" altLang="de-DE" sz="2800" dirty="0"/>
          </a:p>
        </p:txBody>
      </p:sp>
      <p:grpSp>
        <p:nvGrpSpPr>
          <p:cNvPr id="8" name="Gruppieren 7">
            <a:extLst>
              <a:ext uri="{FF2B5EF4-FFF2-40B4-BE49-F238E27FC236}">
                <a16:creationId xmlns:a16="http://schemas.microsoft.com/office/drawing/2014/main" id="{E3C39520-260F-49C3-8B4E-DE16139782D1}"/>
              </a:ext>
            </a:extLst>
          </p:cNvPr>
          <p:cNvGrpSpPr/>
          <p:nvPr/>
        </p:nvGrpSpPr>
        <p:grpSpPr>
          <a:xfrm>
            <a:off x="22075152" y="14417351"/>
            <a:ext cx="7593812" cy="4900394"/>
            <a:chOff x="22498544" y="14412932"/>
            <a:chExt cx="7593812" cy="4900394"/>
          </a:xfrm>
        </p:grpSpPr>
        <p:pic>
          <p:nvPicPr>
            <p:cNvPr id="7" name="Grafik 6">
              <a:extLst>
                <a:ext uri="{FF2B5EF4-FFF2-40B4-BE49-F238E27FC236}">
                  <a16:creationId xmlns:a16="http://schemas.microsoft.com/office/drawing/2014/main" id="{CF14180F-1F02-4C58-9000-33C7DC3D323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498544" y="14412932"/>
              <a:ext cx="6787959" cy="4297099"/>
            </a:xfrm>
            <a:prstGeom prst="rect">
              <a:avLst/>
            </a:prstGeom>
          </p:spPr>
        </p:pic>
        <p:sp>
          <p:nvSpPr>
            <p:cNvPr id="53" name="Text Box 12">
              <a:extLst>
                <a:ext uri="{FF2B5EF4-FFF2-40B4-BE49-F238E27FC236}">
                  <a16:creationId xmlns:a16="http://schemas.microsoft.com/office/drawing/2014/main" id="{06F7AD4A-A041-4186-B7C1-BD5486F06171}"/>
                </a:ext>
              </a:extLst>
            </p:cNvPr>
            <p:cNvSpPr txBox="1">
              <a:spLocks noChangeArrowheads="1"/>
            </p:cNvSpPr>
            <p:nvPr/>
          </p:nvSpPr>
          <p:spPr bwMode="auto">
            <a:xfrm>
              <a:off x="23187757" y="18677511"/>
              <a:ext cx="6432021" cy="635815"/>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4. Positive rate of CCSC-3 depending on CBH and thickness of layer with liquid water in atmosphere.</a:t>
              </a:r>
              <a:endParaRPr lang="en-US" sz="2000" dirty="0">
                <a:latin typeface="Calibri" panose="020F0502020204030204" pitchFamily="34" charset="0"/>
              </a:endParaRPr>
            </a:p>
          </p:txBody>
        </p:sp>
        <p:pic>
          <p:nvPicPr>
            <p:cNvPr id="6" name="Grafik 5">
              <a:extLst>
                <a:ext uri="{FF2B5EF4-FFF2-40B4-BE49-F238E27FC236}">
                  <a16:creationId xmlns:a16="http://schemas.microsoft.com/office/drawing/2014/main" id="{2D86B646-2D4E-452B-9E30-9FD074DFEAE9}"/>
                </a:ext>
              </a:extLst>
            </p:cNvPr>
            <p:cNvPicPr>
              <a:picLocks noChangeAspect="1"/>
            </p:cNvPicPr>
            <p:nvPr/>
          </p:nvPicPr>
          <p:blipFill>
            <a:blip r:embed="rId7"/>
            <a:stretch>
              <a:fillRect/>
            </a:stretch>
          </p:blipFill>
          <p:spPr>
            <a:xfrm>
              <a:off x="29147203" y="14673922"/>
              <a:ext cx="945153" cy="3744951"/>
            </a:xfrm>
            <a:prstGeom prst="rect">
              <a:avLst/>
            </a:prstGeom>
          </p:spPr>
        </p:pic>
      </p:grpSp>
      <p:grpSp>
        <p:nvGrpSpPr>
          <p:cNvPr id="23" name="Gruppieren 22">
            <a:extLst>
              <a:ext uri="{FF2B5EF4-FFF2-40B4-BE49-F238E27FC236}">
                <a16:creationId xmlns:a16="http://schemas.microsoft.com/office/drawing/2014/main" id="{63292923-4C4E-4A85-B691-B226772AAC9A}"/>
              </a:ext>
            </a:extLst>
          </p:cNvPr>
          <p:cNvGrpSpPr/>
          <p:nvPr/>
        </p:nvGrpSpPr>
        <p:grpSpPr>
          <a:xfrm>
            <a:off x="22764365" y="30471551"/>
            <a:ext cx="5927333" cy="5515369"/>
            <a:chOff x="23188300" y="29683769"/>
            <a:chExt cx="5446062" cy="4851319"/>
          </a:xfrm>
        </p:grpSpPr>
        <p:sp>
          <p:nvSpPr>
            <p:cNvPr id="49" name="Text Box 12">
              <a:extLst>
                <a:ext uri="{FF2B5EF4-FFF2-40B4-BE49-F238E27FC236}">
                  <a16:creationId xmlns:a16="http://schemas.microsoft.com/office/drawing/2014/main" id="{FD953FDF-A8CC-419D-BB2F-CEBAD630AA30}"/>
                </a:ext>
              </a:extLst>
            </p:cNvPr>
            <p:cNvSpPr txBox="1">
              <a:spLocks noChangeArrowheads="1"/>
            </p:cNvSpPr>
            <p:nvPr/>
          </p:nvSpPr>
          <p:spPr bwMode="auto">
            <a:xfrm>
              <a:off x="23188300" y="33324838"/>
              <a:ext cx="5446062" cy="1210250"/>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6. Jacobian, Delta LWP = 10g, from  RTTOV-</a:t>
              </a:r>
              <a:r>
                <a:rPr lang="en-GB" altLang="de-DE" sz="2000" i="1" dirty="0" err="1">
                  <a:solidFill>
                    <a:srgbClr val="5A5A5A"/>
                  </a:solidFill>
                </a:rPr>
                <a:t>gb</a:t>
              </a:r>
              <a:r>
                <a:rPr lang="en-GB" altLang="de-DE" sz="2000" i="1" dirty="0">
                  <a:solidFill>
                    <a:srgbClr val="5A5A5A"/>
                  </a:solidFill>
                </a:rPr>
                <a:t> for a US standard midlatitude summer clear-sky atmosphere. Schematics for the detection of the spectral signature of LWC with ML approach.</a:t>
              </a:r>
              <a:endParaRPr lang="en-GB" sz="2000" dirty="0">
                <a:latin typeface="Calibri" panose="020F0502020204030204" pitchFamily="34" charset="0"/>
              </a:endParaRPr>
            </a:p>
          </p:txBody>
        </p:sp>
        <p:pic>
          <p:nvPicPr>
            <p:cNvPr id="16" name="Grafik 15">
              <a:extLst>
                <a:ext uri="{FF2B5EF4-FFF2-40B4-BE49-F238E27FC236}">
                  <a16:creationId xmlns:a16="http://schemas.microsoft.com/office/drawing/2014/main" id="{87D97D47-3556-4182-A262-F0C09BC71009}"/>
                </a:ext>
              </a:extLst>
            </p:cNvPr>
            <p:cNvPicPr>
              <a:picLocks noChangeAspect="1"/>
            </p:cNvPicPr>
            <p:nvPr/>
          </p:nvPicPr>
          <p:blipFill rotWithShape="1">
            <a:blip r:embed="rId8">
              <a:extLst>
                <a:ext uri="{28A0092B-C50C-407E-A947-70E740481C1C}">
                  <a14:useLocalDpi xmlns:a14="http://schemas.microsoft.com/office/drawing/2010/main" val="0"/>
                </a:ext>
              </a:extLst>
            </a:blip>
            <a:srcRect t="24400" b="8820"/>
            <a:stretch/>
          </p:blipFill>
          <p:spPr>
            <a:xfrm>
              <a:off x="23188300" y="29683769"/>
              <a:ext cx="5446061" cy="3594553"/>
            </a:xfrm>
            <a:prstGeom prst="rect">
              <a:avLst/>
            </a:prstGeom>
          </p:spPr>
        </p:pic>
      </p:grpSp>
      <p:sp>
        <p:nvSpPr>
          <p:cNvPr id="59" name="Rechteck 58">
            <a:extLst>
              <a:ext uri="{FF2B5EF4-FFF2-40B4-BE49-F238E27FC236}">
                <a16:creationId xmlns:a16="http://schemas.microsoft.com/office/drawing/2014/main" id="{7C5020F5-39B3-4CFE-9D1F-52C62D371B6D}"/>
              </a:ext>
              <a:ext uri="{C183D7F6-B498-43B3-948B-1728B52AA6E4}">
                <adec:decorative xmlns:adec="http://schemas.microsoft.com/office/drawing/2017/decorative" val="1"/>
              </a:ext>
            </a:extLst>
          </p:cNvPr>
          <p:cNvSpPr/>
          <p:nvPr/>
        </p:nvSpPr>
        <p:spPr>
          <a:xfrm>
            <a:off x="1240705" y="33991170"/>
            <a:ext cx="13346525" cy="3054620"/>
          </a:xfrm>
          <a:prstGeom prst="rect">
            <a:avLst/>
          </a:prstGeom>
          <a:solidFill>
            <a:schemeClr val="bg2"/>
          </a:solidFill>
          <a:ln>
            <a:noFill/>
          </a:ln>
          <a:effectLst/>
        </p:spPr>
        <p:style>
          <a:lnRef idx="2">
            <a:schemeClr val="accent6"/>
          </a:lnRef>
          <a:fillRef idx="1001">
            <a:schemeClr val="lt1"/>
          </a:fillRef>
          <a:effectRef idx="0">
            <a:schemeClr val="accent6"/>
          </a:effectRef>
          <a:fontRef idx="minor">
            <a:schemeClr val="dk1"/>
          </a:fontRef>
        </p:style>
        <p:txBody>
          <a:bodyPr anchor="ctr"/>
          <a:lstStyle/>
          <a:p>
            <a:r>
              <a:rPr lang="de-DE" sz="2400" dirty="0" err="1">
                <a:solidFill>
                  <a:schemeClr val="tx1"/>
                </a:solidFill>
              </a:rPr>
              <a:t>Related</a:t>
            </a:r>
            <a:r>
              <a:rPr lang="de-DE" sz="2400" dirty="0">
                <a:solidFill>
                  <a:schemeClr val="tx1"/>
                </a:solidFill>
              </a:rPr>
              <a:t> Talks:</a:t>
            </a:r>
          </a:p>
          <a:p>
            <a:r>
              <a:rPr lang="de-DE" sz="2400" dirty="0">
                <a:solidFill>
                  <a:srgbClr val="5A5A5A"/>
                </a:solidFill>
              </a:rPr>
              <a:t>J. Vural et. al. Assimilation von bodengebundenen Profiler-Messungen der atmosphärischen Grenzschicht</a:t>
            </a:r>
            <a:endParaRPr lang="en-US" sz="2400" dirty="0">
              <a:solidFill>
                <a:srgbClr val="5A5A5A"/>
              </a:solidFill>
            </a:endParaRPr>
          </a:p>
          <a:p>
            <a:r>
              <a:rPr lang="en-US" sz="2400" dirty="0">
                <a:solidFill>
                  <a:srgbClr val="5A5A5A"/>
                </a:solidFill>
              </a:rPr>
              <a:t>C. Knist et. al. Assessment of a Broadband Differential Absorption Lidar (DIAL) for use in a ground-based measurement network</a:t>
            </a:r>
          </a:p>
          <a:p>
            <a:r>
              <a:rPr lang="en-US" sz="2400" dirty="0">
                <a:solidFill>
                  <a:srgbClr val="5A5A5A"/>
                </a:solidFill>
              </a:rPr>
              <a:t>M. Kayser et. al. Standardized Doppler lidar processing for operational use in a future network</a:t>
            </a:r>
          </a:p>
          <a:p>
            <a:r>
              <a:rPr lang="en-US" sz="2400" dirty="0">
                <a:solidFill>
                  <a:srgbClr val="5A5A5A"/>
                </a:solidFill>
              </a:rPr>
              <a:t>T. </a:t>
            </a:r>
            <a:r>
              <a:rPr lang="en-US" sz="2400" dirty="0" err="1">
                <a:solidFill>
                  <a:srgbClr val="5A5A5A"/>
                </a:solidFill>
              </a:rPr>
              <a:t>Böck</a:t>
            </a:r>
            <a:r>
              <a:rPr lang="en-US" sz="2400" dirty="0">
                <a:solidFill>
                  <a:srgbClr val="5A5A5A"/>
                </a:solidFill>
              </a:rPr>
              <a:t> et. al. Uncertainty Assessment for HATPRO Microwave Radiometer Measurements and Calibrations </a:t>
            </a:r>
            <a:endParaRPr lang="de-DE" sz="2400" dirty="0">
              <a:solidFill>
                <a:srgbClr val="5A5A5A"/>
              </a:solidFill>
            </a:endParaRPr>
          </a:p>
        </p:txBody>
      </p:sp>
      <p:sp>
        <p:nvSpPr>
          <p:cNvPr id="24" name="Ellipse 23">
            <a:extLst>
              <a:ext uri="{FF2B5EF4-FFF2-40B4-BE49-F238E27FC236}">
                <a16:creationId xmlns:a16="http://schemas.microsoft.com/office/drawing/2014/main" id="{FE1D8602-0C61-424F-8506-8487B9C7E9DA}"/>
              </a:ext>
            </a:extLst>
          </p:cNvPr>
          <p:cNvSpPr/>
          <p:nvPr/>
        </p:nvSpPr>
        <p:spPr>
          <a:xfrm>
            <a:off x="23212357" y="17913813"/>
            <a:ext cx="5178179" cy="278077"/>
          </a:xfrm>
          <a:prstGeom prst="ellipse">
            <a:avLst/>
          </a:prstGeom>
          <a:no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Textfeld 25">
            <a:extLst>
              <a:ext uri="{FF2B5EF4-FFF2-40B4-BE49-F238E27FC236}">
                <a16:creationId xmlns:a16="http://schemas.microsoft.com/office/drawing/2014/main" id="{BB7DABCB-2372-49B0-A4F1-91DD9C6E779E}"/>
              </a:ext>
            </a:extLst>
          </p:cNvPr>
          <p:cNvSpPr txBox="1"/>
          <p:nvPr/>
        </p:nvSpPr>
        <p:spPr>
          <a:xfrm>
            <a:off x="25532944" y="16420638"/>
            <a:ext cx="2109032" cy="646331"/>
          </a:xfrm>
          <a:prstGeom prst="rect">
            <a:avLst/>
          </a:prstGeom>
          <a:noFill/>
        </p:spPr>
        <p:txBody>
          <a:bodyPr wrap="square" rtlCol="0">
            <a:spAutoFit/>
          </a:bodyPr>
          <a:lstStyle/>
          <a:p>
            <a:r>
              <a:rPr lang="en-GB" sz="1800" dirty="0"/>
              <a:t>undetected thin liquid water layers</a:t>
            </a:r>
          </a:p>
        </p:txBody>
      </p:sp>
      <p:cxnSp>
        <p:nvCxnSpPr>
          <p:cNvPr id="33" name="Gerade Verbindung mit Pfeil 32">
            <a:extLst>
              <a:ext uri="{FF2B5EF4-FFF2-40B4-BE49-F238E27FC236}">
                <a16:creationId xmlns:a16="http://schemas.microsoft.com/office/drawing/2014/main" id="{0691A237-4EA1-4FA4-BB0F-6E4336F21625}"/>
              </a:ext>
            </a:extLst>
          </p:cNvPr>
          <p:cNvCxnSpPr/>
          <p:nvPr/>
        </p:nvCxnSpPr>
        <p:spPr>
          <a:xfrm flipH="1">
            <a:off x="25801446" y="17066969"/>
            <a:ext cx="133941" cy="800328"/>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55" name="Gruppieren 54">
            <a:extLst>
              <a:ext uri="{FF2B5EF4-FFF2-40B4-BE49-F238E27FC236}">
                <a16:creationId xmlns:a16="http://schemas.microsoft.com/office/drawing/2014/main" id="{5919BD75-FBBE-42BE-A829-19D9B559D289}"/>
              </a:ext>
            </a:extLst>
          </p:cNvPr>
          <p:cNvGrpSpPr/>
          <p:nvPr/>
        </p:nvGrpSpPr>
        <p:grpSpPr>
          <a:xfrm>
            <a:off x="22292248" y="19649911"/>
            <a:ext cx="7376715" cy="4772222"/>
            <a:chOff x="22404208" y="20376340"/>
            <a:chExt cx="7152334" cy="4578912"/>
          </a:xfrm>
        </p:grpSpPr>
        <p:grpSp>
          <p:nvGrpSpPr>
            <p:cNvPr id="11" name="Gruppieren 10">
              <a:extLst>
                <a:ext uri="{FF2B5EF4-FFF2-40B4-BE49-F238E27FC236}">
                  <a16:creationId xmlns:a16="http://schemas.microsoft.com/office/drawing/2014/main" id="{2731AFCA-CB64-4D7F-BB74-01D33CA61CAC}"/>
                </a:ext>
              </a:extLst>
            </p:cNvPr>
            <p:cNvGrpSpPr/>
            <p:nvPr/>
          </p:nvGrpSpPr>
          <p:grpSpPr>
            <a:xfrm>
              <a:off x="22404208" y="20376340"/>
              <a:ext cx="7152334" cy="4578912"/>
              <a:chOff x="22579087" y="21191868"/>
              <a:chExt cx="7152334" cy="4578912"/>
            </a:xfrm>
          </p:grpSpPr>
          <p:pic>
            <p:nvPicPr>
              <p:cNvPr id="5" name="Grafik 4">
                <a:extLst>
                  <a:ext uri="{FF2B5EF4-FFF2-40B4-BE49-F238E27FC236}">
                    <a16:creationId xmlns:a16="http://schemas.microsoft.com/office/drawing/2014/main" id="{4E19980E-F23B-41A9-9A07-BC93AE971CC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579087" y="21191868"/>
                <a:ext cx="6283466" cy="3977731"/>
              </a:xfrm>
              <a:prstGeom prst="rect">
                <a:avLst/>
              </a:prstGeom>
            </p:spPr>
          </p:pic>
          <p:sp>
            <p:nvSpPr>
              <p:cNvPr id="54" name="Text Box 12">
                <a:extLst>
                  <a:ext uri="{FF2B5EF4-FFF2-40B4-BE49-F238E27FC236}">
                    <a16:creationId xmlns:a16="http://schemas.microsoft.com/office/drawing/2014/main" id="{19349815-C147-49F4-843E-8C818E146197}"/>
                  </a:ext>
                </a:extLst>
              </p:cNvPr>
              <p:cNvSpPr txBox="1">
                <a:spLocks noChangeArrowheads="1"/>
              </p:cNvSpPr>
              <p:nvPr/>
            </p:nvSpPr>
            <p:spPr bwMode="auto">
              <a:xfrm>
                <a:off x="22939244" y="25169600"/>
                <a:ext cx="6432021" cy="601180"/>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5. Positive rate of CCSC-3 depending on CBH and thickness of ice cloud.</a:t>
                </a:r>
                <a:endParaRPr lang="en-US" sz="2000" dirty="0">
                  <a:latin typeface="Calibri" panose="020F0502020204030204" pitchFamily="34" charset="0"/>
                </a:endParaRPr>
              </a:p>
            </p:txBody>
          </p:sp>
          <p:pic>
            <p:nvPicPr>
              <p:cNvPr id="10" name="Grafik 9">
                <a:extLst>
                  <a:ext uri="{FF2B5EF4-FFF2-40B4-BE49-F238E27FC236}">
                    <a16:creationId xmlns:a16="http://schemas.microsoft.com/office/drawing/2014/main" id="{40D9FB4E-7736-4441-B200-308C0AE3A5AB}"/>
                  </a:ext>
                </a:extLst>
              </p:cNvPr>
              <p:cNvPicPr>
                <a:picLocks noChangeAspect="1"/>
              </p:cNvPicPr>
              <p:nvPr/>
            </p:nvPicPr>
            <p:blipFill>
              <a:blip r:embed="rId10"/>
              <a:stretch>
                <a:fillRect/>
              </a:stretch>
            </p:blipFill>
            <p:spPr>
              <a:xfrm>
                <a:off x="28833298" y="21479156"/>
                <a:ext cx="898123" cy="3384003"/>
              </a:xfrm>
              <a:prstGeom prst="rect">
                <a:avLst/>
              </a:prstGeom>
            </p:spPr>
          </p:pic>
        </p:grpSp>
        <p:sp>
          <p:nvSpPr>
            <p:cNvPr id="60" name="Ellipse 59">
              <a:extLst>
                <a:ext uri="{FF2B5EF4-FFF2-40B4-BE49-F238E27FC236}">
                  <a16:creationId xmlns:a16="http://schemas.microsoft.com/office/drawing/2014/main" id="{817CFCAC-662D-48C2-91A7-F26FAA2B15AD}"/>
                </a:ext>
              </a:extLst>
            </p:cNvPr>
            <p:cNvSpPr/>
            <p:nvPr/>
          </p:nvSpPr>
          <p:spPr>
            <a:xfrm>
              <a:off x="23036141" y="20607284"/>
              <a:ext cx="2116062" cy="338400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lumMod val="95000"/>
                      <a:lumOff val="5000"/>
                    </a:schemeClr>
                  </a:solidFill>
                  <a:highlight>
                    <a:srgbClr val="C0C0C0"/>
                  </a:highlight>
                </a:rPr>
                <a:t>Low ice clouds classified as liquid water clouds</a:t>
              </a:r>
            </a:p>
          </p:txBody>
        </p:sp>
      </p:grpSp>
      <p:grpSp>
        <p:nvGrpSpPr>
          <p:cNvPr id="47" name="Gruppieren 46">
            <a:extLst>
              <a:ext uri="{FF2B5EF4-FFF2-40B4-BE49-F238E27FC236}">
                <a16:creationId xmlns:a16="http://schemas.microsoft.com/office/drawing/2014/main" id="{FEF5F1C0-0E62-45A3-A5E3-F85AB683795E}"/>
              </a:ext>
            </a:extLst>
          </p:cNvPr>
          <p:cNvGrpSpPr/>
          <p:nvPr/>
        </p:nvGrpSpPr>
        <p:grpSpPr>
          <a:xfrm>
            <a:off x="1414463" y="16110972"/>
            <a:ext cx="12630370" cy="3481827"/>
            <a:chOff x="1491322" y="15952067"/>
            <a:chExt cx="12630370" cy="3481827"/>
          </a:xfrm>
        </p:grpSpPr>
        <p:grpSp>
          <p:nvGrpSpPr>
            <p:cNvPr id="27" name="Gruppieren 26">
              <a:extLst>
                <a:ext uri="{FF2B5EF4-FFF2-40B4-BE49-F238E27FC236}">
                  <a16:creationId xmlns:a16="http://schemas.microsoft.com/office/drawing/2014/main" id="{B7A9D78E-FFB3-400C-A59B-8850D9311E40}"/>
                </a:ext>
              </a:extLst>
            </p:cNvPr>
            <p:cNvGrpSpPr/>
            <p:nvPr/>
          </p:nvGrpSpPr>
          <p:grpSpPr>
            <a:xfrm>
              <a:off x="1491322" y="15952067"/>
              <a:ext cx="12630370" cy="3481827"/>
              <a:chOff x="1491322" y="15952067"/>
              <a:chExt cx="12630370" cy="3481827"/>
            </a:xfrm>
          </p:grpSpPr>
          <p:grpSp>
            <p:nvGrpSpPr>
              <p:cNvPr id="4" name="Gruppieren 3">
                <a:extLst>
                  <a:ext uri="{FF2B5EF4-FFF2-40B4-BE49-F238E27FC236}">
                    <a16:creationId xmlns:a16="http://schemas.microsoft.com/office/drawing/2014/main" id="{6DA2D786-F7CD-4ADD-8B8A-91165456907C}"/>
                  </a:ext>
                </a:extLst>
              </p:cNvPr>
              <p:cNvGrpSpPr/>
              <p:nvPr/>
            </p:nvGrpSpPr>
            <p:grpSpPr>
              <a:xfrm>
                <a:off x="1491322" y="17745168"/>
                <a:ext cx="12630370" cy="1688726"/>
                <a:chOff x="1384839" y="22498717"/>
                <a:chExt cx="12630370" cy="1688726"/>
              </a:xfrm>
            </p:grpSpPr>
            <p:pic>
              <p:nvPicPr>
                <p:cNvPr id="14" name="Grafik 13">
                  <a:extLst>
                    <a:ext uri="{FF2B5EF4-FFF2-40B4-BE49-F238E27FC236}">
                      <a16:creationId xmlns:a16="http://schemas.microsoft.com/office/drawing/2014/main" id="{C0B4195F-87AF-4E0E-89B1-EBF716385B25}"/>
                    </a:ext>
                  </a:extLst>
                </p:cNvPr>
                <p:cNvPicPr>
                  <a:picLocks noChangeAspect="1"/>
                </p:cNvPicPr>
                <p:nvPr/>
              </p:nvPicPr>
              <p:blipFill rotWithShape="1">
                <a:blip r:embed="rId11">
                  <a:extLst>
                    <a:ext uri="{28A0092B-C50C-407E-A947-70E740481C1C}">
                      <a14:useLocalDpi xmlns:a14="http://schemas.microsoft.com/office/drawing/2010/main" val="0"/>
                    </a:ext>
                  </a:extLst>
                </a:blip>
                <a:srcRect t="98408" b="-484"/>
                <a:stretch/>
              </p:blipFill>
              <p:spPr>
                <a:xfrm>
                  <a:off x="1384839" y="22498717"/>
                  <a:ext cx="12630370" cy="508892"/>
                </a:xfrm>
                <a:prstGeom prst="rect">
                  <a:avLst/>
                </a:prstGeom>
              </p:spPr>
            </p:pic>
            <p:sp>
              <p:nvSpPr>
                <p:cNvPr id="52" name="Text Box 12">
                  <a:extLst>
                    <a:ext uri="{FF2B5EF4-FFF2-40B4-BE49-F238E27FC236}">
                      <a16:creationId xmlns:a16="http://schemas.microsoft.com/office/drawing/2014/main" id="{1A0AFA54-2275-4BC5-8094-4366E4411915}"/>
                    </a:ext>
                  </a:extLst>
                </p:cNvPr>
                <p:cNvSpPr txBox="1">
                  <a:spLocks noChangeArrowheads="1"/>
                </p:cNvSpPr>
                <p:nvPr/>
              </p:nvSpPr>
              <p:spPr bwMode="auto">
                <a:xfrm>
                  <a:off x="1473722" y="23205777"/>
                  <a:ext cx="12484790" cy="981666"/>
                </a:xfrm>
                <a:prstGeom prst="rect">
                  <a:avLst/>
                </a:prstGeom>
                <a:noFill/>
                <a:ln w="57150">
                  <a:solidFill>
                    <a:schemeClr val="bg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24000" rIns="0" bIns="0" anchor="b"/>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algn="just" defTabSz="914400" eaLnBrk="1" hangingPunct="1"/>
                  <a:r>
                    <a:rPr lang="en-GB" altLang="de-DE" sz="2000" i="1" dirty="0">
                      <a:solidFill>
                        <a:srgbClr val="5A5A5A"/>
                      </a:solidFill>
                    </a:rPr>
                    <a:t>Fig 1. Histograms of observation (MWR @ Lindenberg) minus background (ICON-D2) from </a:t>
                  </a:r>
                  <a:r>
                    <a:rPr lang="en-GB" altLang="de-DE" sz="2000" i="1" dirty="0" err="1">
                      <a:solidFill>
                        <a:srgbClr val="5A5A5A"/>
                      </a:solidFill>
                    </a:rPr>
                    <a:t>Okt</a:t>
                  </a:r>
                  <a:r>
                    <a:rPr lang="en-GB" altLang="de-DE" sz="2000" i="1" dirty="0">
                      <a:solidFill>
                        <a:srgbClr val="5A5A5A"/>
                      </a:solidFill>
                    </a:rPr>
                    <a:t>. ’20 to Dec. ‘21 sorted by presence of liquid water clouds according to observation and model respectively. Only TB</a:t>
                  </a:r>
                  <a:r>
                    <a:rPr lang="en-GB" altLang="de-DE" sz="2000" i="1" baseline="-25000" dirty="0">
                      <a:solidFill>
                        <a:srgbClr val="5A5A5A"/>
                      </a:solidFill>
                    </a:rPr>
                    <a:t>MW</a:t>
                  </a:r>
                  <a:r>
                    <a:rPr lang="en-GB" altLang="de-DE" sz="2000" i="1" dirty="0">
                      <a:solidFill>
                        <a:srgbClr val="5A5A5A"/>
                      </a:solidFill>
                    </a:rPr>
                    <a:t> @ 22.2GHz.</a:t>
                  </a:r>
                  <a:endParaRPr lang="en-US" sz="2000" dirty="0">
                    <a:latin typeface="Calibri" panose="020F0502020204030204" pitchFamily="34" charset="0"/>
                  </a:endParaRPr>
                </a:p>
              </p:txBody>
            </p:sp>
          </p:grpSp>
          <p:pic>
            <p:nvPicPr>
              <p:cNvPr id="13" name="Grafik 12">
                <a:extLst>
                  <a:ext uri="{FF2B5EF4-FFF2-40B4-BE49-F238E27FC236}">
                    <a16:creationId xmlns:a16="http://schemas.microsoft.com/office/drawing/2014/main" id="{BF1C087C-3F2E-4247-8801-699C4058B010}"/>
                  </a:ext>
                </a:extLst>
              </p:cNvPr>
              <p:cNvPicPr>
                <a:picLocks noChangeAspect="1"/>
              </p:cNvPicPr>
              <p:nvPr/>
            </p:nvPicPr>
            <p:blipFill rotWithShape="1">
              <a:blip r:embed="rId12">
                <a:extLst>
                  <a:ext uri="{28A0092B-C50C-407E-A947-70E740481C1C}">
                    <a14:useLocalDpi xmlns:a14="http://schemas.microsoft.com/office/drawing/2010/main" val="0"/>
                  </a:ext>
                </a:extLst>
              </a:blip>
              <a:srcRect b="91021"/>
              <a:stretch/>
            </p:blipFill>
            <p:spPr>
              <a:xfrm>
                <a:off x="1491322" y="15952067"/>
                <a:ext cx="12630370" cy="1801996"/>
              </a:xfrm>
              <a:prstGeom prst="rect">
                <a:avLst/>
              </a:prstGeom>
            </p:spPr>
          </p:pic>
        </p:grpSp>
        <p:sp>
          <p:nvSpPr>
            <p:cNvPr id="29" name="Textfeld 28">
              <a:extLst>
                <a:ext uri="{FF2B5EF4-FFF2-40B4-BE49-F238E27FC236}">
                  <a16:creationId xmlns:a16="http://schemas.microsoft.com/office/drawing/2014/main" id="{2518F923-4093-43F3-81A4-230A7D60FFF4}"/>
                </a:ext>
              </a:extLst>
            </p:cNvPr>
            <p:cNvSpPr txBox="1"/>
            <p:nvPr/>
          </p:nvSpPr>
          <p:spPr>
            <a:xfrm>
              <a:off x="2622621" y="17974669"/>
              <a:ext cx="952505" cy="307777"/>
            </a:xfrm>
            <a:prstGeom prst="rect">
              <a:avLst/>
            </a:prstGeom>
            <a:noFill/>
          </p:spPr>
          <p:txBody>
            <a:bodyPr wrap="none" rtlCol="0">
              <a:spAutoFit/>
            </a:bodyPr>
            <a:lstStyle/>
            <a:p>
              <a:r>
                <a:rPr lang="de-DE" sz="1400" dirty="0" err="1"/>
                <a:t>OmB</a:t>
              </a:r>
              <a:r>
                <a:rPr lang="de-DE" sz="1400" dirty="0"/>
                <a:t> in K</a:t>
              </a:r>
            </a:p>
          </p:txBody>
        </p:sp>
        <p:sp>
          <p:nvSpPr>
            <p:cNvPr id="61" name="Textfeld 60">
              <a:extLst>
                <a:ext uri="{FF2B5EF4-FFF2-40B4-BE49-F238E27FC236}">
                  <a16:creationId xmlns:a16="http://schemas.microsoft.com/office/drawing/2014/main" id="{7979930E-B601-40E5-940C-63E60D429DC1}"/>
                </a:ext>
              </a:extLst>
            </p:cNvPr>
            <p:cNvSpPr txBox="1"/>
            <p:nvPr/>
          </p:nvSpPr>
          <p:spPr>
            <a:xfrm>
              <a:off x="4628483" y="17999614"/>
              <a:ext cx="952505" cy="307777"/>
            </a:xfrm>
            <a:prstGeom prst="rect">
              <a:avLst/>
            </a:prstGeom>
            <a:noFill/>
          </p:spPr>
          <p:txBody>
            <a:bodyPr wrap="none" rtlCol="0">
              <a:spAutoFit/>
            </a:bodyPr>
            <a:lstStyle/>
            <a:p>
              <a:r>
                <a:rPr lang="de-DE" sz="1400" dirty="0" err="1"/>
                <a:t>OmB</a:t>
              </a:r>
              <a:r>
                <a:rPr lang="de-DE" sz="1400" dirty="0"/>
                <a:t> in K</a:t>
              </a:r>
            </a:p>
          </p:txBody>
        </p:sp>
        <p:sp>
          <p:nvSpPr>
            <p:cNvPr id="62" name="Textfeld 61">
              <a:extLst>
                <a:ext uri="{FF2B5EF4-FFF2-40B4-BE49-F238E27FC236}">
                  <a16:creationId xmlns:a16="http://schemas.microsoft.com/office/drawing/2014/main" id="{D234A984-3CDF-4C72-AB4D-2BC8DB98242C}"/>
                </a:ext>
              </a:extLst>
            </p:cNvPr>
            <p:cNvSpPr txBox="1"/>
            <p:nvPr/>
          </p:nvSpPr>
          <p:spPr>
            <a:xfrm>
              <a:off x="6605867" y="17990262"/>
              <a:ext cx="952505" cy="307777"/>
            </a:xfrm>
            <a:prstGeom prst="rect">
              <a:avLst/>
            </a:prstGeom>
            <a:noFill/>
          </p:spPr>
          <p:txBody>
            <a:bodyPr wrap="none" rtlCol="0">
              <a:spAutoFit/>
            </a:bodyPr>
            <a:lstStyle/>
            <a:p>
              <a:r>
                <a:rPr lang="de-DE" sz="1400" dirty="0" err="1"/>
                <a:t>OmB</a:t>
              </a:r>
              <a:r>
                <a:rPr lang="de-DE" sz="1400" dirty="0"/>
                <a:t> in K</a:t>
              </a:r>
            </a:p>
          </p:txBody>
        </p:sp>
        <p:sp>
          <p:nvSpPr>
            <p:cNvPr id="63" name="Textfeld 62">
              <a:extLst>
                <a:ext uri="{FF2B5EF4-FFF2-40B4-BE49-F238E27FC236}">
                  <a16:creationId xmlns:a16="http://schemas.microsoft.com/office/drawing/2014/main" id="{8FBCB9F7-541E-41E7-B154-390DE4A6BE86}"/>
                </a:ext>
              </a:extLst>
            </p:cNvPr>
            <p:cNvSpPr txBox="1"/>
            <p:nvPr/>
          </p:nvSpPr>
          <p:spPr>
            <a:xfrm>
              <a:off x="8611729" y="18011353"/>
              <a:ext cx="952505" cy="307777"/>
            </a:xfrm>
            <a:prstGeom prst="rect">
              <a:avLst/>
            </a:prstGeom>
            <a:noFill/>
          </p:spPr>
          <p:txBody>
            <a:bodyPr wrap="none" rtlCol="0">
              <a:spAutoFit/>
            </a:bodyPr>
            <a:lstStyle/>
            <a:p>
              <a:r>
                <a:rPr lang="de-DE" sz="1400" dirty="0" err="1"/>
                <a:t>OmB</a:t>
              </a:r>
              <a:r>
                <a:rPr lang="de-DE" sz="1400" dirty="0"/>
                <a:t> in K</a:t>
              </a:r>
            </a:p>
          </p:txBody>
        </p:sp>
        <p:sp>
          <p:nvSpPr>
            <p:cNvPr id="64" name="Textfeld 63">
              <a:extLst>
                <a:ext uri="{FF2B5EF4-FFF2-40B4-BE49-F238E27FC236}">
                  <a16:creationId xmlns:a16="http://schemas.microsoft.com/office/drawing/2014/main" id="{4FD86158-37AA-4025-A788-AAE64EB70683}"/>
                </a:ext>
              </a:extLst>
            </p:cNvPr>
            <p:cNvSpPr txBox="1"/>
            <p:nvPr/>
          </p:nvSpPr>
          <p:spPr>
            <a:xfrm>
              <a:off x="10540521" y="17999614"/>
              <a:ext cx="952505" cy="307777"/>
            </a:xfrm>
            <a:prstGeom prst="rect">
              <a:avLst/>
            </a:prstGeom>
            <a:noFill/>
          </p:spPr>
          <p:txBody>
            <a:bodyPr wrap="none" rtlCol="0">
              <a:spAutoFit/>
            </a:bodyPr>
            <a:lstStyle/>
            <a:p>
              <a:r>
                <a:rPr lang="de-DE" sz="1400" dirty="0" err="1"/>
                <a:t>OmB</a:t>
              </a:r>
              <a:r>
                <a:rPr lang="de-DE" sz="1400" dirty="0"/>
                <a:t> in K</a:t>
              </a:r>
            </a:p>
          </p:txBody>
        </p:sp>
        <p:sp>
          <p:nvSpPr>
            <p:cNvPr id="65" name="Textfeld 64">
              <a:extLst>
                <a:ext uri="{FF2B5EF4-FFF2-40B4-BE49-F238E27FC236}">
                  <a16:creationId xmlns:a16="http://schemas.microsoft.com/office/drawing/2014/main" id="{A243192B-A458-49B9-8E5E-90353B99ED38}"/>
                </a:ext>
              </a:extLst>
            </p:cNvPr>
            <p:cNvSpPr txBox="1"/>
            <p:nvPr/>
          </p:nvSpPr>
          <p:spPr>
            <a:xfrm>
              <a:off x="12551011" y="18002362"/>
              <a:ext cx="952505" cy="307777"/>
            </a:xfrm>
            <a:prstGeom prst="rect">
              <a:avLst/>
            </a:prstGeom>
            <a:noFill/>
          </p:spPr>
          <p:txBody>
            <a:bodyPr wrap="none" rtlCol="0">
              <a:spAutoFit/>
            </a:bodyPr>
            <a:lstStyle/>
            <a:p>
              <a:r>
                <a:rPr lang="de-DE" sz="1400" dirty="0" err="1"/>
                <a:t>OmB</a:t>
              </a:r>
              <a:r>
                <a:rPr lang="de-DE" sz="1400" dirty="0"/>
                <a:t> in K</a:t>
              </a:r>
            </a:p>
          </p:txBody>
        </p:sp>
      </p:grpSp>
      <p:sp>
        <p:nvSpPr>
          <p:cNvPr id="66" name="Text Box 12">
            <a:extLst>
              <a:ext uri="{FF2B5EF4-FFF2-40B4-BE49-F238E27FC236}">
                <a16:creationId xmlns:a16="http://schemas.microsoft.com/office/drawing/2014/main" id="{FA704A43-0ED0-4451-BFC3-DB598D88C719}"/>
              </a:ext>
            </a:extLst>
          </p:cNvPr>
          <p:cNvSpPr txBox="1">
            <a:spLocks noChangeArrowheads="1"/>
          </p:cNvSpPr>
          <p:nvPr/>
        </p:nvSpPr>
        <p:spPr bwMode="auto">
          <a:xfrm>
            <a:off x="15091920" y="10173823"/>
            <a:ext cx="6446837" cy="5349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eaLnBrk="0" hangingPunct="0">
              <a:defRPr sz="8200">
                <a:solidFill>
                  <a:schemeClr val="tx1"/>
                </a:solidFill>
                <a:latin typeface="Arial" charset="0"/>
              </a:defRPr>
            </a:lvl1pPr>
            <a:lvl2pPr marL="742950" indent="-285750" eaLnBrk="0" hangingPunct="0">
              <a:defRPr sz="8200">
                <a:solidFill>
                  <a:schemeClr val="tx1"/>
                </a:solidFill>
                <a:latin typeface="Arial" charset="0"/>
              </a:defRPr>
            </a:lvl2pPr>
            <a:lvl3pPr marL="1143000" indent="-228600" eaLnBrk="0" hangingPunct="0">
              <a:defRPr sz="8200">
                <a:solidFill>
                  <a:schemeClr val="tx1"/>
                </a:solidFill>
                <a:latin typeface="Arial" charset="0"/>
              </a:defRPr>
            </a:lvl3pPr>
            <a:lvl4pPr marL="1600200" indent="-228600" eaLnBrk="0" hangingPunct="0">
              <a:defRPr sz="8200">
                <a:solidFill>
                  <a:schemeClr val="tx1"/>
                </a:solidFill>
                <a:latin typeface="Arial" charset="0"/>
              </a:defRPr>
            </a:lvl4pPr>
            <a:lvl5pPr marL="2057400" indent="-228600" eaLnBrk="0" hangingPunct="0">
              <a:defRPr sz="8200">
                <a:solidFill>
                  <a:schemeClr val="tx1"/>
                </a:solidFill>
                <a:latin typeface="Arial" charset="0"/>
              </a:defRPr>
            </a:lvl5pPr>
            <a:lvl6pPr marL="2514600" indent="-228600" eaLnBrk="0" fontAlgn="base" hangingPunct="0">
              <a:spcBef>
                <a:spcPct val="0"/>
              </a:spcBef>
              <a:spcAft>
                <a:spcPct val="0"/>
              </a:spcAft>
              <a:defRPr sz="8200">
                <a:solidFill>
                  <a:schemeClr val="tx1"/>
                </a:solidFill>
                <a:latin typeface="Arial" charset="0"/>
              </a:defRPr>
            </a:lvl6pPr>
            <a:lvl7pPr marL="2971800" indent="-228600" eaLnBrk="0" fontAlgn="base" hangingPunct="0">
              <a:spcBef>
                <a:spcPct val="0"/>
              </a:spcBef>
              <a:spcAft>
                <a:spcPct val="0"/>
              </a:spcAft>
              <a:defRPr sz="8200">
                <a:solidFill>
                  <a:schemeClr val="tx1"/>
                </a:solidFill>
                <a:latin typeface="Arial" charset="0"/>
              </a:defRPr>
            </a:lvl7pPr>
            <a:lvl8pPr marL="3429000" indent="-228600" eaLnBrk="0" fontAlgn="base" hangingPunct="0">
              <a:spcBef>
                <a:spcPct val="0"/>
              </a:spcBef>
              <a:spcAft>
                <a:spcPct val="0"/>
              </a:spcAft>
              <a:defRPr sz="8200">
                <a:solidFill>
                  <a:schemeClr val="tx1"/>
                </a:solidFill>
                <a:latin typeface="Arial" charset="0"/>
              </a:defRPr>
            </a:lvl8pPr>
            <a:lvl9pPr marL="3886200" indent="-228600" eaLnBrk="0" fontAlgn="base" hangingPunct="0">
              <a:spcBef>
                <a:spcPct val="0"/>
              </a:spcBef>
              <a:spcAft>
                <a:spcPct val="0"/>
              </a:spcAft>
              <a:defRPr sz="8200">
                <a:solidFill>
                  <a:schemeClr val="tx1"/>
                </a:solidFill>
                <a:latin typeface="Arial" charset="0"/>
              </a:defRPr>
            </a:lvl9pPr>
          </a:lstStyle>
          <a:p>
            <a:pPr lvl="0" defTabSz="914400" eaLnBrk="1" hangingPunct="1">
              <a:lnSpc>
                <a:spcPts val="3600"/>
              </a:lnSpc>
            </a:pPr>
            <a:r>
              <a:rPr lang="de-DE" altLang="de-DE" sz="4300" b="1" baseline="18000" dirty="0">
                <a:solidFill>
                  <a:srgbClr val="000000"/>
                </a:solidFill>
                <a:latin typeface="Arial" panose="020B0604020202020204" pitchFamily="34" charset="0"/>
              </a:rPr>
              <a:t>4. Method - </a:t>
            </a:r>
            <a:r>
              <a:rPr lang="de-DE" altLang="de-DE" sz="4300" b="1" baseline="18000" dirty="0" err="1">
                <a:solidFill>
                  <a:srgbClr val="000000"/>
                </a:solidFill>
                <a:latin typeface="Arial" panose="020B0604020202020204" pitchFamily="34" charset="0"/>
              </a:rPr>
              <a:t>Comparison</a:t>
            </a:r>
            <a:r>
              <a:rPr lang="de-DE" altLang="de-DE" sz="4300" b="1" baseline="18000" dirty="0">
                <a:solidFill>
                  <a:srgbClr val="000000"/>
                </a:solidFill>
                <a:latin typeface="Arial" panose="020B0604020202020204" pitchFamily="34" charset="0"/>
              </a:rPr>
              <a:t> </a:t>
            </a:r>
            <a:r>
              <a:rPr lang="de-DE" altLang="de-DE" sz="4300" b="1" baseline="18000" dirty="0" err="1">
                <a:solidFill>
                  <a:srgbClr val="000000"/>
                </a:solidFill>
                <a:latin typeface="Arial" panose="020B0604020202020204" pitchFamily="34" charset="0"/>
              </a:rPr>
              <a:t>with</a:t>
            </a:r>
            <a:r>
              <a:rPr lang="de-DE" altLang="de-DE" sz="4300" b="1" baseline="18000" dirty="0">
                <a:solidFill>
                  <a:srgbClr val="000000"/>
                </a:solidFill>
                <a:latin typeface="Arial" panose="020B0604020202020204" pitchFamily="34" charset="0"/>
              </a:rPr>
              <a:t> </a:t>
            </a:r>
            <a:r>
              <a:rPr lang="de-DE" altLang="de-DE" sz="4300" b="1" baseline="18000" dirty="0" err="1">
                <a:solidFill>
                  <a:srgbClr val="000000"/>
                </a:solidFill>
                <a:latin typeface="Arial" panose="020B0604020202020204" pitchFamily="34" charset="0"/>
              </a:rPr>
              <a:t>CloudNet</a:t>
            </a:r>
            <a:r>
              <a:rPr lang="de-DE" altLang="de-DE" sz="4300" b="1" baseline="18000" dirty="0">
                <a:solidFill>
                  <a:srgbClr val="000000"/>
                </a:solidFill>
                <a:latin typeface="Arial" panose="020B0604020202020204" pitchFamily="34" charset="0"/>
              </a:rPr>
              <a:t> Classification </a:t>
            </a:r>
          </a:p>
          <a:p>
            <a:pPr lvl="0" algn="just" defTabSz="914400" eaLnBrk="1" hangingPunct="1">
              <a:lnSpc>
                <a:spcPts val="3600"/>
              </a:lnSpc>
            </a:pPr>
            <a:r>
              <a:rPr lang="en-GB" altLang="de-DE" sz="2800" dirty="0">
                <a:solidFill>
                  <a:srgbClr val="000000"/>
                </a:solidFill>
                <a:latin typeface="Arial" panose="020B0604020202020204" pitchFamily="34" charset="0"/>
              </a:rPr>
              <a:t>The </a:t>
            </a:r>
            <a:r>
              <a:rPr lang="en-GB" altLang="de-DE" sz="2800" dirty="0" err="1">
                <a:solidFill>
                  <a:srgbClr val="000000"/>
                </a:solidFill>
                <a:latin typeface="Arial" panose="020B0604020202020204" pitchFamily="34" charset="0"/>
              </a:rPr>
              <a:t>CloudNet</a:t>
            </a:r>
            <a:r>
              <a:rPr lang="en-GB" altLang="de-DE" sz="2800" dirty="0">
                <a:solidFill>
                  <a:srgbClr val="000000"/>
                </a:solidFill>
                <a:latin typeface="Arial" panose="020B0604020202020204" pitchFamily="34" charset="0"/>
              </a:rPr>
              <a:t> Classification timeseries contains information on the presence and/or state (liquid, ice, mixed etc.) of aerosols, insects and hydrometeors. </a:t>
            </a:r>
          </a:p>
          <a:p>
            <a:pPr lvl="0" algn="just" defTabSz="914400" eaLnBrk="1" hangingPunct="1">
              <a:lnSpc>
                <a:spcPts val="3600"/>
              </a:lnSpc>
            </a:pPr>
            <a:r>
              <a:rPr lang="en-GB" altLang="de-DE" sz="2800" dirty="0">
                <a:solidFill>
                  <a:srgbClr val="000000"/>
                </a:solidFill>
                <a:latin typeface="Arial" panose="020B0604020202020204" pitchFamily="34" charset="0"/>
              </a:rPr>
              <a:t>As shown in the schematics in Fig. 3 </a:t>
            </a:r>
            <a:r>
              <a:rPr lang="en-GB" altLang="de-DE" sz="2800" dirty="0" err="1">
                <a:solidFill>
                  <a:srgbClr val="000000"/>
                </a:solidFill>
                <a:latin typeface="Arial" panose="020B0604020202020204" pitchFamily="34" charset="0"/>
              </a:rPr>
              <a:t>CloudNet</a:t>
            </a:r>
            <a:r>
              <a:rPr lang="en-GB" altLang="de-DE" sz="2800" dirty="0">
                <a:solidFill>
                  <a:srgbClr val="000000"/>
                </a:solidFill>
                <a:latin typeface="Arial" panose="020B0604020202020204" pitchFamily="34" charset="0"/>
              </a:rPr>
              <a:t> is the reference for investigating the hit- and miss-rate of the CCSC algorithms. </a:t>
            </a:r>
          </a:p>
        </p:txBody>
      </p:sp>
      <p:cxnSp>
        <p:nvCxnSpPr>
          <p:cNvPr id="67" name="Gerade Verbindung mit Pfeil 66">
            <a:extLst>
              <a:ext uri="{FF2B5EF4-FFF2-40B4-BE49-F238E27FC236}">
                <a16:creationId xmlns:a16="http://schemas.microsoft.com/office/drawing/2014/main" id="{EFF4CB54-5673-40C8-8150-DC4D7A98D3A4}"/>
              </a:ext>
            </a:extLst>
          </p:cNvPr>
          <p:cNvCxnSpPr>
            <a:cxnSpLocks/>
          </p:cNvCxnSpPr>
          <p:nvPr/>
        </p:nvCxnSpPr>
        <p:spPr>
          <a:xfrm>
            <a:off x="17127412" y="29179466"/>
            <a:ext cx="639727" cy="0"/>
          </a:xfrm>
          <a:prstGeom prst="straightConnector1">
            <a:avLst/>
          </a:prstGeom>
          <a:ln w="38100">
            <a:solidFill>
              <a:schemeClr val="bg1">
                <a:lumMod val="9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Titel 1">
            <a:extLst>
              <a:ext uri="{FF2B5EF4-FFF2-40B4-BE49-F238E27FC236}">
                <a16:creationId xmlns:a16="http://schemas.microsoft.com/office/drawing/2014/main" id="{2B0EAD49-1A7D-4D26-864E-DBC184CE1628}"/>
              </a:ext>
            </a:extLst>
          </p:cNvPr>
          <p:cNvSpPr txBox="1">
            <a:spLocks/>
          </p:cNvSpPr>
          <p:nvPr/>
        </p:nvSpPr>
        <p:spPr>
          <a:xfrm>
            <a:off x="8389938" y="40185975"/>
            <a:ext cx="20297775" cy="1943100"/>
          </a:xfrm>
          <a:prstGeom prst="rect">
            <a:avLst/>
          </a:prstGeom>
        </p:spPr>
        <p:txBody>
          <a:bodyPr lIns="0" tIns="0" rIns="0" bIns="0"/>
          <a:lstStyle>
            <a:lvl1pPr algn="l" defTabSz="4176431" rtl="0" eaLnBrk="1" latinLnBrk="0" hangingPunct="1">
              <a:spcBef>
                <a:spcPct val="0"/>
              </a:spcBef>
              <a:buNone/>
              <a:defRPr sz="5700" b="1" kern="1200">
                <a:solidFill>
                  <a:schemeClr val="tx1"/>
                </a:solidFill>
                <a:latin typeface="Arial" pitchFamily="34" charset="0"/>
                <a:ea typeface="+mj-ea"/>
                <a:cs typeface="Arial" pitchFamily="34" charset="0"/>
              </a:defRPr>
            </a:lvl1pPr>
          </a:lstStyle>
          <a:p>
            <a:pPr fontAlgn="auto">
              <a:spcAft>
                <a:spcPts val="0"/>
              </a:spcAft>
              <a:defRPr/>
            </a:pPr>
            <a:r>
              <a:rPr lang="de-DE" sz="4200" kern="0" spc="20" dirty="0"/>
              <a:t>www.dwd.de</a:t>
            </a:r>
          </a:p>
          <a:p>
            <a:pPr fontAlgn="auto">
              <a:spcAft>
                <a:spcPts val="0"/>
              </a:spcAft>
              <a:defRPr/>
            </a:pPr>
            <a:r>
              <a:rPr lang="de-DE" sz="4200" kern="0" spc="20" dirty="0"/>
              <a:t>Sachgebiet: TI 21 D - Qualitätssicherung für Mess- und Beobachtungsdaten</a:t>
            </a:r>
          </a:p>
          <a:p>
            <a:pPr fontAlgn="auto">
              <a:spcAft>
                <a:spcPts val="0"/>
              </a:spcAft>
              <a:defRPr/>
            </a:pPr>
            <a:r>
              <a:rPr lang="de-DE" sz="4200" kern="0" spc="20" dirty="0"/>
              <a:t>Kontakt: moritz.loeffler@dwd.de</a:t>
            </a:r>
          </a:p>
          <a:p>
            <a:pPr fontAlgn="auto">
              <a:spcAft>
                <a:spcPts val="0"/>
              </a:spcAft>
              <a:defRPr/>
            </a:pPr>
            <a:endParaRPr lang="de-DE" sz="4200" kern="0" spc="20" dirty="0"/>
          </a:p>
        </p:txBody>
      </p:sp>
    </p:spTree>
  </p:cSld>
  <p:clrMapOvr>
    <a:masterClrMapping/>
  </p:clrMapOvr>
</p:sld>
</file>

<file path=ppt/theme/theme1.xml><?xml version="1.0" encoding="utf-8"?>
<a:theme xmlns:a="http://schemas.openxmlformats.org/drawingml/2006/main" name="Larissa">
  <a:themeElements>
    <a:clrScheme name="DWD-Farbenvorlage">
      <a:dk1>
        <a:srgbClr val="000000"/>
      </a:dk1>
      <a:lt1>
        <a:sysClr val="window" lastClr="FFFFFF"/>
      </a:lt1>
      <a:dk2>
        <a:srgbClr val="96B9DC"/>
      </a:dk2>
      <a:lt2>
        <a:srgbClr val="D2E1F5"/>
      </a:lt2>
      <a:accent1>
        <a:srgbClr val="2D4B9B"/>
      </a:accent1>
      <a:accent2>
        <a:srgbClr val="96B9DC"/>
      </a:accent2>
      <a:accent3>
        <a:srgbClr val="D2E1F5"/>
      </a:accent3>
      <a:accent4>
        <a:srgbClr val="5A5A5A"/>
      </a:accent4>
      <a:accent5>
        <a:srgbClr val="7F7F7F"/>
      </a:accent5>
      <a:accent6>
        <a:srgbClr val="E10019"/>
      </a:accent6>
      <a:hlink>
        <a:srgbClr val="2D4B9B"/>
      </a:hlink>
      <a:folHlink>
        <a:srgbClr val="2D4B9B"/>
      </a:folHlink>
    </a:clrScheme>
    <a:fontScheme name="DWD-Schrifte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1709</Words>
  <Application>Microsoft Office PowerPoint</Application>
  <PresentationFormat>Benutzerdefiniert</PresentationFormat>
  <Paragraphs>147</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Calibri</vt:lpstr>
      <vt:lpstr>Larissa</vt:lpstr>
      <vt:lpstr>Cloud detection algorithm for a stand-alone microwave radiometer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DWD</dc:creator>
  <cp:lastModifiedBy>Löffler Moritz</cp:lastModifiedBy>
  <cp:revision>158</cp:revision>
  <cp:lastPrinted>2013-04-09T10:39:03Z</cp:lastPrinted>
  <dcterms:created xsi:type="dcterms:W3CDTF">2012-07-05T09:21:27Z</dcterms:created>
  <dcterms:modified xsi:type="dcterms:W3CDTF">2022-03-17T14:28:18Z</dcterms:modified>
</cp:coreProperties>
</file>