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543" r:id="rId2"/>
    <p:sldId id="550" r:id="rId3"/>
    <p:sldId id="554" r:id="rId4"/>
    <p:sldId id="555" r:id="rId5"/>
    <p:sldId id="551" r:id="rId6"/>
    <p:sldId id="546" r:id="rId7"/>
    <p:sldId id="557" r:id="rId8"/>
    <p:sldId id="558" r:id="rId9"/>
    <p:sldId id="544" r:id="rId10"/>
    <p:sldId id="547" r:id="rId11"/>
    <p:sldId id="559" r:id="rId12"/>
    <p:sldId id="560" r:id="rId13"/>
    <p:sldId id="532" r:id="rId14"/>
    <p:sldId id="545" r:id="rId15"/>
    <p:sldId id="533" r:id="rId16"/>
    <p:sldId id="562" r:id="rId17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CC0000"/>
    <a:srgbClr val="000099"/>
    <a:srgbClr val="333399"/>
    <a:srgbClr val="000066"/>
    <a:srgbClr val="FFFFFF"/>
    <a:srgbClr val="FFCCCC"/>
    <a:srgbClr val="0000CC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7266" autoAdjust="0"/>
  </p:normalViewPr>
  <p:slideViewPr>
    <p:cSldViewPr snapToGrid="0">
      <p:cViewPr>
        <p:scale>
          <a:sx n="80" d="100"/>
          <a:sy n="80" d="100"/>
        </p:scale>
        <p:origin x="-996" y="-210"/>
      </p:cViewPr>
      <p:guideLst>
        <p:guide orient="horz" pos="17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68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90252" cy="4960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269" y="1"/>
            <a:ext cx="2890252" cy="4960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7F8BDA-8DAB-472A-99F5-98F38CD02D9F}" type="datetimeFigureOut">
              <a:rPr lang="de-DE"/>
              <a:pPr>
                <a:defRPr/>
              </a:pPr>
              <a:t>11.05.2016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9031"/>
            <a:ext cx="2890252" cy="4960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269" y="9429031"/>
            <a:ext cx="2890252" cy="4960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ECF783-00F3-425A-A87B-20BA770F74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56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90252" cy="496013"/>
          </a:xfrm>
          <a:prstGeom prst="rect">
            <a:avLst/>
          </a:prstGeom>
        </p:spPr>
        <p:txBody>
          <a:bodyPr vert="horz" lIns="95929" tIns="47964" rIns="95929" bIns="479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269" y="1"/>
            <a:ext cx="2890252" cy="496013"/>
          </a:xfrm>
          <a:prstGeom prst="rect">
            <a:avLst/>
          </a:prstGeom>
        </p:spPr>
        <p:txBody>
          <a:bodyPr vert="horz" lIns="95929" tIns="47964" rIns="95929" bIns="479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78A99AF-D7B1-4132-A456-A4334D6B3034}" type="datetimeFigureOut">
              <a:rPr lang="de-DE"/>
              <a:pPr>
                <a:defRPr/>
              </a:pPr>
              <a:t>11.05.2016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9" tIns="47964" rIns="95929" bIns="4796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224" y="4714517"/>
            <a:ext cx="5334642" cy="4467307"/>
          </a:xfrm>
          <a:prstGeom prst="rect">
            <a:avLst/>
          </a:prstGeom>
        </p:spPr>
        <p:txBody>
          <a:bodyPr vert="horz" lIns="95929" tIns="47964" rIns="95929" bIns="4796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9031"/>
            <a:ext cx="2890252" cy="496013"/>
          </a:xfrm>
          <a:prstGeom prst="rect">
            <a:avLst/>
          </a:prstGeom>
        </p:spPr>
        <p:txBody>
          <a:bodyPr vert="horz" lIns="95929" tIns="47964" rIns="95929" bIns="479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269" y="9429031"/>
            <a:ext cx="2890252" cy="496013"/>
          </a:xfrm>
          <a:prstGeom prst="rect">
            <a:avLst/>
          </a:prstGeom>
        </p:spPr>
        <p:txBody>
          <a:bodyPr vert="horz" lIns="95929" tIns="47964" rIns="95929" bIns="479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3F4781F-1EAB-4ACC-B758-9EC390B278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223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de-DE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11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12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de-DE" noProof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14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15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16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de-DE" noProof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de-DE" noProof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5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6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7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8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de-DE" noProof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1AEBD-23FD-447F-A6CA-FA389809C428}" type="slidenum">
              <a:rPr lang="de-CH" altLang="de-DE" sz="1100" smtClean="0">
                <a:latin typeface="Times" pitchFamily="18" charset="0"/>
              </a:rPr>
              <a:pPr/>
              <a:t>10</a:t>
            </a:fld>
            <a:endParaRPr lang="de-CH" altLang="de-DE" sz="1100" smtClean="0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0937" cy="37226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12" y="4715493"/>
            <a:ext cx="5334665" cy="4467666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welche Einheit hat lambda? </a:t>
            </a:r>
            <a:r>
              <a:rPr lang="de-DE" altLang="de-DE" b="1" i="1" smtClean="0"/>
              <a:t>D</a:t>
            </a:r>
            <a:r>
              <a:rPr lang="de-DE" altLang="de-DE" b="1" smtClean="0"/>
              <a:t> 	</a:t>
            </a:r>
            <a:r>
              <a:rPr lang="de-DE" altLang="de-DE" smtClean="0"/>
              <a:t>Durchmesser	[mm]</a:t>
            </a:r>
            <a:endParaRPr lang="de-DE" altLang="de-DE" b="1" i="1" smtClean="0"/>
          </a:p>
          <a:p>
            <a:pPr eaLnBrk="1" hangingPunct="1"/>
            <a:r>
              <a:rPr lang="de-DE" altLang="de-DE" b="1" i="1" smtClean="0"/>
              <a:t>N(D)	</a:t>
            </a:r>
            <a:r>
              <a:rPr lang="de-DE" altLang="de-DE" smtClean="0"/>
              <a:t>Anzahldichte	[m-3 mm-1]</a:t>
            </a:r>
          </a:p>
          <a:p>
            <a:pPr eaLnBrk="1" hangingPunct="1"/>
            <a:r>
              <a:rPr lang="de-DE" altLang="de-DE" b="1" i="1" smtClean="0"/>
              <a:t>R</a:t>
            </a:r>
            <a:r>
              <a:rPr lang="de-DE" altLang="de-DE" smtClean="0"/>
              <a:t> 	Regenrate 	[mm h-1]</a:t>
            </a:r>
          </a:p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TITEL-Folie (Hauptgeb.H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1" descr="LogoMitKopfzeile_KleineHoehe29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2075"/>
            <a:ext cx="172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6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01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01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01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8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39"/>
          <p:cNvSpPr/>
          <p:nvPr userDrawn="1"/>
        </p:nvSpPr>
        <p:spPr>
          <a:xfrm rot="16200000">
            <a:off x="4069079" y="-4069080"/>
            <a:ext cx="1005839" cy="9144000"/>
          </a:xfrm>
          <a:prstGeom prst="rect">
            <a:avLst/>
          </a:prstGeom>
          <a:solidFill>
            <a:srgbClr val="9A1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49099"/>
            <a:ext cx="7086475" cy="648000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412776"/>
            <a:ext cx="8352000" cy="4802306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Rechteck 39"/>
          <p:cNvSpPr/>
          <p:nvPr userDrawn="1"/>
        </p:nvSpPr>
        <p:spPr>
          <a:xfrm rot="16200000">
            <a:off x="4366451" y="2080452"/>
            <a:ext cx="411097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174171" y="648866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NARVAL-II</a:t>
            </a:r>
            <a:r>
              <a:rPr lang="en-US" sz="1400" baseline="0" dirty="0" smtClean="0"/>
              <a:t> </a:t>
            </a:r>
            <a:r>
              <a:rPr lang="en-US" sz="1400" baseline="0" noProof="0" dirty="0" smtClean="0"/>
              <a:t>mission – vision and status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22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TITEL-Folie (Hauptgeb.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Titelbild_Esa1ArchitektenSkizze_GrauAufWeiss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1" descr="LogoMitKopfzeile_KleineHoehe29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2075"/>
            <a:ext cx="172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1217860" y="6485195"/>
            <a:ext cx="767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de-DE" sz="1600" dirty="0" smtClean="0"/>
              <a:t>Felix.Ament@zmaw.de	</a:t>
            </a:r>
            <a:fld id="{95B73CEE-8978-4E2A-BCD3-1EC414896CAE}" type="slidenum">
              <a:rPr lang="de-DE" sz="1600" smtClean="0"/>
              <a:t>‹Nr.›</a:t>
            </a:fld>
            <a:endParaRPr lang="de-DE" sz="1600" dirty="0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718"/>
            <a:ext cx="1217860" cy="6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326191"/>
            <a:ext cx="9144000" cy="6531809"/>
          </a:xfrm>
          <a:prstGeom prst="rect">
            <a:avLst/>
          </a:prstGeom>
          <a:gradFill flip="none" rotWithShape="1">
            <a:gsLst>
              <a:gs pos="0">
                <a:srgbClr val="BAC8E0"/>
              </a:gs>
              <a:gs pos="10000">
                <a:schemeClr val="bg1">
                  <a:alpha val="2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hteck 7"/>
          <p:cNvSpPr/>
          <p:nvPr userDrawn="1"/>
        </p:nvSpPr>
        <p:spPr>
          <a:xfrm>
            <a:off x="3175" y="0"/>
            <a:ext cx="9144000" cy="681038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9"/>
          <p:cNvSpPr txBox="1"/>
          <p:nvPr userDrawn="1"/>
        </p:nvSpPr>
        <p:spPr>
          <a:xfrm>
            <a:off x="12700" y="6575425"/>
            <a:ext cx="2239963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8099C6"/>
                </a:solidFill>
                <a:latin typeface="Arial" pitchFamily="34" charset="0"/>
                <a:cs typeface="Arial" pitchFamily="34" charset="0"/>
              </a:rPr>
              <a:t>Katharina </a:t>
            </a:r>
            <a:r>
              <a:rPr lang="de-DE" sz="1000" dirty="0" err="1">
                <a:solidFill>
                  <a:srgbClr val="8099C6"/>
                </a:solidFill>
                <a:latin typeface="Arial" pitchFamily="34" charset="0"/>
                <a:cs typeface="Arial" pitchFamily="34" charset="0"/>
              </a:rPr>
              <a:t>Lengfeld</a:t>
            </a:r>
            <a:endParaRPr lang="en-US" sz="1000" dirty="0">
              <a:solidFill>
                <a:srgbClr val="8099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10"/>
          <p:cNvSpPr txBox="1"/>
          <p:nvPr userDrawn="1"/>
        </p:nvSpPr>
        <p:spPr>
          <a:xfrm>
            <a:off x="-36512" y="6575425"/>
            <a:ext cx="9153525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dirty="0" smtClean="0">
                <a:solidFill>
                  <a:srgbClr val="8099C6"/>
                </a:solidFill>
                <a:cs typeface="Arial" charset="0"/>
              </a:rPr>
              <a:t>EGU General </a:t>
            </a:r>
            <a:r>
              <a:rPr lang="de-DE" sz="1000" dirty="0" err="1" smtClean="0">
                <a:solidFill>
                  <a:srgbClr val="8099C6"/>
                </a:solidFill>
                <a:cs typeface="Arial" charset="0"/>
              </a:rPr>
              <a:t>Assembly</a:t>
            </a:r>
            <a:r>
              <a:rPr lang="de-DE" sz="1000" dirty="0" smtClean="0">
                <a:solidFill>
                  <a:srgbClr val="8099C6"/>
                </a:solidFill>
                <a:cs typeface="Arial" charset="0"/>
              </a:rPr>
              <a:t>, Vienna, Austria (27 April – 2 May, 2014)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srgbClr val="8099C6"/>
              </a:solidFill>
              <a:cs typeface="Arial" charset="0"/>
            </a:endParaRPr>
          </a:p>
        </p:txBody>
      </p:sp>
      <p:sp>
        <p:nvSpPr>
          <p:cNvPr id="6" name="Textfeld 11"/>
          <p:cNvSpPr txBox="1"/>
          <p:nvPr userDrawn="1"/>
        </p:nvSpPr>
        <p:spPr>
          <a:xfrm>
            <a:off x="6913563" y="6568901"/>
            <a:ext cx="2239962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8099C6"/>
                </a:solidFill>
                <a:latin typeface="Arial" pitchFamily="34" charset="0"/>
                <a:cs typeface="Arial" pitchFamily="34" charset="0"/>
              </a:rPr>
              <a:t>2014/04/28</a:t>
            </a:r>
            <a:endParaRPr lang="en-US" sz="1000" dirty="0">
              <a:solidFill>
                <a:srgbClr val="8099C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12"/>
          <p:cNvCxnSpPr/>
          <p:nvPr userDrawn="1"/>
        </p:nvCxnSpPr>
        <p:spPr>
          <a:xfrm>
            <a:off x="1312863" y="6705602"/>
            <a:ext cx="1314921" cy="1586"/>
          </a:xfrm>
          <a:prstGeom prst="line">
            <a:avLst/>
          </a:prstGeom>
          <a:ln>
            <a:solidFill>
              <a:srgbClr val="BAC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3"/>
          <p:cNvCxnSpPr/>
          <p:nvPr userDrawn="1"/>
        </p:nvCxnSpPr>
        <p:spPr>
          <a:xfrm flipV="1">
            <a:off x="6444208" y="6697662"/>
            <a:ext cx="1872208" cy="9526"/>
          </a:xfrm>
          <a:prstGeom prst="line">
            <a:avLst/>
          </a:prstGeom>
          <a:ln>
            <a:solidFill>
              <a:srgbClr val="BAC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6"/>
          <p:cNvSpPr/>
          <p:nvPr userDrawn="1"/>
        </p:nvSpPr>
        <p:spPr>
          <a:xfrm>
            <a:off x="0" y="0"/>
            <a:ext cx="9144000" cy="325438"/>
          </a:xfrm>
          <a:prstGeom prst="rect">
            <a:avLst/>
          </a:prstGeom>
          <a:solidFill>
            <a:srgbClr val="BAC8E0"/>
          </a:solidFill>
          <a:ln>
            <a:solidFill>
              <a:srgbClr val="BAC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Grafik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325" y="55563"/>
            <a:ext cx="663575" cy="601662"/>
          </a:xfrm>
          <a:prstGeom prst="rect">
            <a:avLst/>
          </a:prstGeom>
          <a:effectLst>
            <a:outerShdw blurRad="50800" dist="50800" dir="18900000" sx="98000" sy="98000" algn="bl" rotWithShape="0">
              <a:srgbClr val="10253F"/>
            </a:outerShdw>
          </a:effectLst>
        </p:spPr>
      </p:pic>
      <p:sp>
        <p:nvSpPr>
          <p:cNvPr id="11" name="Rechteck 6"/>
          <p:cNvSpPr>
            <a:spLocks noChangeArrowheads="1"/>
          </p:cNvSpPr>
          <p:nvPr userDrawn="1"/>
        </p:nvSpPr>
        <p:spPr bwMode="auto">
          <a:xfrm>
            <a:off x="755650" y="0"/>
            <a:ext cx="8388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376092"/>
                </a:solidFill>
                <a:cs typeface="Arial" charset="0"/>
              </a:rPr>
              <a:t>P</a:t>
            </a:r>
            <a:r>
              <a:rPr lang="en-US" sz="1600" dirty="0">
                <a:solidFill>
                  <a:srgbClr val="10253F"/>
                </a:solidFill>
                <a:cs typeface="Arial" charset="0"/>
              </a:rPr>
              <a:t>recipitation and </a:t>
            </a:r>
            <a:r>
              <a:rPr lang="en-US" sz="1600" b="1" dirty="0">
                <a:solidFill>
                  <a:srgbClr val="376092"/>
                </a:solidFill>
                <a:cs typeface="Arial" charset="0"/>
              </a:rPr>
              <a:t>Att</a:t>
            </a:r>
            <a:r>
              <a:rPr lang="en-US" sz="1600" dirty="0">
                <a:solidFill>
                  <a:srgbClr val="10253F"/>
                </a:solidFill>
                <a:cs typeface="Arial" charset="0"/>
              </a:rPr>
              <a:t>enuation </a:t>
            </a:r>
            <a:r>
              <a:rPr lang="en-US" sz="1600" b="1" dirty="0">
                <a:solidFill>
                  <a:srgbClr val="376092"/>
                </a:solidFill>
                <a:cs typeface="Arial" charset="0"/>
              </a:rPr>
              <a:t>E</a:t>
            </a:r>
            <a:r>
              <a:rPr lang="en-US" sz="1600" dirty="0">
                <a:solidFill>
                  <a:srgbClr val="10253F"/>
                </a:solidFill>
                <a:cs typeface="Arial" charset="0"/>
              </a:rPr>
              <a:t>stimates from a High Resolution Weather </a:t>
            </a:r>
            <a:r>
              <a:rPr lang="en-US" sz="1600" b="1" dirty="0">
                <a:solidFill>
                  <a:srgbClr val="376092"/>
                </a:solidFill>
                <a:cs typeface="Arial" charset="0"/>
              </a:rPr>
              <a:t>R</a:t>
            </a:r>
            <a:r>
              <a:rPr lang="en-US" sz="1600" dirty="0">
                <a:solidFill>
                  <a:srgbClr val="10253F"/>
                </a:solidFill>
                <a:cs typeface="Arial" charset="0"/>
              </a:rPr>
              <a:t>adar </a:t>
            </a:r>
            <a:r>
              <a:rPr lang="en-US" sz="1600" b="1" dirty="0">
                <a:solidFill>
                  <a:srgbClr val="376092"/>
                </a:solidFill>
                <a:cs typeface="Arial" charset="0"/>
              </a:rPr>
              <a:t>N</a:t>
            </a:r>
            <a:r>
              <a:rPr lang="en-US" sz="1600" dirty="0">
                <a:solidFill>
                  <a:srgbClr val="10253F"/>
                </a:solidFill>
                <a:cs typeface="Arial" charset="0"/>
              </a:rPr>
              <a:t>etwork</a:t>
            </a:r>
          </a:p>
        </p:txBody>
      </p:sp>
    </p:spTree>
    <p:extLst>
      <p:ext uri="{BB962C8B-B14F-4D97-AF65-F5344CB8AC3E}">
        <p14:creationId xmlns:p14="http://schemas.microsoft.com/office/powerpoint/2010/main" val="3176815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1520" y="11663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1" y="308199"/>
            <a:ext cx="2189163" cy="5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398" r="19298" b="24422"/>
          <a:stretch/>
        </p:blipFill>
        <p:spPr>
          <a:xfrm>
            <a:off x="8251145" y="6440991"/>
            <a:ext cx="804744" cy="3868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1941" r="14949" b="16260"/>
          <a:stretch/>
        </p:blipFill>
        <p:spPr>
          <a:xfrm>
            <a:off x="107504" y="6436123"/>
            <a:ext cx="1224136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TITEL-Folie (Hauptgeb.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8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3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5526261" y="6647656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6030813" y="6642100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29.10.2013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30813" y="6480175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 </a:t>
            </a:r>
            <a:fld id="{B7FD02F2-E998-411C-8941-0D707CA44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712"/>
            <a:ext cx="1860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D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rot="5400000">
            <a:off x="2789957" y="65754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03848" y="64500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Felix </a:t>
            </a:r>
            <a:r>
              <a:rPr lang="de-DE" sz="1300" dirty="0" err="1" smtClean="0"/>
              <a:t>Ament</a:t>
            </a:r>
            <a:endParaRPr lang="de-DE" sz="1300" dirty="0" smtClean="0"/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Felix.ament@uni-hamburg.de</a:t>
            </a:r>
            <a:endParaRPr lang="de-DE" dirty="0"/>
          </a:p>
        </p:txBody>
      </p: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67544" y="6457951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Meteorologie -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Chaos der Atmosphäre verstehen lernen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6948264" y="6457951"/>
            <a:ext cx="2195736" cy="40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26" y="6309320"/>
            <a:ext cx="1152128" cy="6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ogo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479698"/>
            <a:ext cx="1152128" cy="3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6948264" y="6419056"/>
            <a:ext cx="0" cy="4389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399" y="160981"/>
            <a:ext cx="6847865" cy="648000"/>
          </a:xfrm>
        </p:spPr>
        <p:txBody>
          <a:bodyPr>
            <a:normAutofit/>
          </a:bodyPr>
          <a:lstStyle>
            <a:lvl1pPr algn="l">
              <a:defRPr sz="2600" b="1">
                <a:latin typeface="TheSans UHH" panose="020B0502050302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944688"/>
            <a:ext cx="835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4" r:id="rId2"/>
    <p:sldLayoutId id="2147484036" r:id="rId3"/>
    <p:sldLayoutId id="2147484037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6" r:id="rId10"/>
    <p:sldLayoutId id="2147484047" r:id="rId11"/>
    <p:sldLayoutId id="2147484048" r:id="rId12"/>
    <p:sldLayoutId id="2147484052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2" r:id="rId20"/>
    <p:sldLayoutId id="2147484073" r:id="rId21"/>
    <p:sldLayoutId id="2147484074" r:id="rId22"/>
    <p:sldLayoutId id="2147484075" r:id="rId23"/>
    <p:sldLayoutId id="2147484076" r:id="rId24"/>
    <p:sldLayoutId id="2147484077" r:id="rId25"/>
    <p:sldLayoutId id="2147484078" r:id="rId26"/>
    <p:sldLayoutId id="2147484079" r:id="rId27"/>
    <p:sldLayoutId id="2147484080" r:id="rId28"/>
    <p:sldLayoutId id="2147484081" r:id="rId29"/>
    <p:sldLayoutId id="2147484083" r:id="rId30"/>
    <p:sldLayoutId id="2147484084" r:id="rId31"/>
    <p:sldLayoutId id="2147484085" r:id="rId32"/>
    <p:sldLayoutId id="2147484086" r:id="rId33"/>
    <p:sldLayoutId id="2147484087" r:id="rId34"/>
    <p:sldLayoutId id="2147484088" r:id="rId35"/>
    <p:sldLayoutId id="2147484090" r:id="rId36"/>
    <p:sldLayoutId id="2147484091" r:id="rId3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3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Blip>
          <a:blip r:embed="rId4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Blip>
          <a:blip r:embed="rId4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1" fontAlgn="base" hangingPunct="1">
        <a:lnSpc>
          <a:spcPts val="1700"/>
        </a:lnSpc>
        <a:spcBef>
          <a:spcPts val="600"/>
        </a:spcBef>
        <a:spcAft>
          <a:spcPct val="0"/>
        </a:spcAft>
        <a:buBlip>
          <a:blip r:embed="rId4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7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748464" y="2260946"/>
            <a:ext cx="7200800" cy="106587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E2001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de-DE" sz="3600" dirty="0"/>
          </a:p>
        </p:txBody>
      </p:sp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107504" y="149099"/>
            <a:ext cx="7086475" cy="648000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Next </a:t>
            </a:r>
            <a:endParaRPr lang="de-DE" dirty="0"/>
          </a:p>
        </p:txBody>
      </p:sp>
      <p:pic>
        <p:nvPicPr>
          <p:cNvPr id="11" name="Grafik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38" y="2184871"/>
            <a:ext cx="4686924" cy="3320612"/>
          </a:xfrm>
          <a:prstGeom prst="rect">
            <a:avLst/>
          </a:prstGeom>
        </p:spPr>
      </p:pic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224220" y="226974"/>
            <a:ext cx="8695559" cy="18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27" tIns="11414" rIns="22827" bIns="11414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37931725" indent="-37474525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2400" dirty="0" smtClean="0"/>
              <a:t>“Next-generation Remote Sensing for </a:t>
            </a:r>
            <a:r>
              <a:rPr lang="en-US" sz="2400" dirty="0" err="1" smtClean="0"/>
              <a:t>VALidation</a:t>
            </a:r>
            <a:r>
              <a:rPr lang="en-US" sz="2400" dirty="0" smtClean="0"/>
              <a:t> Studies II”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de-DE" sz="3600" b="1" dirty="0" smtClean="0"/>
              <a:t>NARVAL-II mission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sz="1400" dirty="0" smtClean="0"/>
              <a:t>Felix Ament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Susanne Crewell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Stefan Bühler</a:t>
            </a:r>
            <a:r>
              <a:rPr lang="en-US" sz="1400" baseline="30000" dirty="0"/>
              <a:t>1</a:t>
            </a:r>
            <a:r>
              <a:rPr lang="en-US" sz="1400" dirty="0" smtClean="0"/>
              <a:t>, Bernhard Mayer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Bjorn Stevens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 Manfred Wendisch</a:t>
            </a:r>
            <a:r>
              <a:rPr lang="en-US" sz="1400" baseline="30000" dirty="0"/>
              <a:t>5</a:t>
            </a:r>
            <a:endParaRPr lang="en-US" sz="1400" baseline="30000" dirty="0" smtClean="0"/>
          </a:p>
          <a:p>
            <a:pPr algn="ctr" eaLnBrk="1" hangingPunct="1">
              <a:spcBef>
                <a:spcPts val="600"/>
              </a:spcBef>
            </a:pPr>
            <a:r>
              <a:rPr lang="en-US" altLang="de-DE" sz="1050" baseline="30000" dirty="0" smtClean="0">
                <a:cs typeface="Arial" charset="0"/>
              </a:rPr>
              <a:t>1</a:t>
            </a:r>
            <a:r>
              <a:rPr lang="en-US" altLang="de-DE" sz="1050" dirty="0" smtClean="0">
                <a:cs typeface="Arial" charset="0"/>
              </a:rPr>
              <a:t> </a:t>
            </a:r>
            <a:r>
              <a:rPr lang="en-US" sz="1050" dirty="0" smtClean="0"/>
              <a:t>University of Hamburg, </a:t>
            </a:r>
            <a:r>
              <a:rPr lang="en-US" altLang="de-DE" sz="1050" baseline="30000" dirty="0" smtClean="0">
                <a:cs typeface="Arial" charset="0"/>
              </a:rPr>
              <a:t>2</a:t>
            </a:r>
            <a:r>
              <a:rPr lang="en-US" altLang="de-DE" sz="1050" dirty="0" smtClean="0">
                <a:cs typeface="Arial" charset="0"/>
              </a:rPr>
              <a:t> </a:t>
            </a:r>
            <a:r>
              <a:rPr lang="en-US" sz="1050" dirty="0" smtClean="0"/>
              <a:t>University of Cologne, </a:t>
            </a:r>
            <a:r>
              <a:rPr lang="en-US" altLang="de-DE" sz="1050" baseline="30000" dirty="0" smtClean="0">
                <a:cs typeface="Arial" charset="0"/>
              </a:rPr>
              <a:t>3 </a:t>
            </a:r>
            <a:r>
              <a:rPr lang="en-US" sz="1050" dirty="0" smtClean="0"/>
              <a:t>LMU Munich, </a:t>
            </a:r>
            <a:r>
              <a:rPr lang="en-US" sz="1050" baseline="30000" smtClean="0"/>
              <a:t>4 </a:t>
            </a:r>
            <a:r>
              <a:rPr lang="en-US" sz="1050" smtClean="0"/>
              <a:t>Max-Planck-Institute for </a:t>
            </a:r>
            <a:r>
              <a:rPr lang="en-US" sz="1050" dirty="0" smtClean="0"/>
              <a:t>Meteorology (MPI-M), </a:t>
            </a:r>
            <a:r>
              <a:rPr lang="en-US" sz="1050" baseline="30000" dirty="0" smtClean="0"/>
              <a:t>5 </a:t>
            </a:r>
            <a:r>
              <a:rPr lang="en-US" sz="1050" dirty="0" smtClean="0"/>
              <a:t>University of Leipzig</a:t>
            </a:r>
            <a:endParaRPr lang="en-US" altLang="de-DE" sz="1200" b="1" dirty="0">
              <a:cs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5801445"/>
            <a:ext cx="9144000" cy="1056555"/>
            <a:chOff x="-4571999" y="8327597"/>
            <a:chExt cx="30275214" cy="3434693"/>
          </a:xfrm>
        </p:grpSpPr>
        <p:sp>
          <p:nvSpPr>
            <p:cNvPr id="19" name="Rechteck 39"/>
            <p:cNvSpPr/>
            <p:nvPr/>
          </p:nvSpPr>
          <p:spPr>
            <a:xfrm rot="16200000">
              <a:off x="8848261" y="-5092663"/>
              <a:ext cx="3434693" cy="30275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Bild 4" descr="UHH-Logo_201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8445" y="8826097"/>
              <a:ext cx="6480175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http://divers.uni-koeln.de/Grafiken/UzK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007" y="8971635"/>
              <a:ext cx="3774831" cy="1919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688" y="9232318"/>
              <a:ext cx="6015147" cy="1492702"/>
            </a:xfrm>
            <a:prstGeom prst="rect">
              <a:avLst/>
            </a:prstGeom>
          </p:spPr>
        </p:pic>
        <p:pic>
          <p:nvPicPr>
            <p:cNvPr id="23" name="Picture 10" descr="http://www.uni-leipzig.de/~meteo/icons/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4075" y="10422196"/>
              <a:ext cx="359092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www.uni-leipzig.de/~meteo/icons/LOGOLIM_trans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0693" y="8671387"/>
              <a:ext cx="1502956" cy="191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http://www.usm.uni-muenchen.de/graphics/lmulogoboxe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7830" y="9018634"/>
              <a:ext cx="3924056" cy="183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0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NARVAL </a:t>
            </a:r>
            <a:r>
              <a:rPr lang="de-DE" dirty="0" err="1" smtClean="0"/>
              <a:t>payload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2" y="1032493"/>
            <a:ext cx="5509252" cy="2575693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92722"/>
              </p:ext>
            </p:extLst>
          </p:nvPr>
        </p:nvGraphicFramePr>
        <p:xfrm>
          <a:off x="184981" y="3807180"/>
          <a:ext cx="5901339" cy="2539226"/>
        </p:xfrm>
        <a:graphic>
          <a:graphicData uri="http://schemas.openxmlformats.org/drawingml/2006/table">
            <a:tbl>
              <a:tblPr firstRow="1" firstCol="1" bandRow="1"/>
              <a:tblGrid>
                <a:gridCol w="1894041"/>
                <a:gridCol w="2003649"/>
                <a:gridCol w="2003649"/>
              </a:tblGrid>
              <a:tr h="875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HAMP (HALO Microwave Package)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Cloud Radar 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Microwave</a:t>
                      </a:r>
                      <a:r>
                        <a:rPr lang="de-DE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Radiometer</a:t>
                      </a:r>
                      <a:endParaRPr lang="de-DE" sz="1600" baseline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MPI-M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Hamburg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, </a:t>
                      </a:r>
                      <a:br>
                        <a:rPr lang="en-US" sz="1600" dirty="0">
                          <a:effectLst/>
                          <a:latin typeface="+mj-lt"/>
                        </a:rPr>
                      </a:br>
                      <a:r>
                        <a:rPr lang="en-US" sz="1600" dirty="0">
                          <a:effectLst/>
                          <a:latin typeface="+mj-lt"/>
                        </a:rPr>
                        <a:t>Univ. Hamburg, Univ. Cologne,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DLR-IPA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67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WALES 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LIDAR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DLR-IPA</a:t>
                      </a:r>
                      <a:endParaRPr lang="de-DE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3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SMART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Solar</a:t>
                      </a:r>
                      <a:r>
                        <a:rPr lang="de-DE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Irradiances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Univ.Leipzig</a:t>
                      </a:r>
                      <a:endParaRPr lang="de-DE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6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specMACS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Solar </a:t>
                      </a:r>
                      <a:r>
                        <a:rPr lang="de-DE" sz="16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Imager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LMU Munich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6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dropsondes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In-situ </a:t>
                      </a:r>
                      <a:r>
                        <a:rPr lang="de-DE" sz="16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profiles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DLR-PA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20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BAHAMAS</a:t>
                      </a:r>
                      <a:endParaRPr lang="de-DE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In-situ</a:t>
                      </a:r>
                      <a:r>
                        <a:rPr lang="de-DE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flight</a:t>
                      </a:r>
                      <a:r>
                        <a:rPr lang="de-DE" sz="16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data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DLR-FX</a:t>
                      </a:r>
                      <a:endParaRPr lang="de-DE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823892" y="2608708"/>
            <a:ext cx="8431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+ SMART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2334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NARVAL </a:t>
            </a:r>
            <a:r>
              <a:rPr lang="de-DE" dirty="0" err="1" smtClean="0"/>
              <a:t>payload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2" y="1032493"/>
            <a:ext cx="5509252" cy="25756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27" y="7549858"/>
            <a:ext cx="4088082" cy="1313750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62534"/>
              </p:ext>
            </p:extLst>
          </p:nvPr>
        </p:nvGraphicFramePr>
        <p:xfrm>
          <a:off x="184981" y="3807180"/>
          <a:ext cx="5901339" cy="1155595"/>
        </p:xfrm>
        <a:graphic>
          <a:graphicData uri="http://schemas.openxmlformats.org/drawingml/2006/table">
            <a:tbl>
              <a:tblPr firstRow="1" firstCol="1" bandRow="1"/>
              <a:tblGrid>
                <a:gridCol w="1894041"/>
                <a:gridCol w="2003649"/>
                <a:gridCol w="2003649"/>
              </a:tblGrid>
              <a:tr h="875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HAMP (HALO Microwave Package)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Cloud Radar 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Microwave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Radiometer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MPI-M </a:t>
                      </a:r>
                      <a:r>
                        <a:rPr lang="en-US" sz="1600" dirty="0" smtClean="0">
                          <a:effectLst/>
                        </a:rPr>
                        <a:t>Hamburg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Univ. Hamburg, Univ. Cologne, </a:t>
                      </a:r>
                      <a:r>
                        <a:rPr lang="en-US" sz="1600" dirty="0" smtClean="0">
                          <a:effectLst/>
                        </a:rPr>
                        <a:t>DLR-IPA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67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WALES 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LIDAR</a:t>
                      </a:r>
                      <a:endParaRPr lang="de-DE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DLR-IPA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Abgerundetes Rechteck 11"/>
          <p:cNvSpPr/>
          <p:nvPr/>
        </p:nvSpPr>
        <p:spPr>
          <a:xfrm>
            <a:off x="3815255" y="2790495"/>
            <a:ext cx="5328745" cy="358323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020207" y="3168869"/>
            <a:ext cx="4918841" cy="279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5" y="3377469"/>
            <a:ext cx="4906912" cy="235911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259518" y="5985554"/>
            <a:ext cx="1919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NARVAL-I North example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274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NARVAL </a:t>
            </a:r>
            <a:r>
              <a:rPr lang="de-DE" dirty="0" err="1" smtClean="0"/>
              <a:t>payload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2" y="1032493"/>
            <a:ext cx="5509252" cy="2575693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48733"/>
              </p:ext>
            </p:extLst>
          </p:nvPr>
        </p:nvGraphicFramePr>
        <p:xfrm>
          <a:off x="184981" y="5014820"/>
          <a:ext cx="5901339" cy="720024"/>
        </p:xfrm>
        <a:graphic>
          <a:graphicData uri="http://schemas.openxmlformats.org/drawingml/2006/table">
            <a:tbl>
              <a:tblPr firstRow="1" firstCol="1" bandRow="1"/>
              <a:tblGrid>
                <a:gridCol w="1894041"/>
                <a:gridCol w="2003649"/>
                <a:gridCol w="2003649"/>
              </a:tblGrid>
              <a:tr h="303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SMART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Solar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Irradiances</a:t>
                      </a:r>
                      <a:endParaRPr lang="de-DE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Univ.Leipzig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6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specMACS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Solar </a:t>
                      </a:r>
                      <a:r>
                        <a:rPr lang="de-DE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Imager</a:t>
                      </a:r>
                      <a:endParaRPr lang="de-DE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LMU Munich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Abgerundetes Rechteck 11"/>
          <p:cNvSpPr/>
          <p:nvPr/>
        </p:nvSpPr>
        <p:spPr>
          <a:xfrm>
            <a:off x="3815255" y="2790495"/>
            <a:ext cx="5328745" cy="358323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020207" y="3045126"/>
            <a:ext cx="4918841" cy="307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33" y="3106363"/>
            <a:ext cx="4789369" cy="153911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 r="14499" b="64266"/>
          <a:stretch/>
        </p:blipFill>
        <p:spPr bwMode="auto">
          <a:xfrm>
            <a:off x="4305560" y="4793772"/>
            <a:ext cx="4251843" cy="121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4330770" y="6092432"/>
            <a:ext cx="3775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(top: ACRIDOCON mission; bottom: NARVAL-South)</a:t>
            </a:r>
            <a:endParaRPr lang="de-DE" sz="1200" dirty="0"/>
          </a:p>
        </p:txBody>
      </p:sp>
      <p:sp>
        <p:nvSpPr>
          <p:cNvPr id="13" name="Rechteck 12"/>
          <p:cNvSpPr/>
          <p:nvPr/>
        </p:nvSpPr>
        <p:spPr>
          <a:xfrm>
            <a:off x="7178869" y="4511036"/>
            <a:ext cx="130516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dirty="0" err="1"/>
              <a:t>w</a:t>
            </a:r>
            <a:r>
              <a:rPr lang="de-DE" sz="1200" dirty="0" err="1" smtClean="0"/>
              <a:t>avelength</a:t>
            </a:r>
            <a:r>
              <a:rPr lang="de-DE" sz="1200" dirty="0" smtClean="0"/>
              <a:t> [</a:t>
            </a:r>
            <a:r>
              <a:rPr lang="de-DE" sz="1200" dirty="0" smtClean="0">
                <a:latin typeface="Symbol" panose="05050102010706020507" pitchFamily="18" charset="2"/>
              </a:rPr>
              <a:t>m</a:t>
            </a:r>
            <a:r>
              <a:rPr lang="de-DE" sz="1200" dirty="0" smtClean="0"/>
              <a:t>m]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6311973" y="3727265"/>
            <a:ext cx="77136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dirty="0" err="1" smtClean="0"/>
              <a:t>radiance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851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NARVAL-II Consortium</a:t>
            </a:r>
            <a:endParaRPr lang="de-DE" dirty="0"/>
          </a:p>
        </p:txBody>
      </p:sp>
      <p:pic>
        <p:nvPicPr>
          <p:cNvPr id="8194" name="Picture 2" descr="http://www.pa.op.dlr.de/aeolus/graphics/dlr_logo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36" y="2517569"/>
            <a:ext cx="1037258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 4" descr="UHH-Logo_20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8" y="1092237"/>
            <a:ext cx="2113808" cy="7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divers.uni-koeln.de/Grafiken/Uz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4" y="3541967"/>
            <a:ext cx="1710047" cy="8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8" y="1932913"/>
            <a:ext cx="2125683" cy="527503"/>
          </a:xfrm>
          <a:prstGeom prst="rect">
            <a:avLst/>
          </a:prstGeom>
        </p:spPr>
      </p:pic>
      <p:pic>
        <p:nvPicPr>
          <p:cNvPr id="22" name="Picture 10" descr="http://www.uni-leipzig.de/~meteo/icon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92" y="5227149"/>
            <a:ext cx="2006140" cy="2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www.uni-leipzig.de/~meteo/icons/LOGOLIM_tran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48" y="4428494"/>
            <a:ext cx="696926" cy="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://www.usm.uni-muenchen.de/graphics/lmulogobox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23" y="5615239"/>
            <a:ext cx="1529698" cy="7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41557"/>
              </p:ext>
            </p:extLst>
          </p:nvPr>
        </p:nvGraphicFramePr>
        <p:xfrm>
          <a:off x="332505" y="2850079"/>
          <a:ext cx="6258300" cy="3320947"/>
        </p:xfrm>
        <a:graphic>
          <a:graphicData uri="http://schemas.openxmlformats.org/drawingml/2006/table">
            <a:tbl>
              <a:tblPr firstRow="1" firstCol="1" bandRow="1"/>
              <a:tblGrid>
                <a:gridCol w="3990113"/>
                <a:gridCol w="950026"/>
                <a:gridCol w="1318161"/>
              </a:tblGrid>
              <a:tr h="79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b="1" i="0" dirty="0" smtClean="0">
                          <a:latin typeface="+mj-lt"/>
                        </a:rPr>
                        <a:t>Contribution of clouds to radiative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diabatic</a:t>
                      </a:r>
                      <a:r>
                        <a:rPr lang="en-US" sz="1600" b="1" i="0" dirty="0" smtClean="0">
                          <a:latin typeface="+mj-lt"/>
                        </a:rPr>
                        <a:t> heating and cooling from synergy of airborne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lidar</a:t>
                      </a:r>
                      <a:r>
                        <a:rPr lang="en-US" sz="1600" b="1" i="0" dirty="0" smtClean="0">
                          <a:latin typeface="+mj-lt"/>
                        </a:rPr>
                        <a:t>, radar, and imager observations </a:t>
                      </a:r>
                      <a:endParaRPr lang="de-DE" sz="1600" b="1" i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400" i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Zinner</a:t>
                      </a:r>
                      <a:r>
                        <a:rPr lang="de-DE" sz="1400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Groß, Mayer</a:t>
                      </a:r>
                      <a:endParaRPr lang="de-DE" sz="1400" i="0" baseline="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i="0" dirty="0" smtClean="0">
                          <a:effectLst/>
                        </a:rPr>
                        <a:t>LMU Munich,</a:t>
                      </a:r>
                      <a:r>
                        <a:rPr lang="en-US" sz="1400" i="0" baseline="0" dirty="0" smtClean="0">
                          <a:effectLst/>
                        </a:rPr>
                        <a:t> DLR</a:t>
                      </a:r>
                      <a:endParaRPr lang="de-DE" sz="14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9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i="0" dirty="0" smtClean="0"/>
                        <a:t>Understanding clouds and precipitation at the sub kilometer scale using HAMP </a:t>
                      </a:r>
                      <a:r>
                        <a:rPr lang="en-US" sz="1600" i="0" dirty="0" smtClean="0">
                          <a:effectLst/>
                        </a:rPr>
                        <a:t> </a:t>
                      </a:r>
                      <a:endParaRPr lang="de-DE" sz="16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400" i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Ament</a:t>
                      </a:r>
                      <a:r>
                        <a:rPr lang="de-DE" sz="1400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e-DE" sz="1400" i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Crewell</a:t>
                      </a:r>
                      <a:r>
                        <a:rPr lang="de-DE" sz="1400" i="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Bühler</a:t>
                      </a:r>
                      <a:endParaRPr lang="de-DE" sz="1400" i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i="0" dirty="0" smtClean="0">
                          <a:effectLst/>
                        </a:rPr>
                        <a:t>Univ.  Hamburg, Univ. Cologne</a:t>
                      </a:r>
                      <a:endParaRPr lang="de-DE" sz="14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9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i="0" dirty="0" smtClean="0"/>
                        <a:t>Influence of ice phase on radiative forcing of clouds: Observations and representation in numerical weather prediction models </a:t>
                      </a:r>
                      <a:endParaRPr lang="de-DE" sz="16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400" i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Wendisch</a:t>
                      </a:r>
                      <a:endParaRPr lang="de-DE" sz="1400" i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i="0" dirty="0">
                          <a:effectLst/>
                        </a:rPr>
                        <a:t>Univ</a:t>
                      </a:r>
                      <a:r>
                        <a:rPr lang="en-US" sz="1400" i="0" dirty="0" smtClean="0">
                          <a:effectLst/>
                        </a:rPr>
                        <a:t>. Leipzig</a:t>
                      </a:r>
                      <a:endParaRPr lang="de-DE" sz="14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14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i="0" dirty="0" smtClean="0"/>
                        <a:t>Forcing in the long-wave spectrum due to aerosol-cloud interactions: satellite and climate modeling vs. HALO (FLASH)</a:t>
                      </a:r>
                      <a:endParaRPr lang="de-DE" sz="16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de-DE" sz="1400" i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Quaas</a:t>
                      </a:r>
                      <a:endParaRPr lang="de-DE" sz="1400" i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i="0" dirty="0" smtClean="0">
                          <a:effectLst/>
                        </a:rPr>
                        <a:t>Univ.</a:t>
                      </a:r>
                      <a:r>
                        <a:rPr lang="en-US" sz="1400" i="0" baseline="0" dirty="0" smtClean="0">
                          <a:effectLst/>
                        </a:rPr>
                        <a:t> Leipzig</a:t>
                      </a:r>
                      <a:endParaRPr lang="de-DE" sz="140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62640" y="1262385"/>
            <a:ext cx="6292539" cy="15927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Joint mission by four Universities (50%) and </a:t>
            </a:r>
            <a:br>
              <a:rPr lang="en-US" sz="1600" dirty="0" smtClean="0"/>
            </a:br>
            <a:r>
              <a:rPr lang="en-US" sz="1600" dirty="0" smtClean="0"/>
              <a:t>MPI for Meteorology (50%) 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DLR provides WALES LIDAR at own costs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NARVAL-II related </a:t>
            </a:r>
            <a:r>
              <a:rPr lang="en-US" sz="1600" dirty="0" smtClean="0"/>
              <a:t>DFG proposals</a:t>
            </a:r>
            <a:r>
              <a:rPr lang="en-US" sz="1600" dirty="0" smtClean="0"/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EUREC</a:t>
            </a:r>
            <a:r>
              <a:rPr lang="de-DE" baseline="30000" dirty="0" smtClean="0"/>
              <a:t>4</a:t>
            </a:r>
            <a:r>
              <a:rPr lang="de-DE" dirty="0" smtClean="0"/>
              <a:t>A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6" y="1200376"/>
            <a:ext cx="3874745" cy="30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247"/>
            <a:ext cx="4433977" cy="192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3756" y="2513405"/>
            <a:ext cx="4500747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German-French field experiment ...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planed for 2019 …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as joint HALO – ATR-42 mission …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to measure directly the relationship between convective mixture and </a:t>
            </a:r>
            <a:br>
              <a:rPr lang="en-US" sz="1800" dirty="0" smtClean="0"/>
            </a:br>
            <a:r>
              <a:rPr lang="en-US" sz="1800" dirty="0" smtClean="0"/>
              <a:t>large-scale environmental state.</a:t>
            </a:r>
            <a:endParaRPr lang="en-US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252" y="1109584"/>
            <a:ext cx="450074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800" b="1" dirty="0" smtClean="0"/>
              <a:t>Elucidating the role of </a:t>
            </a:r>
            <a:br>
              <a:rPr lang="en-US" sz="1800" b="1" dirty="0" smtClean="0"/>
            </a:br>
            <a:r>
              <a:rPr lang="en-US" sz="1800" b="1" dirty="0" smtClean="0"/>
              <a:t>Cloud-Circulation Coupling in Climate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480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„NARVAL“  </a:t>
            </a:r>
            <a:r>
              <a:rPr lang="de-DE" dirty="0" err="1" smtClean="0"/>
              <a:t>evolution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10" name="Pentagon 1"/>
          <p:cNvSpPr/>
          <p:nvPr/>
        </p:nvSpPr>
        <p:spPr>
          <a:xfrm>
            <a:off x="843197" y="3681814"/>
            <a:ext cx="2040744" cy="1179326"/>
          </a:xfrm>
          <a:prstGeom prst="homePlate">
            <a:avLst/>
          </a:prstGeom>
          <a:solidFill>
            <a:srgbClr val="E7C6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2"/>
          <p:cNvSpPr/>
          <p:nvPr/>
        </p:nvSpPr>
        <p:spPr>
          <a:xfrm>
            <a:off x="2729908" y="3681387"/>
            <a:ext cx="3425377" cy="1179752"/>
          </a:xfrm>
          <a:prstGeom prst="chevron">
            <a:avLst/>
          </a:prstGeom>
          <a:solidFill>
            <a:srgbClr val="9A1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Chevron 17"/>
          <p:cNvSpPr/>
          <p:nvPr/>
        </p:nvSpPr>
        <p:spPr>
          <a:xfrm>
            <a:off x="6023428" y="3684166"/>
            <a:ext cx="2609833" cy="1179752"/>
          </a:xfrm>
          <a:prstGeom prst="chevron">
            <a:avLst/>
          </a:prstGeom>
          <a:solidFill>
            <a:srgbClr val="E7C6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TextBox 5"/>
          <p:cNvSpPr txBox="1"/>
          <p:nvPr/>
        </p:nvSpPr>
        <p:spPr>
          <a:xfrm>
            <a:off x="904634" y="3916634"/>
            <a:ext cx="15026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NARVAL-I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429818" y="3858086"/>
            <a:ext cx="20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NARVAL-II &amp; NAWDEX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6642424" y="3945775"/>
            <a:ext cx="1583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EUREC</a:t>
            </a:r>
            <a:r>
              <a:rPr lang="en-US" sz="1600" b="1" i="1" baseline="30000" dirty="0" smtClean="0">
                <a:solidFill>
                  <a:schemeClr val="bg1"/>
                </a:solidFill>
              </a:rPr>
              <a:t>4</a:t>
            </a:r>
            <a:r>
              <a:rPr lang="en-US" sz="1600" b="1" i="1" dirty="0" smtClean="0">
                <a:solidFill>
                  <a:schemeClr val="bg1"/>
                </a:solidFill>
              </a:rPr>
              <a:t>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69004" y="4465365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 2016 / Sep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70019" y="4500459"/>
            <a:ext cx="126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71114" y="4341252"/>
            <a:ext cx="142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 2013 /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Jan 2014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147" name="Grafik 13" descr="C:\Users\scha_ad\Desktop\T-NAWDEX\White Book\Logo_max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96" y="1362576"/>
            <a:ext cx="1899046" cy="10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9" y="1229558"/>
            <a:ext cx="1565011" cy="147956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09" y="1757553"/>
            <a:ext cx="2017221" cy="15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3166648" y="2246039"/>
            <a:ext cx="2220216" cy="1401933"/>
            <a:chOff x="6400799" y="1087543"/>
            <a:chExt cx="2375849" cy="1481191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72"/>
            <a:stretch/>
          </p:blipFill>
          <p:spPr bwMode="auto">
            <a:xfrm>
              <a:off x="6498953" y="1276424"/>
              <a:ext cx="2277695" cy="129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eck 26"/>
            <p:cNvSpPr/>
            <p:nvPr/>
          </p:nvSpPr>
          <p:spPr>
            <a:xfrm>
              <a:off x="6400799" y="1087543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4" y="2743133"/>
            <a:ext cx="1484417" cy="746082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53143" y="5273756"/>
            <a:ext cx="198317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spcAft>
                <a:spcPts val="700"/>
              </a:spcAft>
            </a:pPr>
            <a:r>
              <a:rPr lang="en-US" sz="1600" dirty="0" smtClean="0"/>
              <a:t>Airborne cloud remote sensing super-site!</a:t>
            </a:r>
            <a:endParaRPr lang="en-US" sz="1600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185064" y="5224276"/>
            <a:ext cx="2256311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800" dirty="0" smtClean="0"/>
              <a:t>... </a:t>
            </a:r>
            <a:r>
              <a:rPr lang="en-US" sz="1600" dirty="0" smtClean="0"/>
              <a:t>to relate large scale dynamics with cloud evolution.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751611" y="5141149"/>
            <a:ext cx="340327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Expanding the cloud statistics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Enhanced microphysical observations (ice phase)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Sampling the environment …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60616" y="4720167"/>
            <a:ext cx="8413368" cy="1763760"/>
            <a:chOff x="160616" y="4720167"/>
            <a:chExt cx="8413368" cy="1763760"/>
          </a:xfrm>
        </p:grpSpPr>
        <p:sp>
          <p:nvSpPr>
            <p:cNvPr id="32" name="Rechteck 31"/>
            <p:cNvSpPr/>
            <p:nvPr/>
          </p:nvSpPr>
          <p:spPr>
            <a:xfrm>
              <a:off x="688769" y="5047003"/>
              <a:ext cx="7837714" cy="13181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653143" y="5448835"/>
              <a:ext cx="7920841" cy="951955"/>
            </a:xfrm>
            <a:custGeom>
              <a:avLst/>
              <a:gdLst>
                <a:gd name="connsiteX0" fmla="*/ 0 w 7932717"/>
                <a:gd name="connsiteY0" fmla="*/ 0 h 1353787"/>
                <a:gd name="connsiteX1" fmla="*/ 0 w 7932717"/>
                <a:gd name="connsiteY1" fmla="*/ 1341912 h 1353787"/>
                <a:gd name="connsiteX2" fmla="*/ 7920841 w 7932717"/>
                <a:gd name="connsiteY2" fmla="*/ 1353787 h 1353787"/>
                <a:gd name="connsiteX3" fmla="*/ 7932717 w 7932717"/>
                <a:gd name="connsiteY3" fmla="*/ 1045029 h 1353787"/>
                <a:gd name="connsiteX4" fmla="*/ 2636322 w 7932717"/>
                <a:gd name="connsiteY4" fmla="*/ 878774 h 1353787"/>
                <a:gd name="connsiteX5" fmla="*/ 0 w 7932717"/>
                <a:gd name="connsiteY5" fmla="*/ 0 h 1353787"/>
                <a:gd name="connsiteX0" fmla="*/ 0 w 7932717"/>
                <a:gd name="connsiteY0" fmla="*/ 5343 h 1359130"/>
                <a:gd name="connsiteX1" fmla="*/ 0 w 7932717"/>
                <a:gd name="connsiteY1" fmla="*/ 1347255 h 1359130"/>
                <a:gd name="connsiteX2" fmla="*/ 7920841 w 7932717"/>
                <a:gd name="connsiteY2" fmla="*/ 1359130 h 1359130"/>
                <a:gd name="connsiteX3" fmla="*/ 7932717 w 7932717"/>
                <a:gd name="connsiteY3" fmla="*/ 1050372 h 1359130"/>
                <a:gd name="connsiteX4" fmla="*/ 2636322 w 7932717"/>
                <a:gd name="connsiteY4" fmla="*/ 884117 h 1359130"/>
                <a:gd name="connsiteX5" fmla="*/ 0 w 7932717"/>
                <a:gd name="connsiteY5" fmla="*/ 5343 h 1359130"/>
                <a:gd name="connsiteX0" fmla="*/ 0 w 7932717"/>
                <a:gd name="connsiteY0" fmla="*/ 5343 h 1359130"/>
                <a:gd name="connsiteX1" fmla="*/ 0 w 7932717"/>
                <a:gd name="connsiteY1" fmla="*/ 1347255 h 1359130"/>
                <a:gd name="connsiteX2" fmla="*/ 7920841 w 7932717"/>
                <a:gd name="connsiteY2" fmla="*/ 1359130 h 1359130"/>
                <a:gd name="connsiteX3" fmla="*/ 7932717 w 7932717"/>
                <a:gd name="connsiteY3" fmla="*/ 1050372 h 1359130"/>
                <a:gd name="connsiteX4" fmla="*/ 2636322 w 7932717"/>
                <a:gd name="connsiteY4" fmla="*/ 884117 h 1359130"/>
                <a:gd name="connsiteX5" fmla="*/ 0 w 7932717"/>
                <a:gd name="connsiteY5" fmla="*/ 5343 h 1359130"/>
                <a:gd name="connsiteX0" fmla="*/ 0 w 7932717"/>
                <a:gd name="connsiteY0" fmla="*/ 8442 h 1053471"/>
                <a:gd name="connsiteX1" fmla="*/ 0 w 7932717"/>
                <a:gd name="connsiteY1" fmla="*/ 1041596 h 1053471"/>
                <a:gd name="connsiteX2" fmla="*/ 7920841 w 7932717"/>
                <a:gd name="connsiteY2" fmla="*/ 1053471 h 1053471"/>
                <a:gd name="connsiteX3" fmla="*/ 7932717 w 7932717"/>
                <a:gd name="connsiteY3" fmla="*/ 744713 h 1053471"/>
                <a:gd name="connsiteX4" fmla="*/ 2636322 w 7932717"/>
                <a:gd name="connsiteY4" fmla="*/ 578458 h 1053471"/>
                <a:gd name="connsiteX5" fmla="*/ 0 w 7932717"/>
                <a:gd name="connsiteY5" fmla="*/ 8442 h 1053471"/>
                <a:gd name="connsiteX0" fmla="*/ 0 w 7968343"/>
                <a:gd name="connsiteY0" fmla="*/ 9993 h 971895"/>
                <a:gd name="connsiteX1" fmla="*/ 35626 w 7968343"/>
                <a:gd name="connsiteY1" fmla="*/ 960020 h 971895"/>
                <a:gd name="connsiteX2" fmla="*/ 7956467 w 7968343"/>
                <a:gd name="connsiteY2" fmla="*/ 971895 h 971895"/>
                <a:gd name="connsiteX3" fmla="*/ 7968343 w 7968343"/>
                <a:gd name="connsiteY3" fmla="*/ 663137 h 971895"/>
                <a:gd name="connsiteX4" fmla="*/ 2671948 w 7968343"/>
                <a:gd name="connsiteY4" fmla="*/ 496882 h 971895"/>
                <a:gd name="connsiteX5" fmla="*/ 0 w 7968343"/>
                <a:gd name="connsiteY5" fmla="*/ 9993 h 971895"/>
                <a:gd name="connsiteX0" fmla="*/ 0 w 7968343"/>
                <a:gd name="connsiteY0" fmla="*/ 7914 h 969816"/>
                <a:gd name="connsiteX1" fmla="*/ 35626 w 7968343"/>
                <a:gd name="connsiteY1" fmla="*/ 957941 h 969816"/>
                <a:gd name="connsiteX2" fmla="*/ 7956467 w 7968343"/>
                <a:gd name="connsiteY2" fmla="*/ 969816 h 969816"/>
                <a:gd name="connsiteX3" fmla="*/ 7968343 w 7968343"/>
                <a:gd name="connsiteY3" fmla="*/ 661058 h 969816"/>
                <a:gd name="connsiteX4" fmla="*/ 3289464 w 7968343"/>
                <a:gd name="connsiteY4" fmla="*/ 613556 h 969816"/>
                <a:gd name="connsiteX5" fmla="*/ 0 w 7968343"/>
                <a:gd name="connsiteY5" fmla="*/ 7914 h 969816"/>
                <a:gd name="connsiteX0" fmla="*/ 0 w 7968343"/>
                <a:gd name="connsiteY0" fmla="*/ 7914 h 969816"/>
                <a:gd name="connsiteX1" fmla="*/ 35626 w 7968343"/>
                <a:gd name="connsiteY1" fmla="*/ 957941 h 969816"/>
                <a:gd name="connsiteX2" fmla="*/ 7956467 w 7968343"/>
                <a:gd name="connsiteY2" fmla="*/ 969816 h 969816"/>
                <a:gd name="connsiteX3" fmla="*/ 7968343 w 7968343"/>
                <a:gd name="connsiteY3" fmla="*/ 661058 h 969816"/>
                <a:gd name="connsiteX4" fmla="*/ 3289464 w 7968343"/>
                <a:gd name="connsiteY4" fmla="*/ 613556 h 969816"/>
                <a:gd name="connsiteX5" fmla="*/ 0 w 7968343"/>
                <a:gd name="connsiteY5" fmla="*/ 7914 h 969816"/>
                <a:gd name="connsiteX0" fmla="*/ 0 w 7968343"/>
                <a:gd name="connsiteY0" fmla="*/ 60 h 961962"/>
                <a:gd name="connsiteX1" fmla="*/ 35626 w 7968343"/>
                <a:gd name="connsiteY1" fmla="*/ 950087 h 961962"/>
                <a:gd name="connsiteX2" fmla="*/ 7956467 w 7968343"/>
                <a:gd name="connsiteY2" fmla="*/ 961962 h 961962"/>
                <a:gd name="connsiteX3" fmla="*/ 7968343 w 7968343"/>
                <a:gd name="connsiteY3" fmla="*/ 653204 h 961962"/>
                <a:gd name="connsiteX4" fmla="*/ 3289464 w 7968343"/>
                <a:gd name="connsiteY4" fmla="*/ 605702 h 961962"/>
                <a:gd name="connsiteX5" fmla="*/ 0 w 7968343"/>
                <a:gd name="connsiteY5" fmla="*/ 60 h 961962"/>
                <a:gd name="connsiteX0" fmla="*/ 11876 w 7932717"/>
                <a:gd name="connsiteY0" fmla="*/ 64 h 938216"/>
                <a:gd name="connsiteX1" fmla="*/ 0 w 7932717"/>
                <a:gd name="connsiteY1" fmla="*/ 926341 h 938216"/>
                <a:gd name="connsiteX2" fmla="*/ 7920841 w 7932717"/>
                <a:gd name="connsiteY2" fmla="*/ 938216 h 938216"/>
                <a:gd name="connsiteX3" fmla="*/ 7932717 w 7932717"/>
                <a:gd name="connsiteY3" fmla="*/ 629458 h 938216"/>
                <a:gd name="connsiteX4" fmla="*/ 3253838 w 7932717"/>
                <a:gd name="connsiteY4" fmla="*/ 581956 h 938216"/>
                <a:gd name="connsiteX5" fmla="*/ 11876 w 7932717"/>
                <a:gd name="connsiteY5" fmla="*/ 64 h 938216"/>
                <a:gd name="connsiteX0" fmla="*/ 0 w 7920841"/>
                <a:gd name="connsiteY0" fmla="*/ 64 h 938217"/>
                <a:gd name="connsiteX1" fmla="*/ 35625 w 7920841"/>
                <a:gd name="connsiteY1" fmla="*/ 938217 h 938217"/>
                <a:gd name="connsiteX2" fmla="*/ 7908965 w 7920841"/>
                <a:gd name="connsiteY2" fmla="*/ 938216 h 938217"/>
                <a:gd name="connsiteX3" fmla="*/ 7920841 w 7920841"/>
                <a:gd name="connsiteY3" fmla="*/ 629458 h 938217"/>
                <a:gd name="connsiteX4" fmla="*/ 3241962 w 7920841"/>
                <a:gd name="connsiteY4" fmla="*/ 581956 h 938217"/>
                <a:gd name="connsiteX5" fmla="*/ 0 w 7920841"/>
                <a:gd name="connsiteY5" fmla="*/ 64 h 938217"/>
                <a:gd name="connsiteX0" fmla="*/ 1 w 7920842"/>
                <a:gd name="connsiteY0" fmla="*/ 64 h 938216"/>
                <a:gd name="connsiteX1" fmla="*/ 0 w 7920842"/>
                <a:gd name="connsiteY1" fmla="*/ 926342 h 938216"/>
                <a:gd name="connsiteX2" fmla="*/ 7908966 w 7920842"/>
                <a:gd name="connsiteY2" fmla="*/ 938216 h 938216"/>
                <a:gd name="connsiteX3" fmla="*/ 7920842 w 7920842"/>
                <a:gd name="connsiteY3" fmla="*/ 629458 h 938216"/>
                <a:gd name="connsiteX4" fmla="*/ 3241963 w 7920842"/>
                <a:gd name="connsiteY4" fmla="*/ 581956 h 938216"/>
                <a:gd name="connsiteX5" fmla="*/ 1 w 7920842"/>
                <a:gd name="connsiteY5" fmla="*/ 64 h 938216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29470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88846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88846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3253839 w 7920842"/>
                <a:gd name="connsiteY4" fmla="*/ 524443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4726379 w 7920842"/>
                <a:gd name="connsiteY4" fmla="*/ 631321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4726379 w 7920842"/>
                <a:gd name="connsiteY4" fmla="*/ 631321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0842" h="951955">
                  <a:moveTo>
                    <a:pt x="1" y="13803"/>
                  </a:moveTo>
                  <a:cubicBezTo>
                    <a:pt x="1" y="322562"/>
                    <a:pt x="0" y="631322"/>
                    <a:pt x="0" y="940081"/>
                  </a:cubicBezTo>
                  <a:lnTo>
                    <a:pt x="7908966" y="951955"/>
                  </a:lnTo>
                  <a:lnTo>
                    <a:pt x="7920842" y="702573"/>
                  </a:lnTo>
                  <a:lnTo>
                    <a:pt x="4726379" y="631321"/>
                  </a:lnTo>
                  <a:cubicBezTo>
                    <a:pt x="3823854" y="579861"/>
                    <a:pt x="3048000" y="478921"/>
                    <a:pt x="2505694" y="393814"/>
                  </a:cubicBezTo>
                  <a:cubicBezTo>
                    <a:pt x="1963388" y="308707"/>
                    <a:pt x="417617" y="-77241"/>
                    <a:pt x="1" y="13803"/>
                  </a:cubicBezTo>
                  <a:close/>
                </a:path>
              </a:pathLst>
            </a:custGeom>
            <a:solidFill>
              <a:srgbClr val="CC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Freihandform 33"/>
            <p:cNvSpPr/>
            <p:nvPr/>
          </p:nvSpPr>
          <p:spPr>
            <a:xfrm rot="10800000">
              <a:off x="647204" y="4888716"/>
              <a:ext cx="7920842" cy="951955"/>
            </a:xfrm>
            <a:custGeom>
              <a:avLst/>
              <a:gdLst>
                <a:gd name="connsiteX0" fmla="*/ 0 w 7932717"/>
                <a:gd name="connsiteY0" fmla="*/ 0 h 1353787"/>
                <a:gd name="connsiteX1" fmla="*/ 0 w 7932717"/>
                <a:gd name="connsiteY1" fmla="*/ 1341912 h 1353787"/>
                <a:gd name="connsiteX2" fmla="*/ 7920841 w 7932717"/>
                <a:gd name="connsiteY2" fmla="*/ 1353787 h 1353787"/>
                <a:gd name="connsiteX3" fmla="*/ 7932717 w 7932717"/>
                <a:gd name="connsiteY3" fmla="*/ 1045029 h 1353787"/>
                <a:gd name="connsiteX4" fmla="*/ 2636322 w 7932717"/>
                <a:gd name="connsiteY4" fmla="*/ 878774 h 1353787"/>
                <a:gd name="connsiteX5" fmla="*/ 0 w 7932717"/>
                <a:gd name="connsiteY5" fmla="*/ 0 h 1353787"/>
                <a:gd name="connsiteX0" fmla="*/ 0 w 7932717"/>
                <a:gd name="connsiteY0" fmla="*/ 5343 h 1359130"/>
                <a:gd name="connsiteX1" fmla="*/ 0 w 7932717"/>
                <a:gd name="connsiteY1" fmla="*/ 1347255 h 1359130"/>
                <a:gd name="connsiteX2" fmla="*/ 7920841 w 7932717"/>
                <a:gd name="connsiteY2" fmla="*/ 1359130 h 1359130"/>
                <a:gd name="connsiteX3" fmla="*/ 7932717 w 7932717"/>
                <a:gd name="connsiteY3" fmla="*/ 1050372 h 1359130"/>
                <a:gd name="connsiteX4" fmla="*/ 2636322 w 7932717"/>
                <a:gd name="connsiteY4" fmla="*/ 884117 h 1359130"/>
                <a:gd name="connsiteX5" fmla="*/ 0 w 7932717"/>
                <a:gd name="connsiteY5" fmla="*/ 5343 h 1359130"/>
                <a:gd name="connsiteX0" fmla="*/ 0 w 7932717"/>
                <a:gd name="connsiteY0" fmla="*/ 5343 h 1359130"/>
                <a:gd name="connsiteX1" fmla="*/ 0 w 7932717"/>
                <a:gd name="connsiteY1" fmla="*/ 1347255 h 1359130"/>
                <a:gd name="connsiteX2" fmla="*/ 7920841 w 7932717"/>
                <a:gd name="connsiteY2" fmla="*/ 1359130 h 1359130"/>
                <a:gd name="connsiteX3" fmla="*/ 7932717 w 7932717"/>
                <a:gd name="connsiteY3" fmla="*/ 1050372 h 1359130"/>
                <a:gd name="connsiteX4" fmla="*/ 2636322 w 7932717"/>
                <a:gd name="connsiteY4" fmla="*/ 884117 h 1359130"/>
                <a:gd name="connsiteX5" fmla="*/ 0 w 7932717"/>
                <a:gd name="connsiteY5" fmla="*/ 5343 h 1359130"/>
                <a:gd name="connsiteX0" fmla="*/ 0 w 7932717"/>
                <a:gd name="connsiteY0" fmla="*/ 8442 h 1053471"/>
                <a:gd name="connsiteX1" fmla="*/ 0 w 7932717"/>
                <a:gd name="connsiteY1" fmla="*/ 1041596 h 1053471"/>
                <a:gd name="connsiteX2" fmla="*/ 7920841 w 7932717"/>
                <a:gd name="connsiteY2" fmla="*/ 1053471 h 1053471"/>
                <a:gd name="connsiteX3" fmla="*/ 7932717 w 7932717"/>
                <a:gd name="connsiteY3" fmla="*/ 744713 h 1053471"/>
                <a:gd name="connsiteX4" fmla="*/ 2636322 w 7932717"/>
                <a:gd name="connsiteY4" fmla="*/ 578458 h 1053471"/>
                <a:gd name="connsiteX5" fmla="*/ 0 w 7932717"/>
                <a:gd name="connsiteY5" fmla="*/ 8442 h 1053471"/>
                <a:gd name="connsiteX0" fmla="*/ 0 w 7968343"/>
                <a:gd name="connsiteY0" fmla="*/ 9993 h 971895"/>
                <a:gd name="connsiteX1" fmla="*/ 35626 w 7968343"/>
                <a:gd name="connsiteY1" fmla="*/ 960020 h 971895"/>
                <a:gd name="connsiteX2" fmla="*/ 7956467 w 7968343"/>
                <a:gd name="connsiteY2" fmla="*/ 971895 h 971895"/>
                <a:gd name="connsiteX3" fmla="*/ 7968343 w 7968343"/>
                <a:gd name="connsiteY3" fmla="*/ 663137 h 971895"/>
                <a:gd name="connsiteX4" fmla="*/ 2671948 w 7968343"/>
                <a:gd name="connsiteY4" fmla="*/ 496882 h 971895"/>
                <a:gd name="connsiteX5" fmla="*/ 0 w 7968343"/>
                <a:gd name="connsiteY5" fmla="*/ 9993 h 971895"/>
                <a:gd name="connsiteX0" fmla="*/ 0 w 7968343"/>
                <a:gd name="connsiteY0" fmla="*/ 7914 h 969816"/>
                <a:gd name="connsiteX1" fmla="*/ 35626 w 7968343"/>
                <a:gd name="connsiteY1" fmla="*/ 957941 h 969816"/>
                <a:gd name="connsiteX2" fmla="*/ 7956467 w 7968343"/>
                <a:gd name="connsiteY2" fmla="*/ 969816 h 969816"/>
                <a:gd name="connsiteX3" fmla="*/ 7968343 w 7968343"/>
                <a:gd name="connsiteY3" fmla="*/ 661058 h 969816"/>
                <a:gd name="connsiteX4" fmla="*/ 3289464 w 7968343"/>
                <a:gd name="connsiteY4" fmla="*/ 613556 h 969816"/>
                <a:gd name="connsiteX5" fmla="*/ 0 w 7968343"/>
                <a:gd name="connsiteY5" fmla="*/ 7914 h 969816"/>
                <a:gd name="connsiteX0" fmla="*/ 0 w 7968343"/>
                <a:gd name="connsiteY0" fmla="*/ 7914 h 969816"/>
                <a:gd name="connsiteX1" fmla="*/ 35626 w 7968343"/>
                <a:gd name="connsiteY1" fmla="*/ 957941 h 969816"/>
                <a:gd name="connsiteX2" fmla="*/ 7956467 w 7968343"/>
                <a:gd name="connsiteY2" fmla="*/ 969816 h 969816"/>
                <a:gd name="connsiteX3" fmla="*/ 7968343 w 7968343"/>
                <a:gd name="connsiteY3" fmla="*/ 661058 h 969816"/>
                <a:gd name="connsiteX4" fmla="*/ 3289464 w 7968343"/>
                <a:gd name="connsiteY4" fmla="*/ 613556 h 969816"/>
                <a:gd name="connsiteX5" fmla="*/ 0 w 7968343"/>
                <a:gd name="connsiteY5" fmla="*/ 7914 h 969816"/>
                <a:gd name="connsiteX0" fmla="*/ 0 w 7968343"/>
                <a:gd name="connsiteY0" fmla="*/ 60 h 961962"/>
                <a:gd name="connsiteX1" fmla="*/ 35626 w 7968343"/>
                <a:gd name="connsiteY1" fmla="*/ 950087 h 961962"/>
                <a:gd name="connsiteX2" fmla="*/ 7956467 w 7968343"/>
                <a:gd name="connsiteY2" fmla="*/ 961962 h 961962"/>
                <a:gd name="connsiteX3" fmla="*/ 7968343 w 7968343"/>
                <a:gd name="connsiteY3" fmla="*/ 653204 h 961962"/>
                <a:gd name="connsiteX4" fmla="*/ 3289464 w 7968343"/>
                <a:gd name="connsiteY4" fmla="*/ 605702 h 961962"/>
                <a:gd name="connsiteX5" fmla="*/ 0 w 7968343"/>
                <a:gd name="connsiteY5" fmla="*/ 60 h 961962"/>
                <a:gd name="connsiteX0" fmla="*/ 11876 w 7932717"/>
                <a:gd name="connsiteY0" fmla="*/ 64 h 938216"/>
                <a:gd name="connsiteX1" fmla="*/ 0 w 7932717"/>
                <a:gd name="connsiteY1" fmla="*/ 926341 h 938216"/>
                <a:gd name="connsiteX2" fmla="*/ 7920841 w 7932717"/>
                <a:gd name="connsiteY2" fmla="*/ 938216 h 938216"/>
                <a:gd name="connsiteX3" fmla="*/ 7932717 w 7932717"/>
                <a:gd name="connsiteY3" fmla="*/ 629458 h 938216"/>
                <a:gd name="connsiteX4" fmla="*/ 3253838 w 7932717"/>
                <a:gd name="connsiteY4" fmla="*/ 581956 h 938216"/>
                <a:gd name="connsiteX5" fmla="*/ 11876 w 7932717"/>
                <a:gd name="connsiteY5" fmla="*/ 64 h 938216"/>
                <a:gd name="connsiteX0" fmla="*/ 0 w 7920841"/>
                <a:gd name="connsiteY0" fmla="*/ 64 h 938217"/>
                <a:gd name="connsiteX1" fmla="*/ 35625 w 7920841"/>
                <a:gd name="connsiteY1" fmla="*/ 938217 h 938217"/>
                <a:gd name="connsiteX2" fmla="*/ 7908965 w 7920841"/>
                <a:gd name="connsiteY2" fmla="*/ 938216 h 938217"/>
                <a:gd name="connsiteX3" fmla="*/ 7920841 w 7920841"/>
                <a:gd name="connsiteY3" fmla="*/ 629458 h 938217"/>
                <a:gd name="connsiteX4" fmla="*/ 3241962 w 7920841"/>
                <a:gd name="connsiteY4" fmla="*/ 581956 h 938217"/>
                <a:gd name="connsiteX5" fmla="*/ 0 w 7920841"/>
                <a:gd name="connsiteY5" fmla="*/ 64 h 938217"/>
                <a:gd name="connsiteX0" fmla="*/ 1 w 7920842"/>
                <a:gd name="connsiteY0" fmla="*/ 64 h 938216"/>
                <a:gd name="connsiteX1" fmla="*/ 0 w 7920842"/>
                <a:gd name="connsiteY1" fmla="*/ 926342 h 938216"/>
                <a:gd name="connsiteX2" fmla="*/ 7908966 w 7920842"/>
                <a:gd name="connsiteY2" fmla="*/ 938216 h 938216"/>
                <a:gd name="connsiteX3" fmla="*/ 7920842 w 7920842"/>
                <a:gd name="connsiteY3" fmla="*/ 629458 h 938216"/>
                <a:gd name="connsiteX4" fmla="*/ 3241963 w 7920842"/>
                <a:gd name="connsiteY4" fmla="*/ 581956 h 938216"/>
                <a:gd name="connsiteX5" fmla="*/ 1 w 7920842"/>
                <a:gd name="connsiteY5" fmla="*/ 64 h 938216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29470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88846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76 h 938228"/>
                <a:gd name="connsiteX1" fmla="*/ 0 w 7920842"/>
                <a:gd name="connsiteY1" fmla="*/ 926354 h 938228"/>
                <a:gd name="connsiteX2" fmla="*/ 7908966 w 7920842"/>
                <a:gd name="connsiteY2" fmla="*/ 938228 h 938228"/>
                <a:gd name="connsiteX3" fmla="*/ 7920842 w 7920842"/>
                <a:gd name="connsiteY3" fmla="*/ 688846 h 938228"/>
                <a:gd name="connsiteX4" fmla="*/ 3253839 w 7920842"/>
                <a:gd name="connsiteY4" fmla="*/ 510716 h 938228"/>
                <a:gd name="connsiteX5" fmla="*/ 1 w 7920842"/>
                <a:gd name="connsiteY5" fmla="*/ 76 h 938228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3253839 w 7920842"/>
                <a:gd name="connsiteY4" fmla="*/ 524443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4726379 w 7920842"/>
                <a:gd name="connsiteY4" fmla="*/ 631321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  <a:gd name="connsiteX0" fmla="*/ 1 w 7920842"/>
                <a:gd name="connsiteY0" fmla="*/ 13803 h 951955"/>
                <a:gd name="connsiteX1" fmla="*/ 0 w 7920842"/>
                <a:gd name="connsiteY1" fmla="*/ 940081 h 951955"/>
                <a:gd name="connsiteX2" fmla="*/ 7908966 w 7920842"/>
                <a:gd name="connsiteY2" fmla="*/ 951955 h 951955"/>
                <a:gd name="connsiteX3" fmla="*/ 7920842 w 7920842"/>
                <a:gd name="connsiteY3" fmla="*/ 702573 h 951955"/>
                <a:gd name="connsiteX4" fmla="*/ 4726379 w 7920842"/>
                <a:gd name="connsiteY4" fmla="*/ 631321 h 951955"/>
                <a:gd name="connsiteX5" fmla="*/ 2505694 w 7920842"/>
                <a:gd name="connsiteY5" fmla="*/ 393814 h 951955"/>
                <a:gd name="connsiteX6" fmla="*/ 1 w 7920842"/>
                <a:gd name="connsiteY6" fmla="*/ 13803 h 95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0842" h="951955">
                  <a:moveTo>
                    <a:pt x="1" y="13803"/>
                  </a:moveTo>
                  <a:cubicBezTo>
                    <a:pt x="1" y="322562"/>
                    <a:pt x="0" y="631322"/>
                    <a:pt x="0" y="940081"/>
                  </a:cubicBezTo>
                  <a:lnTo>
                    <a:pt x="7908966" y="951955"/>
                  </a:lnTo>
                  <a:lnTo>
                    <a:pt x="7920842" y="702573"/>
                  </a:lnTo>
                  <a:lnTo>
                    <a:pt x="4726379" y="631321"/>
                  </a:lnTo>
                  <a:cubicBezTo>
                    <a:pt x="3823854" y="579861"/>
                    <a:pt x="3048000" y="478921"/>
                    <a:pt x="2505694" y="393814"/>
                  </a:cubicBezTo>
                  <a:cubicBezTo>
                    <a:pt x="1963388" y="308707"/>
                    <a:pt x="417617" y="-77241"/>
                    <a:pt x="1" y="13803"/>
                  </a:cubicBezTo>
                  <a:close/>
                </a:path>
              </a:pathLst>
            </a:custGeom>
            <a:solidFill>
              <a:srgbClr val="FFCC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 flipV="1">
              <a:off x="486888" y="4845123"/>
              <a:ext cx="11876" cy="14844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1"/>
            <p:cNvSpPr txBox="1"/>
            <p:nvPr/>
          </p:nvSpPr>
          <p:spPr>
            <a:xfrm>
              <a:off x="672764" y="5732420"/>
              <a:ext cx="2002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Operating the instruments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21"/>
            <p:cNvSpPr txBox="1"/>
            <p:nvPr/>
          </p:nvSpPr>
          <p:spPr>
            <a:xfrm>
              <a:off x="6515424" y="4972400"/>
              <a:ext cx="2002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bg1"/>
                  </a:solidFill>
                </a:rPr>
                <a:t>Answering Science questions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21"/>
            <p:cNvSpPr txBox="1"/>
            <p:nvPr/>
          </p:nvSpPr>
          <p:spPr>
            <a:xfrm>
              <a:off x="3534953" y="5326682"/>
              <a:ext cx="2082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Scientific data product generation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 rot="16200000">
              <a:off x="-551987" y="5432770"/>
              <a:ext cx="1763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Work load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4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NARVAL-II 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785" y="1465188"/>
            <a:ext cx="4587848" cy="17491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NARVAL-II mission funding by MPI, DLR and DFG (almost) settled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Evaluations of all NARVAL-II related DFG projects are positive (despite some reductions)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No critical issues while preparing the instruments</a:t>
            </a:r>
            <a:endParaRPr lang="en-US" sz="1600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565560" y="4310745"/>
            <a:ext cx="2902033" cy="1908588"/>
            <a:chOff x="1313707" y="1070818"/>
            <a:chExt cx="7383484" cy="4649749"/>
          </a:xfrm>
        </p:grpSpPr>
        <p:sp>
          <p:nvSpPr>
            <p:cNvPr id="30" name="Gleichschenkliges Dreieck 29"/>
            <p:cNvSpPr/>
            <p:nvPr/>
          </p:nvSpPr>
          <p:spPr>
            <a:xfrm rot="16200000">
              <a:off x="2600323" y="790575"/>
              <a:ext cx="3695703" cy="5181600"/>
            </a:xfrm>
            <a:prstGeom prst="triangl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r="58118"/>
            <a:stretch/>
          </p:blipFill>
          <p:spPr bwMode="auto">
            <a:xfrm>
              <a:off x="6544540" y="4353805"/>
              <a:ext cx="2152651" cy="136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" descr="C:\Users\u231101\project\hdcp2\FinalAnimation\anim.142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3"/>
            <a:stretch/>
          </p:blipFill>
          <p:spPr bwMode="auto">
            <a:xfrm>
              <a:off x="1313707" y="2644358"/>
              <a:ext cx="2123207" cy="144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https://www.restec.or.jp/ja/wp-content/uploads/2014/12/EarthCARE-ima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742" y="1070818"/>
              <a:ext cx="2064555" cy="142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u231101\Desktop\DSC_488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5" t="35168" r="4271" b="9046"/>
            <a:stretch/>
          </p:blipFill>
          <p:spPr bwMode="auto">
            <a:xfrm>
              <a:off x="4572000" y="2956957"/>
              <a:ext cx="1596925" cy="76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176140" y="4065885"/>
            <a:ext cx="4967859" cy="26673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600" b="1" dirty="0" smtClean="0"/>
              <a:t>What we should achieve today and tomorrow?!</a:t>
            </a:r>
            <a:endParaRPr lang="en-US" sz="1600" b="1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Unify our thinking how to operate HALO during NARVAL-II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Broaden our perspective to link our observations with models, satellite data, </a:t>
            </a:r>
            <a:r>
              <a:rPr lang="en-US" sz="1600" smtClean="0"/>
              <a:t>ground base remote </a:t>
            </a:r>
            <a:r>
              <a:rPr lang="en-US" sz="1600" dirty="0" smtClean="0"/>
              <a:t>sensing, …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Keep the NARVAL evolution going by drafting  the EUREC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A mission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r="30035"/>
          <a:stretch/>
        </p:blipFill>
        <p:spPr bwMode="auto">
          <a:xfrm>
            <a:off x="6151418" y="1140031"/>
            <a:ext cx="1840675" cy="25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7" y="1181577"/>
            <a:ext cx="3863195" cy="509647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Clouds, Circulation and Climate Sensitivity</a:t>
            </a:r>
          </a:p>
        </p:txBody>
      </p:sp>
      <p:sp>
        <p:nvSpPr>
          <p:cNvPr id="3" name="Rechteck 2"/>
          <p:cNvSpPr/>
          <p:nvPr/>
        </p:nvSpPr>
        <p:spPr>
          <a:xfrm>
            <a:off x="4426920" y="2183563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Four key questions </a:t>
            </a:r>
            <a:r>
              <a:rPr lang="en-US" sz="1400" dirty="0" smtClean="0"/>
              <a:t>(Bony et al., 2015)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role does convection play in cloud feedbacks</a:t>
            </a:r>
            <a:r>
              <a:rPr lang="en-US" dirty="0" smtClean="0"/>
              <a:t>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controls the position, strength and variability of storm tracks?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What controls the position, strength and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variability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tropical rain belt?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role does convective aggregation play in climate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wcrp-climate.org/PolarChallenge/images/wcrp_logo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1" y="1122196"/>
            <a:ext cx="1988535" cy="8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670202" y="6213164"/>
            <a:ext cx="1439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(Bony et al., 2015)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182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670202" y="6213164"/>
            <a:ext cx="1439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(Bony et al., 2015)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7" y="1181577"/>
            <a:ext cx="3863195" cy="509647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27" y="1141111"/>
            <a:ext cx="4269719" cy="53201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352707" y="2561831"/>
            <a:ext cx="7579696" cy="73303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Clouds, Circulation and Climate Sensitivity</a:t>
            </a:r>
          </a:p>
        </p:txBody>
      </p:sp>
      <p:sp>
        <p:nvSpPr>
          <p:cNvPr id="3" name="Rechteck 2"/>
          <p:cNvSpPr/>
          <p:nvPr/>
        </p:nvSpPr>
        <p:spPr>
          <a:xfrm>
            <a:off x="4426920" y="2183563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Four key questions </a:t>
            </a:r>
            <a:r>
              <a:rPr lang="en-US" sz="1400" dirty="0" smtClean="0"/>
              <a:t>(Bony et al., 2015)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role does convection play in cloud feedbacks</a:t>
            </a:r>
            <a:r>
              <a:rPr lang="en-US" dirty="0" smtClean="0"/>
              <a:t>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controls the position, strength and variability of storm tracks?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What controls the position, strength and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variability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tropical rain belt?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role does convective aggregation play in climate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wcrp-climate.org/PolarChallenge/images/wcrp_logo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1" y="1122196"/>
            <a:ext cx="1988535" cy="8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28992" y="2471148"/>
            <a:ext cx="2977467" cy="297746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5" y="2728085"/>
            <a:ext cx="2523422" cy="236634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718199" y="5071154"/>
            <a:ext cx="1645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(Stevens </a:t>
            </a:r>
            <a:r>
              <a:rPr lang="en-US" sz="1200" dirty="0"/>
              <a:t>et al., </a:t>
            </a:r>
            <a:r>
              <a:rPr lang="en-US" sz="1200" dirty="0" smtClean="0"/>
              <a:t>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2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670202" y="6213164"/>
            <a:ext cx="1439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(Bony et al., 2015)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7" y="1181577"/>
            <a:ext cx="3863195" cy="509647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27" y="1141111"/>
            <a:ext cx="4269719" cy="53201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398049" y="4623954"/>
            <a:ext cx="7579696" cy="80954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Clouds, Circulation and Climate Sensitivity</a:t>
            </a:r>
          </a:p>
        </p:txBody>
      </p:sp>
      <p:sp>
        <p:nvSpPr>
          <p:cNvPr id="3" name="Rechteck 2"/>
          <p:cNvSpPr/>
          <p:nvPr/>
        </p:nvSpPr>
        <p:spPr>
          <a:xfrm>
            <a:off x="4426919" y="2183563"/>
            <a:ext cx="459616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Four key questions </a:t>
            </a:r>
            <a:r>
              <a:rPr lang="en-US" sz="1400" dirty="0" smtClean="0"/>
              <a:t>(Bony et al., 2015)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role does convection play in cloud feedbacks</a:t>
            </a:r>
            <a:r>
              <a:rPr lang="en-US" dirty="0" smtClean="0"/>
              <a:t>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controls the position, strength and variability of storm tracks?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What controls the position, strength and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variability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tropical rain belt?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role does convective aggregation play in climate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wcrp-climate.org/PolarChallenge/images/wcrp_logo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1" y="1122196"/>
            <a:ext cx="1988535" cy="8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28992" y="2471148"/>
            <a:ext cx="2977467" cy="297746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Illustration of the tropical atmospheric circulation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3" y="2752103"/>
            <a:ext cx="241681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/>
          <p:cNvSpPr/>
          <p:nvPr/>
        </p:nvSpPr>
        <p:spPr>
          <a:xfrm>
            <a:off x="1065074" y="5071154"/>
            <a:ext cx="2282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Mauritsen</a:t>
            </a:r>
            <a:r>
              <a:rPr lang="en-US" sz="1200" dirty="0" smtClean="0"/>
              <a:t> and Stevens, 2015)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809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3"/>
          <p:cNvSpPr/>
          <p:nvPr/>
        </p:nvSpPr>
        <p:spPr>
          <a:xfrm rot="16200000">
            <a:off x="2600323" y="790575"/>
            <a:ext cx="3695703" cy="5181600"/>
          </a:xfrm>
          <a:prstGeom prst="triangl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58118"/>
          <a:stretch/>
        </p:blipFill>
        <p:spPr bwMode="auto">
          <a:xfrm>
            <a:off x="6877049" y="4662563"/>
            <a:ext cx="2152651" cy="13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 descr="C:\Users\u231101\project\hdcp2\FinalAnimation\anim.14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/>
          <a:stretch/>
        </p:blipFill>
        <p:spPr bwMode="auto">
          <a:xfrm>
            <a:off x="114300" y="2739363"/>
            <a:ext cx="2123207" cy="14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06382" y="3843005"/>
            <a:ext cx="1672443" cy="5847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 smtClean="0"/>
              <a:t>Cloud resolving models</a:t>
            </a:r>
            <a:endParaRPr lang="en-US" altLang="de-DE" sz="1600" dirty="0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78350" y="4652508"/>
            <a:ext cx="1350962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/>
              <a:t>Super Sites</a:t>
            </a:r>
          </a:p>
        </p:txBody>
      </p:sp>
      <p:pic>
        <p:nvPicPr>
          <p:cNvPr id="2055" name="Picture 7" descr="https://www.restec.or.jp/ja/wp-content/uploads/2014/12/EarthCARE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1153947"/>
            <a:ext cx="2064555" cy="14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997415" y="1151287"/>
            <a:ext cx="1016000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/>
              <a:t>Satellite</a:t>
            </a:r>
          </a:p>
        </p:txBody>
      </p:sp>
      <p:pic>
        <p:nvPicPr>
          <p:cNvPr id="2059" name="Picture 11" descr="hiap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7"/>
          <a:stretch/>
        </p:blipFill>
        <p:spPr bwMode="auto">
          <a:xfrm>
            <a:off x="3763633" y="2890775"/>
            <a:ext cx="1820118" cy="9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u231101\Desktop\DSC_48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35168" r="4271" b="9046"/>
          <a:stretch/>
        </p:blipFill>
        <p:spPr bwMode="auto">
          <a:xfrm>
            <a:off x="3764476" y="3629566"/>
            <a:ext cx="1809750" cy="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://www.atmos.uwyo.edu/uwka/images/kingair-trex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4" b="26016"/>
          <a:stretch/>
        </p:blipFill>
        <p:spPr bwMode="auto">
          <a:xfrm>
            <a:off x="3769980" y="2328801"/>
            <a:ext cx="181535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826254" y="4846258"/>
            <a:ext cx="377649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Targeted observations towards times and regions of interest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3787712" y="1630608"/>
            <a:ext cx="1782325" cy="5847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 smtClean="0"/>
              <a:t>Airborne remote sensing</a:t>
            </a:r>
            <a:endParaRPr lang="en-US" altLang="de-DE" sz="1600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152752" y="3079557"/>
            <a:ext cx="163337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 smtClean="0"/>
              <a:t>Comprehensive reference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517551" y="2552161"/>
            <a:ext cx="214772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sz="1600" dirty="0" smtClean="0"/>
              <a:t>High spatial and temporal resolution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605627" y="4004786"/>
            <a:ext cx="228107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sz="1600" dirty="0" smtClean="0"/>
              <a:t>Broadening local perspectives</a:t>
            </a:r>
          </a:p>
        </p:txBody>
      </p:sp>
      <p:sp>
        <p:nvSpPr>
          <p:cNvPr id="45" name="Rechteck 44"/>
          <p:cNvSpPr/>
          <p:nvPr/>
        </p:nvSpPr>
        <p:spPr>
          <a:xfrm>
            <a:off x="7491587" y="6048859"/>
            <a:ext cx="1645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(Stevens et </a:t>
            </a:r>
            <a:r>
              <a:rPr lang="en-US" sz="1200" dirty="0"/>
              <a:t>al., </a:t>
            </a:r>
            <a:r>
              <a:rPr lang="en-US" sz="1200" dirty="0" smtClean="0"/>
              <a:t>2016)</a:t>
            </a:r>
            <a:endParaRPr lang="de-DE" sz="1200" dirty="0"/>
          </a:p>
        </p:txBody>
      </p:sp>
      <p:sp>
        <p:nvSpPr>
          <p:cNvPr id="46" name="Rechteck 45"/>
          <p:cNvSpPr/>
          <p:nvPr/>
        </p:nvSpPr>
        <p:spPr>
          <a:xfrm>
            <a:off x="7645957" y="2569389"/>
            <a:ext cx="1456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(Tobin et </a:t>
            </a:r>
            <a:r>
              <a:rPr lang="en-US" sz="1200" dirty="0"/>
              <a:t>al., </a:t>
            </a:r>
            <a:r>
              <a:rPr lang="en-US" sz="1200" dirty="0" smtClean="0"/>
              <a:t>2012)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246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NARVAL-II </a:t>
            </a:r>
            <a:r>
              <a:rPr lang="de-DE" dirty="0" err="1" smtClean="0"/>
              <a:t>objectives</a:t>
            </a:r>
            <a:endParaRPr lang="de-DE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3551" y="1496969"/>
            <a:ext cx="4794057" cy="21210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cloud macrophysics and microphysics</a:t>
            </a:r>
            <a:r>
              <a:rPr lang="en-US" sz="1800" dirty="0" smtClean="0"/>
              <a:t> of trade wind convection and its evolution</a:t>
            </a:r>
          </a:p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the thermodynamic structure and the dynamics</a:t>
            </a:r>
            <a:r>
              <a:rPr lang="en-US" sz="1800" dirty="0" smtClean="0"/>
              <a:t> in vicinity of evolving convective systems in the trade wind region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6726395" y="1673524"/>
            <a:ext cx="2020888" cy="2081934"/>
            <a:chOff x="6151894" y="1085850"/>
            <a:chExt cx="2565170" cy="254317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94" y="1085850"/>
              <a:ext cx="256517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/>
            <p:cNvSpPr/>
            <p:nvPr/>
          </p:nvSpPr>
          <p:spPr>
            <a:xfrm>
              <a:off x="6400799" y="1087543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773174" y="4080295"/>
            <a:ext cx="1914525" cy="2026307"/>
            <a:chOff x="6201418" y="3829050"/>
            <a:chExt cx="2494907" cy="251046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973" y="3829050"/>
              <a:ext cx="2486352" cy="251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222810" y="3845292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201418" y="4479262"/>
              <a:ext cx="227432" cy="1360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7073659" y="1144806"/>
            <a:ext cx="1693611" cy="33855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 smtClean="0"/>
              <a:t>Flight pattern</a:t>
            </a:r>
            <a:endParaRPr lang="en-US" altLang="de-DE" sz="16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3" y="4468294"/>
            <a:ext cx="2555572" cy="17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80212" y="4611230"/>
            <a:ext cx="2716924" cy="1502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3.5 weeks,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8. - 31. August 2016</a:t>
            </a:r>
            <a:endParaRPr lang="en-US" sz="1600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 scientific missions + </a:t>
            </a:r>
            <a:br>
              <a:rPr lang="en-US" sz="1600" dirty="0" smtClean="0"/>
            </a:br>
            <a:r>
              <a:rPr lang="en-US" sz="1600" dirty="0" smtClean="0"/>
              <a:t>2 ferry flights (95 hours)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tationed at Barbados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6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NARVAL-II </a:t>
            </a:r>
            <a:r>
              <a:rPr lang="de-DE" dirty="0" err="1" smtClean="0"/>
              <a:t>objectives</a:t>
            </a:r>
            <a:endParaRPr lang="de-DE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3" y="4468294"/>
            <a:ext cx="2555572" cy="17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6726395" y="1673524"/>
            <a:ext cx="2020888" cy="2081934"/>
            <a:chOff x="6151894" y="1085850"/>
            <a:chExt cx="2565170" cy="254317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94" y="1085850"/>
              <a:ext cx="256517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/>
            <p:cNvSpPr/>
            <p:nvPr/>
          </p:nvSpPr>
          <p:spPr>
            <a:xfrm>
              <a:off x="6400799" y="1087543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773174" y="4080295"/>
            <a:ext cx="1914525" cy="2026307"/>
            <a:chOff x="6201418" y="3829050"/>
            <a:chExt cx="2494907" cy="251046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973" y="3829050"/>
              <a:ext cx="2486352" cy="251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222810" y="3845292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201418" y="4479262"/>
              <a:ext cx="227432" cy="1360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7073659" y="1144806"/>
            <a:ext cx="1693611" cy="33855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 smtClean="0"/>
              <a:t>Flight pattern</a:t>
            </a:r>
            <a:endParaRPr lang="en-US" altLang="de-DE" sz="1600" dirty="0"/>
          </a:p>
        </p:txBody>
      </p:sp>
      <p:sp>
        <p:nvSpPr>
          <p:cNvPr id="17" name="Rechteck 16"/>
          <p:cNvSpPr/>
          <p:nvPr/>
        </p:nvSpPr>
        <p:spPr>
          <a:xfrm>
            <a:off x="5327988" y="1132484"/>
            <a:ext cx="3755628" cy="53201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362879" y="1544323"/>
            <a:ext cx="7579696" cy="80954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5106389" y="1099568"/>
            <a:ext cx="3942719" cy="398139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5357004" y="1371597"/>
            <a:ext cx="3381554" cy="3433315"/>
            <a:chOff x="6151894" y="1085850"/>
            <a:chExt cx="2565170" cy="2543175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94" y="1085850"/>
              <a:ext cx="256517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6400799" y="1087543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3551" y="1496969"/>
            <a:ext cx="4794057" cy="21210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cloud macrophysics and microphysics</a:t>
            </a:r>
            <a:r>
              <a:rPr lang="en-US" sz="1800" dirty="0" smtClean="0"/>
              <a:t> of trade wind convection and its evolution</a:t>
            </a:r>
          </a:p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the thermodynamic structure and the dynamics</a:t>
            </a:r>
            <a:r>
              <a:rPr lang="en-US" sz="1800" dirty="0" smtClean="0"/>
              <a:t> in vicinity of evolving convective systems in the trade wind region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780212" y="4611230"/>
            <a:ext cx="2716924" cy="1502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3.5 weeks,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8. - 31. August 2016</a:t>
            </a:r>
            <a:endParaRPr lang="en-US" sz="1600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 scientific missions + </a:t>
            </a:r>
            <a:br>
              <a:rPr lang="en-US" sz="1600" dirty="0" smtClean="0"/>
            </a:br>
            <a:r>
              <a:rPr lang="en-US" sz="1600" dirty="0" smtClean="0"/>
              <a:t>2 ferry flights (95 hours)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tationed at Barbados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04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deutscher-wetterdienst.de/scripts/getimg.php?src=/sundl/lexikon/Radarverb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NARVAL-II </a:t>
            </a:r>
            <a:r>
              <a:rPr lang="de-DE" dirty="0" err="1" smtClean="0"/>
              <a:t>objectives</a:t>
            </a:r>
            <a:endParaRPr lang="de-DE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3" y="4468294"/>
            <a:ext cx="2555572" cy="17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6726395" y="1673524"/>
            <a:ext cx="2020888" cy="2081934"/>
            <a:chOff x="6151894" y="1085850"/>
            <a:chExt cx="2565170" cy="254317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94" y="1085850"/>
              <a:ext cx="256517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/>
            <p:cNvSpPr/>
            <p:nvPr/>
          </p:nvSpPr>
          <p:spPr>
            <a:xfrm>
              <a:off x="6400799" y="1087543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773174" y="4080295"/>
            <a:ext cx="1914525" cy="2026307"/>
            <a:chOff x="6201418" y="3829050"/>
            <a:chExt cx="2494907" cy="251046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973" y="3829050"/>
              <a:ext cx="2486352" cy="251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222810" y="3845292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201418" y="4479262"/>
              <a:ext cx="227432" cy="1360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7073659" y="1144806"/>
            <a:ext cx="1693611" cy="33855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dirty="0" smtClean="0"/>
              <a:t>Flight pattern</a:t>
            </a:r>
            <a:endParaRPr lang="en-US" altLang="de-DE" sz="1600" dirty="0"/>
          </a:p>
        </p:txBody>
      </p:sp>
      <p:sp>
        <p:nvSpPr>
          <p:cNvPr id="17" name="Rechteck 16"/>
          <p:cNvSpPr/>
          <p:nvPr/>
        </p:nvSpPr>
        <p:spPr>
          <a:xfrm>
            <a:off x="5327988" y="1132484"/>
            <a:ext cx="3755628" cy="53201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362879" y="2458679"/>
            <a:ext cx="7579696" cy="111265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5106389" y="1099568"/>
            <a:ext cx="3942719" cy="398139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3551" y="1496969"/>
            <a:ext cx="4794057" cy="21210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cloud macrophysics and microphysics</a:t>
            </a:r>
            <a:r>
              <a:rPr lang="en-US" sz="1800" dirty="0" smtClean="0"/>
              <a:t> of trade wind convection and its evolution</a:t>
            </a:r>
          </a:p>
          <a:p>
            <a:pPr marL="266700" lvl="0" indent="-266700">
              <a:spcAft>
                <a:spcPts val="700"/>
              </a:spcAft>
              <a:buAutoNum type="arabicPeriod"/>
            </a:pPr>
            <a:r>
              <a:rPr lang="en-US" sz="1800" dirty="0" smtClean="0"/>
              <a:t>Characterization of </a:t>
            </a:r>
            <a:r>
              <a:rPr lang="en-US" sz="1800" dirty="0" smtClean="0">
                <a:solidFill>
                  <a:srgbClr val="000099"/>
                </a:solidFill>
              </a:rPr>
              <a:t>the thermodynamic structure and the dynamics</a:t>
            </a:r>
            <a:r>
              <a:rPr lang="en-US" sz="1800" dirty="0" smtClean="0"/>
              <a:t> in vicinity of evolving convective systems in the trade wind region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5358442" y="1315228"/>
            <a:ext cx="3423248" cy="3467817"/>
            <a:chOff x="6201418" y="3829050"/>
            <a:chExt cx="2494907" cy="2510465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973" y="3829050"/>
              <a:ext cx="2486352" cy="251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eck 30"/>
            <p:cNvSpPr/>
            <p:nvPr/>
          </p:nvSpPr>
          <p:spPr>
            <a:xfrm>
              <a:off x="6222810" y="3845292"/>
              <a:ext cx="4095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6201418" y="4479262"/>
              <a:ext cx="227432" cy="1360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80212" y="4611230"/>
            <a:ext cx="2716924" cy="1502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3.5 weeks,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8. - 31. August 2016</a:t>
            </a:r>
            <a:endParaRPr lang="en-US" sz="1600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 scientific missions + </a:t>
            </a:r>
            <a:br>
              <a:rPr lang="en-US" sz="1600" dirty="0" smtClean="0"/>
            </a:br>
            <a:r>
              <a:rPr lang="en-US" sz="1600" dirty="0" smtClean="0"/>
              <a:t>2 ferry flights (95 hours)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tationed at Barbados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1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NARVAL-I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30" y="1016720"/>
            <a:ext cx="2898473" cy="27402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63" y="3899410"/>
            <a:ext cx="4878059" cy="2451759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70" y="1181817"/>
            <a:ext cx="1798110" cy="25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9169" y="1372958"/>
            <a:ext cx="3635937" cy="17491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Dec 2013 &amp; Jan 2014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15 scientific missions </a:t>
            </a:r>
            <a:br>
              <a:rPr lang="en-US" sz="1600" dirty="0" smtClean="0"/>
            </a:br>
            <a:r>
              <a:rPr lang="en-US" sz="1600" dirty="0" smtClean="0"/>
              <a:t>(~ 95 hours)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South and North component with focus on trade wind and postfrontal convection, respectively</a:t>
            </a:r>
            <a:endParaRPr lang="en-US" sz="16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0412" y="3577071"/>
            <a:ext cx="3330835" cy="26673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600" b="1" dirty="0" smtClean="0"/>
              <a:t>Selected Results</a:t>
            </a:r>
            <a:br>
              <a:rPr lang="en-US" sz="1600" b="1" dirty="0" smtClean="0"/>
            </a:br>
            <a:r>
              <a:rPr lang="en-US" sz="1600" b="1" dirty="0" smtClean="0"/>
              <a:t>(NARVAL-I South)</a:t>
            </a:r>
            <a:endParaRPr lang="en-US" sz="1600" dirty="0" smtClean="0"/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Intense and frequent precipitation from shallow clouds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Representativeness of Barbados cloud observatory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CloudSat</a:t>
            </a:r>
            <a:r>
              <a:rPr lang="en-US" sz="1600" dirty="0" smtClean="0"/>
              <a:t> evaluation</a:t>
            </a:r>
          </a:p>
          <a:p>
            <a:pPr marL="180975" indent="-1809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Reliable operation of all instruments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7408" y="2689212"/>
            <a:ext cx="271692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600" dirty="0" smtClean="0"/>
              <a:t>North</a:t>
            </a:r>
            <a:endParaRPr lang="en-US" sz="16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12387" y="1106071"/>
            <a:ext cx="271692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en-US" sz="1600" dirty="0" smtClean="0"/>
              <a:t>South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7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EN_Power Point_Template 2010">
  <a:themeElements>
    <a:clrScheme name="UHH10110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E2001A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CEN_Power Point_Template 2010</Template>
  <TotalTime>0</TotalTime>
  <Words>888</Words>
  <Application>Microsoft Office PowerPoint</Application>
  <PresentationFormat>Bildschirmpräsentation (4:3)</PresentationFormat>
  <Paragraphs>199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CEN_Power Point_Template 2010</vt:lpstr>
      <vt:lpstr>Next </vt:lpstr>
      <vt:lpstr>Clouds, Circulation and Climate Sensitivity</vt:lpstr>
      <vt:lpstr>Clouds, Circulation and Climate Sensitivity</vt:lpstr>
      <vt:lpstr>Clouds, Circulation and Climate Sensitivity</vt:lpstr>
      <vt:lpstr>Cloud research tools</vt:lpstr>
      <vt:lpstr>NARVAL-II objectives</vt:lpstr>
      <vt:lpstr>NARVAL-II objectives</vt:lpstr>
      <vt:lpstr>NARVAL-II objectives</vt:lpstr>
      <vt:lpstr>NARVAL-I</vt:lpstr>
      <vt:lpstr>The NARVAL payload</vt:lpstr>
      <vt:lpstr>The NARVAL payload</vt:lpstr>
      <vt:lpstr>The NARVAL payload</vt:lpstr>
      <vt:lpstr>NARVAL-II Consortium</vt:lpstr>
      <vt:lpstr>EUREC4A</vt:lpstr>
      <vt:lpstr>„NARVAL“  evolution I</vt:lpstr>
      <vt:lpstr>NARVAL-II  status today</vt:lpstr>
    </vt:vector>
  </TitlesOfParts>
  <Company>ZMAW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Felix Ament</dc:creator>
  <cp:lastModifiedBy>Felix Ament</cp:lastModifiedBy>
  <cp:revision>331</cp:revision>
  <cp:lastPrinted>2014-10-08T19:07:21Z</cp:lastPrinted>
  <dcterms:created xsi:type="dcterms:W3CDTF">2014-05-24T17:39:22Z</dcterms:created>
  <dcterms:modified xsi:type="dcterms:W3CDTF">2016-05-11T10:49:02Z</dcterms:modified>
</cp:coreProperties>
</file>