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72" r:id="rId12"/>
    <p:sldId id="273" r:id="rId13"/>
    <p:sldId id="274" r:id="rId14"/>
    <p:sldId id="275" r:id="rId15"/>
    <p:sldId id="268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27"/>
    <a:srgbClr val="57E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876" autoAdjust="0"/>
  </p:normalViewPr>
  <p:slideViewPr>
    <p:cSldViewPr snapToGrid="0">
      <p:cViewPr varScale="1">
        <p:scale>
          <a:sx n="103" d="100"/>
          <a:sy n="103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BB2FD-95A6-4EE7-9CA0-04650383F894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CE5CF-B5BD-416A-BF35-DBD4B3A53E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4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adressing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study</a:t>
            </a:r>
            <a:r>
              <a:rPr lang="de-DE" baseline="0" dirty="0"/>
              <a:t> </a:t>
            </a:r>
            <a:r>
              <a:rPr lang="de-DE" baseline="0" dirty="0" err="1"/>
              <a:t>complex</a:t>
            </a:r>
            <a:r>
              <a:rPr lang="de-DE" baseline="0" dirty="0"/>
              <a:t> </a:t>
            </a:r>
            <a:r>
              <a:rPr lang="de-DE" baseline="0" dirty="0" err="1"/>
              <a:t>snow</a:t>
            </a:r>
            <a:r>
              <a:rPr lang="de-DE" baseline="0" dirty="0"/>
              <a:t> and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cloud</a:t>
            </a:r>
            <a:r>
              <a:rPr lang="de-DE" baseline="0" dirty="0"/>
              <a:t> </a:t>
            </a:r>
            <a:r>
              <a:rPr lang="de-DE" baseline="0" dirty="0" err="1"/>
              <a:t>microphysical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</a:t>
            </a:r>
            <a:r>
              <a:rPr lang="de-DE" baseline="0" dirty="0" err="1"/>
              <a:t>using</a:t>
            </a:r>
            <a:r>
              <a:rPr lang="de-DE" baseline="0" dirty="0"/>
              <a:t> a </a:t>
            </a:r>
            <a:r>
              <a:rPr lang="de-DE" baseline="0" dirty="0" err="1"/>
              <a:t>combination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multi-</a:t>
            </a:r>
            <a:r>
              <a:rPr lang="de-DE" baseline="0" dirty="0" err="1"/>
              <a:t>frequency</a:t>
            </a:r>
            <a:r>
              <a:rPr lang="de-DE" baseline="0" dirty="0"/>
              <a:t> </a:t>
            </a:r>
            <a:r>
              <a:rPr lang="de-DE" baseline="0" dirty="0" err="1"/>
              <a:t>cloud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, Doppler </a:t>
            </a:r>
            <a:r>
              <a:rPr lang="de-DE" baseline="0" dirty="0" err="1"/>
              <a:t>spectral</a:t>
            </a:r>
            <a:r>
              <a:rPr lang="de-DE" baseline="0" dirty="0"/>
              <a:t> </a:t>
            </a:r>
            <a:r>
              <a:rPr lang="de-DE" baseline="0" dirty="0" err="1"/>
              <a:t>analysis</a:t>
            </a:r>
            <a:r>
              <a:rPr lang="de-DE" baseline="0" dirty="0"/>
              <a:t> and ‚</a:t>
            </a:r>
            <a:r>
              <a:rPr lang="de-DE" baseline="0" dirty="0" err="1"/>
              <a:t>classical</a:t>
            </a:r>
            <a:r>
              <a:rPr lang="de-DE" baseline="0" dirty="0"/>
              <a:t>‘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polarimetry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basis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talk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measurements</a:t>
            </a:r>
            <a:r>
              <a:rPr lang="de-DE" baseline="0" dirty="0"/>
              <a:t> </a:t>
            </a:r>
            <a:r>
              <a:rPr lang="de-DE" baseline="0" dirty="0" err="1"/>
              <a:t>obtained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first</a:t>
            </a:r>
            <a:r>
              <a:rPr lang="de-DE" baseline="0" dirty="0"/>
              <a:t> German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field</a:t>
            </a:r>
            <a:r>
              <a:rPr lang="de-DE" baseline="0" dirty="0"/>
              <a:t> </a:t>
            </a:r>
            <a:r>
              <a:rPr lang="de-DE" baseline="0" dirty="0" err="1"/>
              <a:t>experiment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was </a:t>
            </a:r>
            <a:r>
              <a:rPr lang="de-DE" baseline="0" dirty="0" err="1"/>
              <a:t>made</a:t>
            </a:r>
            <a:r>
              <a:rPr lang="de-DE" baseline="0" dirty="0"/>
              <a:t> </a:t>
            </a:r>
            <a:r>
              <a:rPr lang="de-DE" baseline="0" dirty="0" err="1"/>
              <a:t>possible</a:t>
            </a:r>
            <a:r>
              <a:rPr lang="de-DE" baseline="0" dirty="0"/>
              <a:t> due </a:t>
            </a:r>
            <a:r>
              <a:rPr lang="de-DE" baseline="0" dirty="0" err="1"/>
              <a:t>to</a:t>
            </a:r>
            <a:r>
              <a:rPr lang="de-DE" baseline="0" dirty="0"/>
              <a:t> a </a:t>
            </a:r>
            <a:r>
              <a:rPr lang="de-DE" baseline="0" dirty="0" err="1"/>
              <a:t>collaboration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University </a:t>
            </a:r>
            <a:r>
              <a:rPr lang="de-DE" baseline="0" dirty="0" err="1"/>
              <a:t>of</a:t>
            </a:r>
            <a:r>
              <a:rPr lang="de-DE" baseline="0" dirty="0"/>
              <a:t> Cologne, Bonn, Research Center Jülich, and Karlsruhe Institute </a:t>
            </a:r>
            <a:r>
              <a:rPr lang="de-DE" baseline="0" dirty="0" err="1"/>
              <a:t>of</a:t>
            </a:r>
            <a:r>
              <a:rPr lang="de-DE" baseline="0" dirty="0"/>
              <a:t> Technology.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0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The </a:t>
            </a:r>
            <a:r>
              <a:rPr lang="de-DE" baseline="0" dirty="0" err="1"/>
              <a:t>first</a:t>
            </a:r>
            <a:r>
              <a:rPr lang="de-DE" baseline="0" dirty="0"/>
              <a:t> </a:t>
            </a:r>
            <a:r>
              <a:rPr lang="de-DE" baseline="0" dirty="0" err="1"/>
              <a:t>panel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time-</a:t>
            </a:r>
            <a:r>
              <a:rPr lang="de-DE" baseline="0" dirty="0" err="1"/>
              <a:t>height</a:t>
            </a:r>
            <a:r>
              <a:rPr lang="de-DE" baseline="0" dirty="0"/>
              <a:t> </a:t>
            </a:r>
            <a:r>
              <a:rPr lang="de-DE" baseline="0" dirty="0" err="1"/>
              <a:t>plot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reflectivity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three</a:t>
            </a:r>
            <a:r>
              <a:rPr lang="de-DE" baseline="0" dirty="0"/>
              <a:t> </a:t>
            </a:r>
            <a:r>
              <a:rPr lang="de-DE" baseline="0" dirty="0" err="1"/>
              <a:t>vertically</a:t>
            </a:r>
            <a:r>
              <a:rPr lang="de-DE" baseline="0" dirty="0"/>
              <a:t> </a:t>
            </a:r>
            <a:r>
              <a:rPr lang="de-DE" baseline="0" dirty="0" err="1"/>
              <a:t>pointing</a:t>
            </a:r>
            <a:r>
              <a:rPr lang="de-DE" baseline="0" dirty="0"/>
              <a:t> </a:t>
            </a:r>
            <a:r>
              <a:rPr lang="de-DE" baseline="0" dirty="0" err="1"/>
              <a:t>radars</a:t>
            </a:r>
            <a:r>
              <a:rPr lang="de-DE" baseline="0" dirty="0"/>
              <a:t>. The </a:t>
            </a:r>
            <a:r>
              <a:rPr lang="de-DE" baseline="0" dirty="0" err="1"/>
              <a:t>lower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panels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plots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reflectivity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higher</a:t>
            </a:r>
            <a:r>
              <a:rPr lang="de-DE" baseline="0" dirty="0"/>
              <a:t> and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lower</a:t>
            </a:r>
            <a:r>
              <a:rPr lang="de-DE" baseline="0" dirty="0"/>
              <a:t> </a:t>
            </a:r>
            <a:r>
              <a:rPr lang="de-DE" baseline="0" dirty="0" err="1"/>
              <a:t>frequencies</a:t>
            </a:r>
            <a:r>
              <a:rPr lang="de-DE" baseline="0" dirty="0"/>
              <a:t>. Initial </a:t>
            </a:r>
            <a:r>
              <a:rPr lang="de-DE" baseline="0" dirty="0" err="1"/>
              <a:t>corrections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water</a:t>
            </a:r>
            <a:r>
              <a:rPr lang="de-DE" baseline="0" dirty="0"/>
              <a:t> </a:t>
            </a:r>
            <a:r>
              <a:rPr lang="de-DE" baseline="0" dirty="0" err="1"/>
              <a:t>vapor</a:t>
            </a:r>
            <a:r>
              <a:rPr lang="de-DE" baseline="0" dirty="0"/>
              <a:t> </a:t>
            </a:r>
            <a:r>
              <a:rPr lang="de-DE" baseline="0" dirty="0" err="1"/>
              <a:t>attenuation</a:t>
            </a:r>
            <a:r>
              <a:rPr lang="de-DE" baseline="0" dirty="0"/>
              <a:t> and relative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offsets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applied</a:t>
            </a:r>
            <a:r>
              <a:rPr lang="de-DE" baseline="0" dirty="0"/>
              <a:t> (relative </a:t>
            </a:r>
            <a:r>
              <a:rPr lang="de-DE" baseline="0" dirty="0" err="1"/>
              <a:t>offsets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determined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upper</a:t>
            </a:r>
            <a:r>
              <a:rPr lang="de-DE" baseline="0" dirty="0"/>
              <a:t>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part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reflectivities </a:t>
            </a:r>
            <a:r>
              <a:rPr lang="de-DE" baseline="0" dirty="0" err="1"/>
              <a:t>below</a:t>
            </a:r>
            <a:r>
              <a:rPr lang="de-DE" baseline="0" dirty="0"/>
              <a:t> -10 </a:t>
            </a:r>
            <a:r>
              <a:rPr lang="de-DE" baseline="0" dirty="0" err="1"/>
              <a:t>dBz</a:t>
            </a:r>
            <a:r>
              <a:rPr lang="de-DE" baseline="0" dirty="0"/>
              <a:t>). Liquid </a:t>
            </a:r>
            <a:r>
              <a:rPr lang="de-DE" baseline="0" dirty="0" err="1"/>
              <a:t>water</a:t>
            </a:r>
            <a:r>
              <a:rPr lang="de-DE" baseline="0" dirty="0"/>
              <a:t> was not </a:t>
            </a:r>
            <a:r>
              <a:rPr lang="de-DE" baseline="0" dirty="0" err="1"/>
              <a:t>detected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microwave</a:t>
            </a:r>
            <a:r>
              <a:rPr lang="de-DE" baseline="0" dirty="0"/>
              <a:t> </a:t>
            </a:r>
            <a:r>
              <a:rPr lang="de-DE" baseline="0" dirty="0" err="1"/>
              <a:t>radiometer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time.</a:t>
            </a:r>
          </a:p>
          <a:p>
            <a:endParaRPr lang="de-DE" baseline="0" dirty="0"/>
          </a:p>
          <a:p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finds</a:t>
            </a:r>
            <a:r>
              <a:rPr lang="de-DE" baseline="0" dirty="0"/>
              <a:t> a </a:t>
            </a:r>
            <a:r>
              <a:rPr lang="de-DE" baseline="0" dirty="0" err="1"/>
              <a:t>quickly</a:t>
            </a:r>
            <a:r>
              <a:rPr lang="de-DE" baseline="0" dirty="0"/>
              <a:t> </a:t>
            </a:r>
            <a:r>
              <a:rPr lang="de-DE" baseline="0" dirty="0" err="1"/>
              <a:t>increasing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Ka and W Band </a:t>
            </a:r>
            <a:r>
              <a:rPr lang="de-DE" baseline="0" dirty="0" err="1"/>
              <a:t>below</a:t>
            </a:r>
            <a:r>
              <a:rPr lang="de-DE" baseline="0" dirty="0"/>
              <a:t> an </a:t>
            </a:r>
            <a:r>
              <a:rPr lang="de-DE" baseline="0" dirty="0" err="1"/>
              <a:t>altitude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4km. </a:t>
            </a:r>
            <a:r>
              <a:rPr lang="de-DE" baseline="0" dirty="0" err="1"/>
              <a:t>Only</a:t>
            </a:r>
            <a:r>
              <a:rPr lang="de-DE" baseline="0" dirty="0"/>
              <a:t> </a:t>
            </a:r>
            <a:r>
              <a:rPr lang="de-DE" baseline="0" dirty="0" err="1"/>
              <a:t>slightly</a:t>
            </a:r>
            <a:r>
              <a:rPr lang="de-DE" baseline="0" dirty="0"/>
              <a:t> </a:t>
            </a:r>
            <a:r>
              <a:rPr lang="de-DE" baseline="0" dirty="0" err="1"/>
              <a:t>increasing</a:t>
            </a:r>
            <a:r>
              <a:rPr lang="de-DE" baseline="0" dirty="0"/>
              <a:t> </a:t>
            </a:r>
            <a:r>
              <a:rPr lang="de-DE" baseline="0" dirty="0" err="1"/>
              <a:t>values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X-Ka Band </a:t>
            </a:r>
            <a:r>
              <a:rPr lang="de-DE" baseline="0" dirty="0" err="1"/>
              <a:t>difference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zenith</a:t>
            </a:r>
            <a:r>
              <a:rPr lang="de-DE" baseline="0" dirty="0"/>
              <a:t> </a:t>
            </a:r>
            <a:r>
              <a:rPr lang="de-DE" baseline="0" dirty="0" err="1"/>
              <a:t>pointing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and </a:t>
            </a:r>
            <a:r>
              <a:rPr lang="de-DE" baseline="0" dirty="0" err="1"/>
              <a:t>radiometer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towards</a:t>
            </a:r>
            <a:r>
              <a:rPr lang="de-DE" baseline="0" dirty="0"/>
              <a:t> an </a:t>
            </a:r>
            <a:r>
              <a:rPr lang="de-DE" baseline="0" dirty="0" err="1"/>
              <a:t>early</a:t>
            </a:r>
            <a:r>
              <a:rPr lang="de-DE" baseline="0" dirty="0"/>
              <a:t> </a:t>
            </a:r>
            <a:r>
              <a:rPr lang="de-DE" baseline="0" dirty="0" err="1"/>
              <a:t>onset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aggregation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still </a:t>
            </a:r>
            <a:r>
              <a:rPr lang="de-DE" baseline="0" dirty="0" err="1"/>
              <a:t>too</a:t>
            </a:r>
            <a:r>
              <a:rPr lang="de-DE" baseline="0" dirty="0"/>
              <a:t> </a:t>
            </a:r>
            <a:r>
              <a:rPr lang="de-DE" baseline="0" dirty="0" err="1"/>
              <a:t>small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cause</a:t>
            </a:r>
            <a:r>
              <a:rPr lang="de-DE" baseline="0" dirty="0"/>
              <a:t> a </a:t>
            </a:r>
            <a:r>
              <a:rPr lang="de-DE" baseline="0" dirty="0" err="1"/>
              <a:t>significant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X and Ka-band (</a:t>
            </a:r>
            <a:r>
              <a:rPr lang="de-DE" baseline="0" dirty="0" err="1"/>
              <a:t>based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Finland</a:t>
            </a:r>
            <a:r>
              <a:rPr lang="de-DE" baseline="0" dirty="0"/>
              <a:t> </a:t>
            </a:r>
            <a:r>
              <a:rPr lang="de-DE" baseline="0" dirty="0" err="1"/>
              <a:t>results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means</a:t>
            </a:r>
            <a:r>
              <a:rPr lang="de-DE" baseline="0" dirty="0"/>
              <a:t> </a:t>
            </a:r>
            <a:r>
              <a:rPr lang="de-DE" baseline="0" dirty="0" err="1"/>
              <a:t>aggregate</a:t>
            </a:r>
            <a:r>
              <a:rPr lang="de-DE" baseline="0" dirty="0"/>
              <a:t> </a:t>
            </a:r>
            <a:r>
              <a:rPr lang="de-DE" baseline="0" dirty="0" err="1"/>
              <a:t>sizes</a:t>
            </a:r>
            <a:r>
              <a:rPr lang="de-DE" baseline="0" dirty="0"/>
              <a:t> </a:t>
            </a:r>
            <a:r>
              <a:rPr lang="de-DE" baseline="0" dirty="0" err="1"/>
              <a:t>smaller</a:t>
            </a:r>
            <a:r>
              <a:rPr lang="de-DE" baseline="0" dirty="0"/>
              <a:t> </a:t>
            </a:r>
            <a:r>
              <a:rPr lang="de-DE" baseline="0" dirty="0" err="1"/>
              <a:t>than</a:t>
            </a:r>
            <a:r>
              <a:rPr lang="de-DE" baseline="0" dirty="0"/>
              <a:t> ~8mm).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07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vertically</a:t>
            </a:r>
            <a:r>
              <a:rPr lang="de-DE" dirty="0"/>
              <a:t> </a:t>
            </a:r>
            <a:r>
              <a:rPr lang="de-DE" dirty="0" err="1"/>
              <a:t>pointing</a:t>
            </a:r>
            <a:r>
              <a:rPr lang="de-DE" dirty="0"/>
              <a:t> multi-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also </a:t>
            </a:r>
            <a:r>
              <a:rPr lang="de-DE" dirty="0" err="1"/>
              <a:t>have</a:t>
            </a:r>
            <a:r>
              <a:rPr lang="de-DE" dirty="0"/>
              <a:t> polarimetric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nearby</a:t>
            </a:r>
            <a:r>
              <a:rPr lang="de-DE" dirty="0"/>
              <a:t> X-Band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JuXPOL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perfomed</a:t>
            </a:r>
            <a:r>
              <a:rPr lang="de-DE" dirty="0"/>
              <a:t> RHI </a:t>
            </a:r>
            <a:r>
              <a:rPr lang="de-DE" dirty="0" err="1"/>
              <a:t>scans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JOYCE </a:t>
            </a:r>
            <a:r>
              <a:rPr lang="de-DE" dirty="0" err="1"/>
              <a:t>site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4 </a:t>
            </a:r>
            <a:r>
              <a:rPr lang="de-DE" dirty="0" err="1"/>
              <a:t>minutes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concentrate</a:t>
            </a:r>
            <a:r>
              <a:rPr lang="de-DE" dirty="0"/>
              <a:t> on ZDR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variables like KDP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noisy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draw</a:t>
            </a:r>
            <a:r>
              <a:rPr lang="de-DE" dirty="0"/>
              <a:t> definite </a:t>
            </a:r>
            <a:r>
              <a:rPr lang="de-DE" dirty="0" err="1"/>
              <a:t>conclusions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48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1h time </a:t>
            </a:r>
            <a:r>
              <a:rPr lang="de-DE" dirty="0" err="1"/>
              <a:t>period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dual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ratios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in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ZDR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anhanced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3-4 km, just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heights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DWR-Ka-W </a:t>
            </a:r>
            <a:r>
              <a:rPr lang="de-DE" dirty="0" err="1"/>
              <a:t>slightly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ZDR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depicts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plate</a:t>
            </a:r>
            <a:r>
              <a:rPr lang="de-DE" dirty="0"/>
              <a:t>-like </a:t>
            </a:r>
            <a:r>
              <a:rPr lang="de-DE" dirty="0" err="1"/>
              <a:t>particles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dendrites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grow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altitude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-15°C.</a:t>
            </a:r>
          </a:p>
          <a:p>
            <a:endParaRPr lang="de-DE" dirty="0"/>
          </a:p>
          <a:p>
            <a:r>
              <a:rPr lang="de-DE" dirty="0"/>
              <a:t>Also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DWR-Ka-W </a:t>
            </a:r>
            <a:r>
              <a:rPr lang="de-DE" dirty="0" err="1"/>
              <a:t>increases</a:t>
            </a:r>
            <a:r>
              <a:rPr lang="de-DE" dirty="0"/>
              <a:t> just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dendrites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efficiently</a:t>
            </a:r>
            <a:r>
              <a:rPr lang="de-DE" dirty="0"/>
              <a:t> </a:t>
            </a:r>
            <a:r>
              <a:rPr lang="de-DE" dirty="0" err="1"/>
              <a:t>aggregate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90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ZDR </a:t>
            </a:r>
            <a:r>
              <a:rPr lang="de-DE" dirty="0" err="1"/>
              <a:t>signatures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weaker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in time. </a:t>
            </a:r>
            <a:r>
              <a:rPr lang="de-DE" dirty="0" err="1"/>
              <a:t>Interestingly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ZDR </a:t>
            </a:r>
            <a:r>
              <a:rPr lang="de-DE" dirty="0" err="1"/>
              <a:t>signature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weaker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underlying</a:t>
            </a:r>
            <a:r>
              <a:rPr lang="de-DE" dirty="0"/>
              <a:t> DWR </a:t>
            </a:r>
            <a:r>
              <a:rPr lang="de-DE" dirty="0" err="1"/>
              <a:t>signature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indicating</a:t>
            </a:r>
            <a:r>
              <a:rPr lang="de-DE" dirty="0"/>
              <a:t> larger </a:t>
            </a:r>
            <a:r>
              <a:rPr lang="de-DE" dirty="0" err="1"/>
              <a:t>aggregates</a:t>
            </a:r>
            <a:r>
              <a:rPr lang="de-DE" dirty="0"/>
              <a:t> (but still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appr</a:t>
            </a:r>
            <a:r>
              <a:rPr lang="de-DE" dirty="0"/>
              <a:t>. 8 mm due </a:t>
            </a:r>
            <a:r>
              <a:rPr lang="de-DE" dirty="0" err="1"/>
              <a:t>to</a:t>
            </a:r>
            <a:r>
              <a:rPr lang="de-DE" dirty="0"/>
              <a:t> non </a:t>
            </a:r>
            <a:r>
              <a:rPr lang="de-DE" dirty="0" err="1"/>
              <a:t>enhanced</a:t>
            </a:r>
            <a:r>
              <a:rPr lang="de-DE" dirty="0"/>
              <a:t> DWR-X-Ka!)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30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 </a:t>
            </a:r>
            <a:r>
              <a:rPr lang="de-DE" dirty="0" err="1"/>
              <a:t>period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maximum DWR-Ka-W, </a:t>
            </a:r>
            <a:r>
              <a:rPr lang="de-DE" dirty="0" err="1"/>
              <a:t>the</a:t>
            </a:r>
            <a:r>
              <a:rPr lang="de-DE" dirty="0"/>
              <a:t> ZDR </a:t>
            </a:r>
            <a:r>
              <a:rPr lang="de-DE" dirty="0" err="1"/>
              <a:t>signature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barely</a:t>
            </a:r>
            <a:r>
              <a:rPr lang="de-DE" dirty="0"/>
              <a:t> </a:t>
            </a:r>
            <a:r>
              <a:rPr lang="de-DE" dirty="0" err="1"/>
              <a:t>visible</a:t>
            </a:r>
            <a:r>
              <a:rPr lang="de-DE" dirty="0"/>
              <a:t> </a:t>
            </a:r>
            <a:r>
              <a:rPr lang="de-DE" dirty="0" err="1"/>
              <a:t>anymore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still </a:t>
            </a:r>
            <a:r>
              <a:rPr lang="de-DE" dirty="0" err="1"/>
              <a:t>believe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dendrites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growing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DWR-Ka-W </a:t>
            </a:r>
            <a:r>
              <a:rPr lang="de-DE" dirty="0" err="1"/>
              <a:t>area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Therefore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now</a:t>
            </a:r>
            <a:r>
              <a:rPr lang="de-DE" dirty="0"/>
              <a:t> also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Doppler </a:t>
            </a:r>
            <a:r>
              <a:rPr lang="de-DE" dirty="0" err="1"/>
              <a:t>spectra</a:t>
            </a:r>
            <a:r>
              <a:rPr lang="de-DE" dirty="0"/>
              <a:t> at </a:t>
            </a:r>
            <a:r>
              <a:rPr lang="de-DE" dirty="0" err="1"/>
              <a:t>this</a:t>
            </a:r>
            <a:r>
              <a:rPr lang="de-DE" dirty="0"/>
              <a:t> time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vertically</a:t>
            </a:r>
            <a:r>
              <a:rPr lang="de-DE" dirty="0"/>
              <a:t> </a:t>
            </a:r>
            <a:r>
              <a:rPr lang="de-DE" dirty="0" err="1"/>
              <a:t>pointing</a:t>
            </a:r>
            <a:r>
              <a:rPr lang="de-DE" dirty="0"/>
              <a:t> Ka and W Band </a:t>
            </a:r>
            <a:r>
              <a:rPr lang="de-DE" dirty="0" err="1"/>
              <a:t>radars</a:t>
            </a:r>
            <a:r>
              <a:rPr lang="de-DE" dirty="0"/>
              <a:t> at JOYCE.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897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The Doppler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Ka-band (</a:t>
            </a:r>
            <a:r>
              <a:rPr lang="de-DE" baseline="0" dirty="0" err="1"/>
              <a:t>red</a:t>
            </a:r>
            <a:r>
              <a:rPr lang="de-DE" baseline="0" dirty="0"/>
              <a:t>) and W-Band (</a:t>
            </a:r>
            <a:r>
              <a:rPr lang="de-DE" baseline="0" dirty="0" err="1"/>
              <a:t>blue</a:t>
            </a:r>
            <a:r>
              <a:rPr lang="de-DE" baseline="0" dirty="0"/>
              <a:t>) </a:t>
            </a:r>
            <a:r>
              <a:rPr lang="de-DE" baseline="0" dirty="0" err="1"/>
              <a:t>are</a:t>
            </a:r>
            <a:r>
              <a:rPr lang="de-DE" baseline="0" dirty="0"/>
              <a:t> plottet </a:t>
            </a:r>
            <a:r>
              <a:rPr lang="de-DE" baseline="0" dirty="0" err="1"/>
              <a:t>between</a:t>
            </a:r>
            <a:r>
              <a:rPr lang="de-DE" baseline="0" dirty="0"/>
              <a:t> 2.5 and 5.5 km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increase</a:t>
            </a:r>
            <a:r>
              <a:rPr lang="de-DE" baseline="0" dirty="0"/>
              <a:t> in Ka-W DWR.</a:t>
            </a:r>
          </a:p>
          <a:p>
            <a:endParaRPr lang="de-DE" baseline="0" dirty="0"/>
          </a:p>
          <a:p>
            <a:r>
              <a:rPr lang="de-DE" baseline="0" dirty="0"/>
              <a:t>At 5.5km,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match</a:t>
            </a:r>
            <a:r>
              <a:rPr lang="de-DE" baseline="0" dirty="0"/>
              <a:t> </a:t>
            </a:r>
            <a:r>
              <a:rPr lang="de-DE" baseline="0" dirty="0" err="1"/>
              <a:t>quite</a:t>
            </a:r>
            <a:r>
              <a:rPr lang="de-DE" baseline="0" dirty="0"/>
              <a:t> </a:t>
            </a:r>
            <a:r>
              <a:rPr lang="de-DE" baseline="0" dirty="0" err="1"/>
              <a:t>well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expected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long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Rayleigh scatterers at </a:t>
            </a:r>
            <a:r>
              <a:rPr lang="de-DE" baseline="0" dirty="0" err="1"/>
              <a:t>both</a:t>
            </a:r>
            <a:r>
              <a:rPr lang="de-DE" baseline="0" dirty="0"/>
              <a:t> </a:t>
            </a:r>
            <a:r>
              <a:rPr lang="de-DE" baseline="0" dirty="0" err="1"/>
              <a:t>frequencies</a:t>
            </a:r>
            <a:r>
              <a:rPr lang="de-DE" baseline="0" dirty="0"/>
              <a:t> and in </a:t>
            </a:r>
            <a:r>
              <a:rPr lang="de-DE" baseline="0" dirty="0" err="1"/>
              <a:t>every</a:t>
            </a:r>
            <a:r>
              <a:rPr lang="de-DE" baseline="0" dirty="0"/>
              <a:t> </a:t>
            </a:r>
            <a:r>
              <a:rPr lang="de-DE" baseline="0" dirty="0" err="1"/>
              <a:t>velocity</a:t>
            </a:r>
            <a:r>
              <a:rPr lang="de-DE" baseline="0" dirty="0"/>
              <a:t> bin.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important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note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also </a:t>
            </a:r>
            <a:r>
              <a:rPr lang="de-DE" baseline="0" dirty="0" err="1"/>
              <a:t>the</a:t>
            </a:r>
            <a:r>
              <a:rPr lang="de-DE" baseline="0" dirty="0"/>
              <a:t> beam </a:t>
            </a:r>
            <a:r>
              <a:rPr lang="de-DE" baseline="0" dirty="0" err="1"/>
              <a:t>widths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radars</a:t>
            </a:r>
            <a:r>
              <a:rPr lang="de-DE" baseline="0" dirty="0"/>
              <a:t> (0.6 and 0.45° </a:t>
            </a:r>
            <a:r>
              <a:rPr lang="de-DE" baseline="0" dirty="0" err="1"/>
              <a:t>for</a:t>
            </a:r>
            <a:r>
              <a:rPr lang="de-DE" baseline="0" dirty="0"/>
              <a:t> Ka and W-band, </a:t>
            </a:r>
            <a:r>
              <a:rPr lang="de-DE" baseline="0" dirty="0" err="1"/>
              <a:t>respectively</a:t>
            </a:r>
            <a:r>
              <a:rPr lang="de-DE" baseline="0" dirty="0"/>
              <a:t>) </a:t>
            </a:r>
            <a:r>
              <a:rPr lang="de-DE" baseline="0" dirty="0" err="1"/>
              <a:t>should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close</a:t>
            </a:r>
            <a:r>
              <a:rPr lang="de-DE" baseline="0" dirty="0"/>
              <a:t> in </a:t>
            </a:r>
            <a:r>
              <a:rPr lang="de-DE" baseline="0" dirty="0" err="1"/>
              <a:t>order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similar</a:t>
            </a:r>
            <a:r>
              <a:rPr lang="de-DE" baseline="0" dirty="0"/>
              <a:t> </a:t>
            </a:r>
            <a:r>
              <a:rPr lang="de-DE" baseline="0" dirty="0" err="1"/>
              <a:t>turbulence</a:t>
            </a:r>
            <a:r>
              <a:rPr lang="de-DE" baseline="0" dirty="0"/>
              <a:t> </a:t>
            </a:r>
            <a:r>
              <a:rPr lang="de-DE" baseline="0" dirty="0" err="1"/>
              <a:t>broadening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Further down </a:t>
            </a:r>
            <a:r>
              <a:rPr lang="de-DE" baseline="0" dirty="0" err="1"/>
              <a:t>we</a:t>
            </a:r>
            <a:r>
              <a:rPr lang="de-DE" baseline="0" dirty="0"/>
              <a:t> find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deviate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each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right</a:t>
            </a:r>
            <a:r>
              <a:rPr lang="de-DE" baseline="0" dirty="0"/>
              <a:t> (</a:t>
            </a:r>
            <a:r>
              <a:rPr lang="de-DE" baseline="0" dirty="0" err="1"/>
              <a:t>faster</a:t>
            </a:r>
            <a:r>
              <a:rPr lang="de-DE" baseline="0" dirty="0"/>
              <a:t>) </a:t>
            </a:r>
            <a:r>
              <a:rPr lang="de-DE" baseline="0" dirty="0" err="1"/>
              <a:t>falling</a:t>
            </a:r>
            <a:r>
              <a:rPr lang="de-DE" baseline="0" dirty="0"/>
              <a:t> </a:t>
            </a:r>
            <a:r>
              <a:rPr lang="de-DE" baseline="0" dirty="0" err="1"/>
              <a:t>side</a:t>
            </a:r>
            <a:r>
              <a:rPr lang="de-DE" baseline="0" dirty="0"/>
              <a:t>. This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expected</a:t>
            </a:r>
            <a:r>
              <a:rPr lang="de-DE" baseline="0" dirty="0"/>
              <a:t> </a:t>
            </a:r>
            <a:r>
              <a:rPr lang="de-DE" baseline="0" dirty="0" err="1"/>
              <a:t>since</a:t>
            </a:r>
            <a:r>
              <a:rPr lang="de-DE" baseline="0" dirty="0"/>
              <a:t> larger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larger fall </a:t>
            </a:r>
            <a:r>
              <a:rPr lang="de-DE" baseline="0" dirty="0" err="1"/>
              <a:t>velocities</a:t>
            </a:r>
            <a:r>
              <a:rPr lang="de-DE" baseline="0" dirty="0"/>
              <a:t> will </a:t>
            </a:r>
            <a:r>
              <a:rPr lang="de-DE" baseline="0" dirty="0" err="1"/>
              <a:t>first</a:t>
            </a:r>
            <a:r>
              <a:rPr lang="de-DE" baseline="0" dirty="0"/>
              <a:t> </a:t>
            </a:r>
            <a:r>
              <a:rPr lang="de-DE" baseline="0" dirty="0" err="1"/>
              <a:t>deviate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rayleigh</a:t>
            </a:r>
            <a:r>
              <a:rPr lang="de-DE" baseline="0" dirty="0"/>
              <a:t> </a:t>
            </a:r>
            <a:r>
              <a:rPr lang="de-DE" baseline="0" dirty="0" err="1"/>
              <a:t>scattering</a:t>
            </a:r>
            <a:r>
              <a:rPr lang="de-DE" baseline="0" dirty="0"/>
              <a:t>. Note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DWR-Ka-W </a:t>
            </a:r>
            <a:r>
              <a:rPr lang="de-DE" baseline="0" dirty="0" err="1"/>
              <a:t>shown</a:t>
            </a:r>
            <a:r>
              <a:rPr lang="de-DE" baseline="0" dirty="0"/>
              <a:t> </a:t>
            </a:r>
            <a:r>
              <a:rPr lang="de-DE" baseline="0" dirty="0" err="1"/>
              <a:t>before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essentially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integrals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spectra</a:t>
            </a:r>
            <a:r>
              <a:rPr lang="de-DE" baseline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101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The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become</a:t>
            </a:r>
            <a:r>
              <a:rPr lang="de-DE" baseline="0" dirty="0"/>
              <a:t> </a:t>
            </a:r>
            <a:r>
              <a:rPr lang="de-DE" baseline="0" dirty="0" err="1"/>
              <a:t>broader</a:t>
            </a:r>
            <a:r>
              <a:rPr lang="de-DE" baseline="0" dirty="0"/>
              <a:t> and </a:t>
            </a:r>
            <a:r>
              <a:rPr lang="de-DE" baseline="0" dirty="0" err="1"/>
              <a:t>slightly</a:t>
            </a:r>
            <a:r>
              <a:rPr lang="de-DE" baseline="0" dirty="0"/>
              <a:t> bimodal at 4.5 km.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also </a:t>
            </a:r>
            <a:r>
              <a:rPr lang="de-DE" baseline="0" dirty="0" err="1"/>
              <a:t>see</a:t>
            </a:r>
            <a:r>
              <a:rPr lang="de-DE" baseline="0" dirty="0"/>
              <a:t> a </a:t>
            </a:r>
            <a:r>
              <a:rPr lang="de-DE" baseline="0" dirty="0" err="1"/>
              <a:t>slight</a:t>
            </a:r>
            <a:r>
              <a:rPr lang="de-DE" baseline="0" dirty="0"/>
              <a:t> shift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probably</a:t>
            </a:r>
            <a:r>
              <a:rPr lang="de-DE" baseline="0" dirty="0"/>
              <a:t> </a:t>
            </a:r>
            <a:r>
              <a:rPr lang="de-DE" baseline="0" dirty="0" err="1"/>
              <a:t>caused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a </a:t>
            </a:r>
            <a:r>
              <a:rPr lang="de-DE" baseline="0" dirty="0" err="1"/>
              <a:t>weak</a:t>
            </a:r>
            <a:r>
              <a:rPr lang="de-DE" baseline="0" dirty="0"/>
              <a:t> </a:t>
            </a:r>
            <a:r>
              <a:rPr lang="de-DE" baseline="0" dirty="0" err="1"/>
              <a:t>upward</a:t>
            </a:r>
            <a:r>
              <a:rPr lang="de-DE" baseline="0" dirty="0"/>
              <a:t> </a:t>
            </a:r>
            <a:r>
              <a:rPr lang="de-DE" baseline="0" dirty="0" err="1"/>
              <a:t>air</a:t>
            </a:r>
            <a:r>
              <a:rPr lang="de-DE" baseline="0" dirty="0"/>
              <a:t> </a:t>
            </a:r>
            <a:r>
              <a:rPr lang="de-DE" baseline="0" dirty="0" err="1"/>
              <a:t>motion</a:t>
            </a:r>
            <a:r>
              <a:rPr lang="de-DE" baseline="0" dirty="0"/>
              <a:t>. The </a:t>
            </a:r>
            <a:r>
              <a:rPr lang="de-DE" baseline="0" dirty="0" err="1"/>
              <a:t>bimodality</a:t>
            </a:r>
            <a:r>
              <a:rPr lang="de-DE" baseline="0" dirty="0"/>
              <a:t> </a:t>
            </a:r>
            <a:r>
              <a:rPr lang="de-DE" baseline="0" dirty="0" err="1"/>
              <a:t>points</a:t>
            </a:r>
            <a:r>
              <a:rPr lang="de-DE" baseline="0" dirty="0"/>
              <a:t> </a:t>
            </a:r>
            <a:r>
              <a:rPr lang="de-DE" baseline="0" dirty="0" err="1"/>
              <a:t>towards</a:t>
            </a:r>
            <a:r>
              <a:rPr lang="de-DE" baseline="0" dirty="0"/>
              <a:t> a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population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small</a:t>
            </a:r>
            <a:r>
              <a:rPr lang="de-DE" baseline="0" dirty="0"/>
              <a:t>, </a:t>
            </a:r>
            <a:r>
              <a:rPr lang="de-DE" baseline="0" dirty="0" err="1"/>
              <a:t>slowly</a:t>
            </a:r>
            <a:r>
              <a:rPr lang="de-DE" baseline="0" dirty="0"/>
              <a:t> </a:t>
            </a:r>
            <a:r>
              <a:rPr lang="de-DE" baseline="0" dirty="0" err="1"/>
              <a:t>falling</a:t>
            </a:r>
            <a:r>
              <a:rPr lang="de-DE" baseline="0" dirty="0"/>
              <a:t>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. </a:t>
            </a:r>
            <a:r>
              <a:rPr lang="de-DE" baseline="0" dirty="0" err="1"/>
              <a:t>Whether</a:t>
            </a:r>
            <a:r>
              <a:rPr lang="de-DE" baseline="0" dirty="0"/>
              <a:t> </a:t>
            </a:r>
            <a:r>
              <a:rPr lang="de-DE" baseline="0" dirty="0" err="1"/>
              <a:t>these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nucleated</a:t>
            </a:r>
            <a:r>
              <a:rPr lang="de-DE" baseline="0" dirty="0"/>
              <a:t> in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layer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a </a:t>
            </a:r>
            <a:r>
              <a:rPr lang="de-DE" baseline="0" dirty="0" err="1"/>
              <a:t>result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seeding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above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difficult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judge</a:t>
            </a:r>
            <a:r>
              <a:rPr lang="de-DE" baseline="0" dirty="0"/>
              <a:t>. </a:t>
            </a:r>
            <a:r>
              <a:rPr lang="de-DE" baseline="0" dirty="0" err="1"/>
              <a:t>However</a:t>
            </a:r>
            <a:r>
              <a:rPr lang="de-DE" baseline="0" dirty="0"/>
              <a:t>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temperature</a:t>
            </a:r>
            <a:r>
              <a:rPr lang="de-DE" baseline="0" dirty="0"/>
              <a:t> </a:t>
            </a:r>
            <a:r>
              <a:rPr lang="de-DE" baseline="0" dirty="0" err="1"/>
              <a:t>region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-15°C at 4.5km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well</a:t>
            </a:r>
            <a:r>
              <a:rPr lang="de-DE" baseline="0" dirty="0"/>
              <a:t> </a:t>
            </a:r>
            <a:r>
              <a:rPr lang="de-DE" baseline="0" dirty="0" err="1"/>
              <a:t>known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foster</a:t>
            </a:r>
            <a:r>
              <a:rPr lang="de-DE" baseline="0" dirty="0"/>
              <a:t> fast </a:t>
            </a:r>
            <a:r>
              <a:rPr lang="de-DE" baseline="0" dirty="0" err="1"/>
              <a:t>growth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plate</a:t>
            </a:r>
            <a:r>
              <a:rPr lang="de-DE" baseline="0" dirty="0"/>
              <a:t>-like, </a:t>
            </a:r>
            <a:r>
              <a:rPr lang="de-DE" baseline="0" dirty="0" err="1"/>
              <a:t>dendritic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As </a:t>
            </a:r>
            <a:r>
              <a:rPr lang="de-DE" baseline="0" dirty="0" err="1"/>
              <a:t>soon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initial </a:t>
            </a:r>
            <a:r>
              <a:rPr lang="de-DE" baseline="0" dirty="0" err="1"/>
              <a:t>slow</a:t>
            </a:r>
            <a:r>
              <a:rPr lang="de-DE" baseline="0" dirty="0"/>
              <a:t> </a:t>
            </a:r>
            <a:r>
              <a:rPr lang="de-DE" baseline="0" dirty="0" err="1"/>
              <a:t>second</a:t>
            </a:r>
            <a:r>
              <a:rPr lang="de-DE" baseline="0" dirty="0"/>
              <a:t> </a:t>
            </a:r>
            <a:r>
              <a:rPr lang="de-DE" baseline="0" dirty="0" err="1"/>
              <a:t>peak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getting</a:t>
            </a:r>
            <a:r>
              <a:rPr lang="de-DE" baseline="0" dirty="0"/>
              <a:t> </a:t>
            </a:r>
            <a:r>
              <a:rPr lang="de-DE" baseline="0" dirty="0" err="1"/>
              <a:t>faster</a:t>
            </a:r>
            <a:r>
              <a:rPr lang="de-DE" baseline="0" dirty="0"/>
              <a:t>,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find an </a:t>
            </a:r>
            <a:r>
              <a:rPr lang="de-DE" baseline="0" dirty="0" err="1"/>
              <a:t>increasing</a:t>
            </a:r>
            <a:r>
              <a:rPr lang="de-DE" baseline="0" dirty="0"/>
              <a:t> differential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effect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right</a:t>
            </a:r>
            <a:r>
              <a:rPr lang="de-DE" baseline="0" dirty="0"/>
              <a:t> (fast) </a:t>
            </a:r>
            <a:r>
              <a:rPr lang="de-DE" baseline="0" dirty="0" err="1"/>
              <a:t>side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Doppler </a:t>
            </a:r>
            <a:r>
              <a:rPr lang="de-DE" baseline="0" dirty="0" err="1"/>
              <a:t>spectra</a:t>
            </a:r>
            <a:r>
              <a:rPr lang="de-DE" baseline="0" dirty="0"/>
              <a:t>. The Ka-band </a:t>
            </a:r>
            <a:r>
              <a:rPr lang="de-DE" baseline="0" dirty="0" err="1"/>
              <a:t>spectrum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constantly</a:t>
            </a:r>
            <a:r>
              <a:rPr lang="de-DE" baseline="0" dirty="0"/>
              <a:t> larger </a:t>
            </a:r>
            <a:r>
              <a:rPr lang="de-DE" baseline="0" dirty="0" err="1"/>
              <a:t>than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W-Band </a:t>
            </a:r>
            <a:r>
              <a:rPr lang="de-DE" baseline="0" dirty="0" err="1"/>
              <a:t>spectrum</a:t>
            </a:r>
            <a:r>
              <a:rPr lang="de-DE" baseline="0" dirty="0"/>
              <a:t> in </a:t>
            </a:r>
            <a:r>
              <a:rPr lang="de-DE" baseline="0" dirty="0" err="1"/>
              <a:t>accordance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Mie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effects</a:t>
            </a:r>
            <a:r>
              <a:rPr lang="de-DE" baseline="0" dirty="0"/>
              <a:t>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impressive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spectra</a:t>
            </a:r>
            <a:r>
              <a:rPr lang="de-DE" baseline="0" dirty="0"/>
              <a:t> </a:t>
            </a:r>
            <a:r>
              <a:rPr lang="de-DE" baseline="0" dirty="0" err="1"/>
              <a:t>reveal</a:t>
            </a:r>
            <a:r>
              <a:rPr lang="de-DE" baseline="0" dirty="0"/>
              <a:t> a </a:t>
            </a:r>
            <a:r>
              <a:rPr lang="de-DE" baseline="0" dirty="0" err="1"/>
              <a:t>secondary</a:t>
            </a:r>
            <a:r>
              <a:rPr lang="de-DE" baseline="0" dirty="0"/>
              <a:t> </a:t>
            </a:r>
            <a:r>
              <a:rPr lang="de-DE" baseline="0" dirty="0" err="1"/>
              <a:t>population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growing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before</a:t>
            </a:r>
            <a:r>
              <a:rPr lang="de-DE" baseline="0" dirty="0"/>
              <a:t> </a:t>
            </a:r>
            <a:r>
              <a:rPr lang="de-DE" baseline="0" dirty="0" err="1"/>
              <a:t>any</a:t>
            </a:r>
            <a:r>
              <a:rPr lang="de-DE" baseline="0" dirty="0"/>
              <a:t> differential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effect</a:t>
            </a:r>
            <a:r>
              <a:rPr lang="de-DE" baseline="0" dirty="0"/>
              <a:t> due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aggregation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! </a:t>
            </a:r>
          </a:p>
          <a:p>
            <a:endParaRPr lang="de-DE" baseline="0" dirty="0"/>
          </a:p>
          <a:p>
            <a:r>
              <a:rPr lang="de-DE" baseline="0" dirty="0" err="1"/>
              <a:t>While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presented</a:t>
            </a:r>
            <a:r>
              <a:rPr lang="de-DE" baseline="0" dirty="0"/>
              <a:t> </a:t>
            </a:r>
            <a:r>
              <a:rPr lang="de-DE" baseline="0" dirty="0" err="1"/>
              <a:t>spectral</a:t>
            </a:r>
            <a:r>
              <a:rPr lang="de-DE" baseline="0" dirty="0"/>
              <a:t> </a:t>
            </a:r>
            <a:r>
              <a:rPr lang="de-DE" baseline="0" dirty="0" err="1"/>
              <a:t>evolution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time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largest</a:t>
            </a:r>
            <a:r>
              <a:rPr lang="de-DE" baseline="0" dirty="0"/>
              <a:t> DWR (</a:t>
            </a:r>
            <a:r>
              <a:rPr lang="de-DE" baseline="0" dirty="0" err="1"/>
              <a:t>around</a:t>
            </a:r>
            <a:r>
              <a:rPr lang="de-DE" baseline="0" dirty="0"/>
              <a:t> 10:40),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overall</a:t>
            </a:r>
            <a:r>
              <a:rPr lang="de-DE" baseline="0" dirty="0"/>
              <a:t> </a:t>
            </a:r>
            <a:r>
              <a:rPr lang="de-DE" baseline="0" dirty="0" err="1"/>
              <a:t>signature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impressingly</a:t>
            </a:r>
            <a:r>
              <a:rPr lang="de-DE" baseline="0" dirty="0"/>
              <a:t> </a:t>
            </a:r>
            <a:r>
              <a:rPr lang="de-DE" baseline="0" dirty="0" err="1"/>
              <a:t>stable</a:t>
            </a:r>
            <a:r>
              <a:rPr lang="de-DE" baseline="0" dirty="0"/>
              <a:t> in time.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694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also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yellow</a:t>
            </a:r>
            <a:r>
              <a:rPr lang="de-DE" dirty="0"/>
              <a:t> box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altitude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ZDR </a:t>
            </a:r>
            <a:r>
              <a:rPr lang="de-DE" dirty="0" err="1"/>
              <a:t>weakly</a:t>
            </a:r>
            <a:r>
              <a:rPr lang="de-DE" dirty="0"/>
              <a:t> </a:t>
            </a:r>
            <a:r>
              <a:rPr lang="de-DE" dirty="0" err="1"/>
              <a:t>enhanced</a:t>
            </a:r>
            <a:r>
              <a:rPr lang="de-DE" dirty="0"/>
              <a:t>. </a:t>
            </a:r>
            <a:r>
              <a:rPr lang="de-DE" dirty="0" err="1"/>
              <a:t>Interestingly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(also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earlier</a:t>
            </a:r>
            <a:r>
              <a:rPr lang="de-DE" dirty="0"/>
              <a:t> </a:t>
            </a:r>
            <a:r>
              <a:rPr lang="de-DE" dirty="0" err="1"/>
              <a:t>periods</a:t>
            </a:r>
            <a:r>
              <a:rPr lang="de-DE" dirty="0"/>
              <a:t>)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bimodality</a:t>
            </a:r>
            <a:r>
              <a:rPr lang="de-DE" dirty="0"/>
              <a:t> at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ZDR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suspect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an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stadium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dendritic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grow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in </a:t>
            </a:r>
            <a:r>
              <a:rPr lang="de-DE" dirty="0" err="1"/>
              <a:t>size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contribute</a:t>
            </a:r>
            <a:r>
              <a:rPr lang="de-DE" dirty="0"/>
              <a:t> a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total ZDR.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ZDR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particles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believe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aggregates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masking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The KDP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weak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draw</a:t>
            </a:r>
            <a:r>
              <a:rPr lang="de-DE" dirty="0"/>
              <a:t> </a:t>
            </a:r>
            <a:r>
              <a:rPr lang="de-DE" dirty="0" err="1"/>
              <a:t>clear</a:t>
            </a:r>
            <a:r>
              <a:rPr lang="de-DE" dirty="0"/>
              <a:t> </a:t>
            </a:r>
            <a:r>
              <a:rPr lang="de-DE" dirty="0" err="1"/>
              <a:t>conclusions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but also in KDP a </a:t>
            </a:r>
            <a:r>
              <a:rPr lang="de-DE" dirty="0" err="1"/>
              <a:t>slight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4km </a:t>
            </a:r>
            <a:r>
              <a:rPr lang="de-DE" dirty="0" err="1"/>
              <a:t>seems</a:t>
            </a:r>
            <a:r>
              <a:rPr lang="de-DE" dirty="0"/>
              <a:t> at least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consistent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microphysical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78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Probably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baseline="0" dirty="0"/>
              <a:t> </a:t>
            </a:r>
            <a:r>
              <a:rPr lang="de-DE" baseline="0" dirty="0" err="1"/>
              <a:t>impression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complexity</a:t>
            </a:r>
            <a:r>
              <a:rPr lang="de-DE" baseline="0" dirty="0"/>
              <a:t> and </a:t>
            </a:r>
            <a:r>
              <a:rPr lang="de-DE" baseline="0" dirty="0" err="1"/>
              <a:t>natural</a:t>
            </a:r>
            <a:r>
              <a:rPr lang="de-DE" baseline="0" dirty="0"/>
              <a:t> </a:t>
            </a:r>
            <a:r>
              <a:rPr lang="de-DE" baseline="0" dirty="0" err="1"/>
              <a:t>variability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facing</a:t>
            </a:r>
            <a:r>
              <a:rPr lang="de-DE" baseline="0" dirty="0"/>
              <a:t> in </a:t>
            </a:r>
            <a:r>
              <a:rPr lang="de-DE" baseline="0" dirty="0" err="1"/>
              <a:t>ice</a:t>
            </a:r>
            <a:r>
              <a:rPr lang="de-DE" baseline="0" dirty="0"/>
              <a:t> and </a:t>
            </a:r>
            <a:r>
              <a:rPr lang="de-DE" baseline="0" dirty="0" err="1"/>
              <a:t>snow</a:t>
            </a:r>
            <a:r>
              <a:rPr lang="de-DE" baseline="0" dirty="0"/>
              <a:t> </a:t>
            </a:r>
            <a:r>
              <a:rPr lang="de-DE" baseline="0" dirty="0" err="1"/>
              <a:t>clouds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given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impressive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images</a:t>
            </a:r>
            <a:r>
              <a:rPr lang="de-DE" baseline="0" dirty="0"/>
              <a:t> </a:t>
            </a:r>
            <a:r>
              <a:rPr lang="de-DE" baseline="0" dirty="0" err="1"/>
              <a:t>recorded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</a:t>
            </a:r>
            <a:r>
              <a:rPr lang="de-DE" baseline="0" dirty="0" err="1"/>
              <a:t>recently</a:t>
            </a:r>
            <a:r>
              <a:rPr lang="de-DE" baseline="0" dirty="0"/>
              <a:t> </a:t>
            </a:r>
            <a:r>
              <a:rPr lang="de-DE" baseline="0" dirty="0" err="1"/>
              <a:t>developed</a:t>
            </a:r>
            <a:r>
              <a:rPr lang="de-DE" baseline="0" dirty="0"/>
              <a:t> </a:t>
            </a:r>
            <a:r>
              <a:rPr lang="de-DE" baseline="0" dirty="0" err="1"/>
              <a:t>snowflake</a:t>
            </a:r>
            <a:r>
              <a:rPr lang="de-DE" baseline="0" dirty="0"/>
              <a:t> </a:t>
            </a:r>
            <a:r>
              <a:rPr lang="de-DE" baseline="0" dirty="0" err="1"/>
              <a:t>camera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Initial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shapes</a:t>
            </a:r>
            <a:r>
              <a:rPr lang="de-DE" baseline="0" dirty="0"/>
              <a:t> like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example</a:t>
            </a:r>
            <a:r>
              <a:rPr lang="de-DE" baseline="0" dirty="0"/>
              <a:t> </a:t>
            </a:r>
            <a:r>
              <a:rPr lang="de-DE" baseline="0" dirty="0" err="1"/>
              <a:t>plates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needles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often</a:t>
            </a:r>
            <a:r>
              <a:rPr lang="de-DE" baseline="0" dirty="0"/>
              <a:t> </a:t>
            </a:r>
            <a:r>
              <a:rPr lang="de-DE" baseline="0" dirty="0" err="1"/>
              <a:t>altered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microphysical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like </a:t>
            </a:r>
            <a:r>
              <a:rPr lang="de-DE" baseline="0" dirty="0" err="1"/>
              <a:t>aggregation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riming</a:t>
            </a:r>
            <a:r>
              <a:rPr lang="de-DE" baseline="0" dirty="0"/>
              <a:t> </a:t>
            </a:r>
            <a:r>
              <a:rPr lang="de-DE" baseline="0" dirty="0" err="1"/>
              <a:t>leading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a </a:t>
            </a:r>
            <a:r>
              <a:rPr lang="de-DE" baseline="0" dirty="0" err="1"/>
              <a:t>multitude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such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density</a:t>
            </a:r>
            <a:r>
              <a:rPr lang="de-DE" baseline="0" dirty="0"/>
              <a:t>,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size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, and terminal </a:t>
            </a:r>
            <a:r>
              <a:rPr lang="de-DE" baseline="0" dirty="0" err="1"/>
              <a:t>velocity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course</a:t>
            </a:r>
            <a:r>
              <a:rPr lang="de-DE" baseline="0" dirty="0"/>
              <a:t>, </a:t>
            </a:r>
            <a:r>
              <a:rPr lang="de-DE" baseline="0" dirty="0" err="1"/>
              <a:t>these</a:t>
            </a:r>
            <a:r>
              <a:rPr lang="de-DE" baseline="0" dirty="0"/>
              <a:t> </a:t>
            </a:r>
            <a:r>
              <a:rPr lang="de-DE" baseline="0" dirty="0" err="1"/>
              <a:t>physical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also </a:t>
            </a:r>
            <a:r>
              <a:rPr lang="de-DE" baseline="0" dirty="0" err="1"/>
              <a:t>affect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way</a:t>
            </a:r>
            <a:r>
              <a:rPr lang="de-DE" baseline="0" dirty="0"/>
              <a:t> in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interact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electromagnetic</a:t>
            </a:r>
            <a:r>
              <a:rPr lang="de-DE" baseline="0" dirty="0"/>
              <a:t> </a:t>
            </a:r>
            <a:r>
              <a:rPr lang="de-DE" baseline="0" dirty="0" err="1"/>
              <a:t>radiation</a:t>
            </a:r>
            <a:r>
              <a:rPr lang="de-DE" baseline="0" dirty="0"/>
              <a:t>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not </a:t>
            </a:r>
            <a:r>
              <a:rPr lang="de-DE" baseline="0" dirty="0" err="1"/>
              <a:t>surprising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enormous</a:t>
            </a:r>
            <a:r>
              <a:rPr lang="de-DE" baseline="0" dirty="0"/>
              <a:t> </a:t>
            </a:r>
            <a:r>
              <a:rPr lang="de-DE" baseline="0" dirty="0" err="1"/>
              <a:t>variability</a:t>
            </a:r>
            <a:r>
              <a:rPr lang="de-DE" baseline="0" dirty="0"/>
              <a:t> </a:t>
            </a:r>
            <a:r>
              <a:rPr lang="de-DE" baseline="0" dirty="0" err="1"/>
              <a:t>causes</a:t>
            </a:r>
            <a:r>
              <a:rPr lang="de-DE" baseline="0" dirty="0"/>
              <a:t> large </a:t>
            </a:r>
            <a:r>
              <a:rPr lang="de-DE" baseline="0" dirty="0" err="1"/>
              <a:t>uncertainties</a:t>
            </a:r>
            <a:r>
              <a:rPr lang="de-DE" baseline="0" dirty="0"/>
              <a:t> in </a:t>
            </a:r>
            <a:r>
              <a:rPr lang="de-DE" baseline="0" dirty="0" err="1"/>
              <a:t>ice</a:t>
            </a:r>
            <a:r>
              <a:rPr lang="de-DE" baseline="0" dirty="0"/>
              <a:t> and </a:t>
            </a:r>
            <a:r>
              <a:rPr lang="de-DE" baseline="0" dirty="0" err="1"/>
              <a:t>snowfall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retrievals</a:t>
            </a:r>
            <a:r>
              <a:rPr lang="de-DE" baseline="0" dirty="0"/>
              <a:t>, </a:t>
            </a:r>
            <a:r>
              <a:rPr lang="de-DE" baseline="0" dirty="0" err="1"/>
              <a:t>especially</a:t>
            </a:r>
            <a:r>
              <a:rPr lang="de-DE" baseline="0" dirty="0"/>
              <a:t> </a:t>
            </a:r>
            <a:r>
              <a:rPr lang="de-DE" baseline="0" dirty="0" err="1"/>
              <a:t>when</a:t>
            </a:r>
            <a:r>
              <a:rPr lang="de-DE" baseline="0" dirty="0"/>
              <a:t> </a:t>
            </a:r>
            <a:r>
              <a:rPr lang="de-DE" baseline="0" dirty="0" err="1"/>
              <a:t>only</a:t>
            </a:r>
            <a:r>
              <a:rPr lang="de-DE" baseline="0" dirty="0"/>
              <a:t>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frequency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available</a:t>
            </a:r>
            <a:r>
              <a:rPr lang="de-DE" baseline="0" dirty="0"/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93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This </a:t>
            </a:r>
            <a:r>
              <a:rPr lang="de-DE" baseline="0" dirty="0" err="1"/>
              <a:t>slide</a:t>
            </a:r>
            <a:r>
              <a:rPr lang="de-DE" baseline="0" dirty="0"/>
              <a:t> </a:t>
            </a:r>
            <a:r>
              <a:rPr lang="de-DE" baseline="0" dirty="0" err="1"/>
              <a:t>summarizes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basic</a:t>
            </a:r>
            <a:r>
              <a:rPr lang="de-DE" baseline="0" dirty="0"/>
              <a:t> </a:t>
            </a:r>
            <a:r>
              <a:rPr lang="de-DE" baseline="0" dirty="0" err="1"/>
              <a:t>idea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using</a:t>
            </a:r>
            <a:r>
              <a:rPr lang="de-DE" baseline="0" dirty="0"/>
              <a:t> </a:t>
            </a:r>
            <a:r>
              <a:rPr lang="de-DE" baseline="0" dirty="0" err="1"/>
              <a:t>mutli-frequency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constrain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size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 </a:t>
            </a:r>
            <a:r>
              <a:rPr lang="de-DE" baseline="0" dirty="0" err="1"/>
              <a:t>parameters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images</a:t>
            </a:r>
            <a:r>
              <a:rPr lang="de-DE" baseline="0" dirty="0"/>
              <a:t> </a:t>
            </a:r>
            <a:r>
              <a:rPr lang="de-DE" baseline="0" dirty="0" err="1"/>
              <a:t>show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backscattering</a:t>
            </a:r>
            <a:r>
              <a:rPr lang="de-DE" baseline="0" dirty="0"/>
              <a:t> </a:t>
            </a:r>
            <a:r>
              <a:rPr lang="de-DE" baseline="0" dirty="0" err="1"/>
              <a:t>cross</a:t>
            </a:r>
            <a:r>
              <a:rPr lang="de-DE" baseline="0" dirty="0"/>
              <a:t> </a:t>
            </a:r>
            <a:r>
              <a:rPr lang="de-DE" baseline="0" dirty="0" err="1"/>
              <a:t>section</a:t>
            </a:r>
            <a:r>
              <a:rPr lang="de-DE" baseline="0" dirty="0"/>
              <a:t> </a:t>
            </a:r>
            <a:r>
              <a:rPr lang="de-DE" baseline="0" dirty="0" err="1"/>
              <a:t>normalized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mass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spherical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. As </a:t>
            </a:r>
            <a:r>
              <a:rPr lang="de-DE" baseline="0" dirty="0" err="1"/>
              <a:t>long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Rayleigh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regime</a:t>
            </a:r>
            <a:r>
              <a:rPr lang="de-DE" baseline="0" dirty="0"/>
              <a:t> (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example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case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snowflakes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Ku</a:t>
            </a:r>
            <a:r>
              <a:rPr lang="de-DE" baseline="0" dirty="0"/>
              <a:t>-band), </a:t>
            </a:r>
            <a:r>
              <a:rPr lang="de-DE" baseline="0" dirty="0" err="1"/>
              <a:t>backscattering</a:t>
            </a:r>
            <a:r>
              <a:rPr lang="de-DE" baseline="0" dirty="0"/>
              <a:t> </a:t>
            </a:r>
            <a:r>
              <a:rPr lang="de-DE" baseline="0" dirty="0" err="1"/>
              <a:t>changes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mass</a:t>
            </a:r>
            <a:r>
              <a:rPr lang="de-DE" baseline="0" dirty="0"/>
              <a:t> </a:t>
            </a:r>
            <a:r>
              <a:rPr lang="de-DE" baseline="0" dirty="0" err="1"/>
              <a:t>squared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At </a:t>
            </a:r>
            <a:r>
              <a:rPr lang="de-DE" baseline="0" dirty="0" err="1"/>
              <a:t>shorter</a:t>
            </a:r>
            <a:r>
              <a:rPr lang="de-DE" baseline="0" dirty="0"/>
              <a:t> </a:t>
            </a:r>
            <a:r>
              <a:rPr lang="de-DE" baseline="0" dirty="0" err="1"/>
              <a:t>wavelengths</a:t>
            </a:r>
            <a:r>
              <a:rPr lang="de-DE" baseline="0" dirty="0"/>
              <a:t>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enterring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complex</a:t>
            </a:r>
            <a:r>
              <a:rPr lang="de-DE" baseline="0" dirty="0"/>
              <a:t> Mie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regime</a:t>
            </a:r>
            <a:r>
              <a:rPr lang="de-DE" baseline="0" dirty="0"/>
              <a:t>. </a:t>
            </a:r>
            <a:r>
              <a:rPr lang="de-DE" baseline="0" dirty="0" err="1"/>
              <a:t>Backscattering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now</a:t>
            </a:r>
            <a:r>
              <a:rPr lang="de-DE" baseline="0" dirty="0"/>
              <a:t> a </a:t>
            </a:r>
            <a:r>
              <a:rPr lang="de-DE" baseline="0" dirty="0" err="1"/>
              <a:t>complex</a:t>
            </a:r>
            <a:r>
              <a:rPr lang="de-DE" baseline="0" dirty="0"/>
              <a:t> </a:t>
            </a:r>
            <a:r>
              <a:rPr lang="de-DE" baseline="0" dirty="0" err="1"/>
              <a:t>function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mass</a:t>
            </a:r>
            <a:r>
              <a:rPr lang="de-DE" baseline="0" dirty="0"/>
              <a:t>, </a:t>
            </a:r>
            <a:r>
              <a:rPr lang="de-DE" baseline="0" dirty="0" err="1"/>
              <a:t>wavelength</a:t>
            </a:r>
            <a:r>
              <a:rPr lang="de-DE" baseline="0" dirty="0"/>
              <a:t> and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particle‘s</a:t>
            </a:r>
            <a:r>
              <a:rPr lang="de-DE" baseline="0" dirty="0"/>
              <a:t> </a:t>
            </a:r>
            <a:r>
              <a:rPr lang="de-DE" baseline="0" dirty="0" err="1"/>
              <a:t>refractive</a:t>
            </a:r>
            <a:r>
              <a:rPr lang="de-DE" baseline="0" dirty="0"/>
              <a:t> </a:t>
            </a:r>
            <a:r>
              <a:rPr lang="de-DE" baseline="0" dirty="0" err="1"/>
              <a:t>index</a:t>
            </a:r>
            <a:r>
              <a:rPr lang="de-DE" baseline="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24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reflectivity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course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sum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backscattered</a:t>
            </a:r>
            <a:r>
              <a:rPr lang="de-DE" baseline="0" dirty="0"/>
              <a:t> </a:t>
            </a:r>
            <a:r>
              <a:rPr lang="de-DE" baseline="0" dirty="0" err="1"/>
              <a:t>radiation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all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within</a:t>
            </a:r>
            <a:r>
              <a:rPr lang="de-DE" baseline="0" dirty="0"/>
              <a:t> a </a:t>
            </a:r>
            <a:r>
              <a:rPr lang="de-DE" baseline="0" dirty="0" err="1"/>
              <a:t>certain</a:t>
            </a:r>
            <a:r>
              <a:rPr lang="de-DE" baseline="0" dirty="0"/>
              <a:t> </a:t>
            </a:r>
            <a:r>
              <a:rPr lang="de-DE" baseline="0" dirty="0" err="1"/>
              <a:t>volume</a:t>
            </a:r>
            <a:r>
              <a:rPr lang="de-DE" baseline="0" dirty="0"/>
              <a:t>. </a:t>
            </a:r>
            <a:r>
              <a:rPr lang="de-DE" baseline="0" dirty="0" err="1"/>
              <a:t>If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look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same </a:t>
            </a:r>
            <a:r>
              <a:rPr lang="de-DE" baseline="0" dirty="0" err="1"/>
              <a:t>particles</a:t>
            </a:r>
            <a:r>
              <a:rPr lang="de-DE" baseline="0" dirty="0"/>
              <a:t> at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wavelengths</a:t>
            </a:r>
            <a:r>
              <a:rPr lang="de-DE" baseline="0" dirty="0"/>
              <a:t> – </a:t>
            </a:r>
            <a:r>
              <a:rPr lang="de-DE" baseline="0" dirty="0" err="1"/>
              <a:t>as</a:t>
            </a:r>
            <a:r>
              <a:rPr lang="de-DE" baseline="0" dirty="0"/>
              <a:t> in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example</a:t>
            </a:r>
            <a:r>
              <a:rPr lang="de-DE" baseline="0" dirty="0"/>
              <a:t> </a:t>
            </a:r>
            <a:r>
              <a:rPr lang="de-DE" baseline="0" dirty="0" err="1"/>
              <a:t>Ku</a:t>
            </a:r>
            <a:r>
              <a:rPr lang="de-DE" baseline="0" dirty="0"/>
              <a:t> and W-band – </a:t>
            </a:r>
            <a:r>
              <a:rPr lang="de-DE" baseline="0" dirty="0" err="1"/>
              <a:t>we</a:t>
            </a:r>
            <a:r>
              <a:rPr lang="de-DE" baseline="0" dirty="0"/>
              <a:t> find a </a:t>
            </a:r>
            <a:r>
              <a:rPr lang="de-DE" baseline="0" dirty="0" err="1"/>
              <a:t>lower</a:t>
            </a:r>
            <a:r>
              <a:rPr lang="de-DE" baseline="0" dirty="0"/>
              <a:t> </a:t>
            </a:r>
            <a:r>
              <a:rPr lang="de-DE" baseline="0" dirty="0" err="1"/>
              <a:t>reflectivity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wavelength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already</a:t>
            </a:r>
            <a:r>
              <a:rPr lang="de-DE" baseline="0" dirty="0"/>
              <a:t> </a:t>
            </a:r>
            <a:r>
              <a:rPr lang="de-DE" baseline="0" dirty="0" err="1"/>
              <a:t>affected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Mie </a:t>
            </a:r>
            <a:r>
              <a:rPr lang="de-DE" baseline="0" dirty="0" err="1"/>
              <a:t>scattering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This </a:t>
            </a:r>
            <a:r>
              <a:rPr lang="de-DE" baseline="0" dirty="0" err="1"/>
              <a:t>difference</a:t>
            </a:r>
            <a:r>
              <a:rPr lang="de-DE" baseline="0" dirty="0"/>
              <a:t> in reflectivities at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wavelengths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often</a:t>
            </a:r>
            <a:r>
              <a:rPr lang="de-DE" baseline="0" dirty="0"/>
              <a:t> </a:t>
            </a:r>
            <a:r>
              <a:rPr lang="de-DE" baseline="0" dirty="0" err="1"/>
              <a:t>denoted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dual </a:t>
            </a:r>
            <a:r>
              <a:rPr lang="de-DE" baseline="0" dirty="0" err="1"/>
              <a:t>wavelength</a:t>
            </a:r>
            <a:r>
              <a:rPr lang="de-DE" baseline="0" dirty="0"/>
              <a:t> </a:t>
            </a:r>
            <a:r>
              <a:rPr lang="de-DE" baseline="0" dirty="0" err="1"/>
              <a:t>ratio</a:t>
            </a:r>
            <a:r>
              <a:rPr lang="de-DE" baseline="0" dirty="0"/>
              <a:t> (DWR) </a:t>
            </a:r>
            <a:r>
              <a:rPr lang="de-DE" baseline="0" dirty="0" err="1"/>
              <a:t>because</a:t>
            </a:r>
            <a:r>
              <a:rPr lang="de-DE" baseline="0" dirty="0"/>
              <a:t> in linear </a:t>
            </a:r>
            <a:r>
              <a:rPr lang="de-DE" baseline="0" dirty="0" err="1"/>
              <a:t>units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reflectivity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becomes</a:t>
            </a:r>
            <a:r>
              <a:rPr lang="de-DE" baseline="0" dirty="0"/>
              <a:t> a </a:t>
            </a:r>
            <a:r>
              <a:rPr lang="de-DE" baseline="0" dirty="0" err="1"/>
              <a:t>ratio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DWR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explored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past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constraining</a:t>
            </a:r>
            <a:r>
              <a:rPr lang="de-DE" baseline="0" dirty="0"/>
              <a:t> </a:t>
            </a:r>
            <a:r>
              <a:rPr lang="de-DE" baseline="0" dirty="0" err="1"/>
              <a:t>effective</a:t>
            </a:r>
            <a:r>
              <a:rPr lang="de-DE" baseline="0" dirty="0"/>
              <a:t> </a:t>
            </a:r>
            <a:r>
              <a:rPr lang="de-DE" baseline="0" dirty="0" err="1"/>
              <a:t>size</a:t>
            </a:r>
            <a:r>
              <a:rPr lang="de-DE" baseline="0" dirty="0"/>
              <a:t> </a:t>
            </a:r>
            <a:r>
              <a:rPr lang="de-DE" baseline="0" dirty="0" err="1"/>
              <a:t>parameters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PSD </a:t>
            </a:r>
            <a:r>
              <a:rPr lang="de-DE" baseline="0" dirty="0" err="1"/>
              <a:t>both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rainfall</a:t>
            </a:r>
            <a:r>
              <a:rPr lang="de-DE" baseline="0" dirty="0"/>
              <a:t> and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clouds</a:t>
            </a:r>
            <a:r>
              <a:rPr lang="de-DE" baseline="0" dirty="0"/>
              <a:t>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85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Similar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plots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previous</a:t>
            </a:r>
            <a:r>
              <a:rPr lang="de-DE" baseline="0" dirty="0"/>
              <a:t> </a:t>
            </a:r>
            <a:r>
              <a:rPr lang="de-DE" baseline="0" dirty="0" err="1"/>
              <a:t>slide</a:t>
            </a:r>
            <a:r>
              <a:rPr lang="de-DE" baseline="0" dirty="0"/>
              <a:t>, </a:t>
            </a:r>
            <a:r>
              <a:rPr lang="de-DE" baseline="0" dirty="0" err="1"/>
              <a:t>these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plots</a:t>
            </a:r>
            <a:r>
              <a:rPr lang="de-DE" baseline="0" dirty="0"/>
              <a:t> </a:t>
            </a:r>
            <a:r>
              <a:rPr lang="de-DE" baseline="0" dirty="0" err="1"/>
              <a:t>show</a:t>
            </a:r>
            <a:r>
              <a:rPr lang="de-DE" baseline="0" dirty="0"/>
              <a:t> </a:t>
            </a:r>
            <a:r>
              <a:rPr lang="de-DE" baseline="0" dirty="0" err="1"/>
              <a:t>again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backscattering</a:t>
            </a:r>
            <a:r>
              <a:rPr lang="de-DE" baseline="0" dirty="0"/>
              <a:t> </a:t>
            </a:r>
            <a:r>
              <a:rPr lang="de-DE" baseline="0" dirty="0" err="1"/>
              <a:t>cross</a:t>
            </a:r>
            <a:r>
              <a:rPr lang="de-DE" baseline="0" dirty="0"/>
              <a:t> </a:t>
            </a:r>
            <a:r>
              <a:rPr lang="de-DE" baseline="0" dirty="0" err="1"/>
              <a:t>section</a:t>
            </a:r>
            <a:r>
              <a:rPr lang="de-DE" baseline="0" dirty="0"/>
              <a:t> </a:t>
            </a:r>
            <a:r>
              <a:rPr lang="de-DE" baseline="0" dirty="0" err="1"/>
              <a:t>normalized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mass</a:t>
            </a:r>
            <a:r>
              <a:rPr lang="de-DE" baseline="0" dirty="0"/>
              <a:t> at </a:t>
            </a:r>
            <a:r>
              <a:rPr lang="de-DE" baseline="0" dirty="0" err="1"/>
              <a:t>Ku</a:t>
            </a:r>
            <a:r>
              <a:rPr lang="de-DE" baseline="0" dirty="0"/>
              <a:t> and W-band.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different </a:t>
            </a:r>
            <a:r>
              <a:rPr lang="de-DE" baseline="0" dirty="0" err="1"/>
              <a:t>curves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used</a:t>
            </a:r>
            <a:r>
              <a:rPr lang="de-DE" baseline="0" dirty="0"/>
              <a:t> </a:t>
            </a:r>
            <a:r>
              <a:rPr lang="de-DE" baseline="0" dirty="0" err="1"/>
              <a:t>now</a:t>
            </a:r>
            <a:r>
              <a:rPr lang="de-DE" baseline="0" dirty="0"/>
              <a:t> </a:t>
            </a:r>
            <a:r>
              <a:rPr lang="de-DE" baseline="0" dirty="0" err="1"/>
              <a:t>various</a:t>
            </a:r>
            <a:r>
              <a:rPr lang="de-DE" baseline="0" dirty="0"/>
              <a:t> </a:t>
            </a:r>
            <a:r>
              <a:rPr lang="de-DE" baseline="0" dirty="0" err="1"/>
              <a:t>snow</a:t>
            </a:r>
            <a:r>
              <a:rPr lang="de-DE" baseline="0" dirty="0"/>
              <a:t> and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databases</a:t>
            </a:r>
            <a:r>
              <a:rPr lang="de-DE" baseline="0" dirty="0"/>
              <a:t> (</a:t>
            </a:r>
            <a:r>
              <a:rPr lang="de-DE" baseline="0" dirty="0" err="1"/>
              <a:t>black</a:t>
            </a:r>
            <a:r>
              <a:rPr lang="de-DE" baseline="0" dirty="0"/>
              <a:t>: </a:t>
            </a:r>
            <a:r>
              <a:rPr lang="de-DE" baseline="0" dirty="0" err="1"/>
              <a:t>single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Liu </a:t>
            </a:r>
            <a:r>
              <a:rPr lang="de-DE" baseline="0" dirty="0" err="1"/>
              <a:t>database</a:t>
            </a:r>
            <a:r>
              <a:rPr lang="de-DE" baseline="0" dirty="0"/>
              <a:t>, </a:t>
            </a:r>
            <a:r>
              <a:rPr lang="de-DE" baseline="0" dirty="0" err="1"/>
              <a:t>green</a:t>
            </a:r>
            <a:r>
              <a:rPr lang="de-DE" baseline="0" dirty="0"/>
              <a:t>: </a:t>
            </a:r>
            <a:r>
              <a:rPr lang="de-DE" baseline="0" dirty="0" err="1"/>
              <a:t>aggregates</a:t>
            </a:r>
            <a:r>
              <a:rPr lang="de-DE" baseline="0" dirty="0"/>
              <a:t> also </a:t>
            </a:r>
            <a:r>
              <a:rPr lang="de-DE" baseline="0" dirty="0" err="1"/>
              <a:t>simulated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discrete</a:t>
            </a:r>
            <a:r>
              <a:rPr lang="de-DE" baseline="0" dirty="0"/>
              <a:t> </a:t>
            </a:r>
            <a:r>
              <a:rPr lang="de-DE" baseline="0" dirty="0" err="1"/>
              <a:t>dipole</a:t>
            </a:r>
            <a:r>
              <a:rPr lang="de-DE" baseline="0" dirty="0"/>
              <a:t> </a:t>
            </a:r>
            <a:r>
              <a:rPr lang="de-DE" baseline="0" dirty="0" err="1"/>
              <a:t>approximation</a:t>
            </a:r>
            <a:r>
              <a:rPr lang="de-DE" baseline="0" dirty="0"/>
              <a:t>) but also </a:t>
            </a:r>
            <a:r>
              <a:rPr lang="de-DE" baseline="0" dirty="0" err="1"/>
              <a:t>classical</a:t>
            </a:r>
            <a:r>
              <a:rPr lang="de-DE" baseline="0" dirty="0"/>
              <a:t> </a:t>
            </a:r>
            <a:r>
              <a:rPr lang="de-DE" baseline="0" dirty="0" err="1"/>
              <a:t>approximations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Mie </a:t>
            </a:r>
            <a:r>
              <a:rPr lang="de-DE" baseline="0" dirty="0" err="1"/>
              <a:t>theory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T-Matrix.</a:t>
            </a:r>
          </a:p>
          <a:p>
            <a:endParaRPr lang="de-DE" baseline="0" dirty="0"/>
          </a:p>
          <a:p>
            <a:r>
              <a:rPr lang="de-DE" baseline="0" dirty="0" err="1"/>
              <a:t>While</a:t>
            </a:r>
            <a:r>
              <a:rPr lang="de-DE" baseline="0" dirty="0"/>
              <a:t> at </a:t>
            </a:r>
            <a:r>
              <a:rPr lang="de-DE" baseline="0" dirty="0" err="1"/>
              <a:t>Ku</a:t>
            </a:r>
            <a:r>
              <a:rPr lang="de-DE" baseline="0" dirty="0"/>
              <a:t>-band all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models</a:t>
            </a:r>
            <a:r>
              <a:rPr lang="de-DE" baseline="0" dirty="0"/>
              <a:t> follow </a:t>
            </a:r>
            <a:r>
              <a:rPr lang="de-DE" baseline="0" dirty="0" err="1"/>
              <a:t>the</a:t>
            </a:r>
            <a:r>
              <a:rPr lang="de-DE" baseline="0" dirty="0"/>
              <a:t> Rayleigh </a:t>
            </a:r>
            <a:r>
              <a:rPr lang="de-DE" baseline="0" dirty="0" err="1"/>
              <a:t>approximation</a:t>
            </a:r>
            <a:r>
              <a:rPr lang="de-DE" baseline="0" dirty="0"/>
              <a:t> –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expected</a:t>
            </a:r>
            <a:r>
              <a:rPr lang="de-DE" baseline="0" dirty="0"/>
              <a:t> -,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W-band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curves</a:t>
            </a:r>
            <a:r>
              <a:rPr lang="de-DE" baseline="0" dirty="0"/>
              <a:t> </a:t>
            </a:r>
            <a:r>
              <a:rPr lang="de-DE" baseline="0" dirty="0" err="1"/>
              <a:t>seem</a:t>
            </a:r>
            <a:r>
              <a:rPr lang="de-DE" baseline="0" dirty="0"/>
              <a:t> not </a:t>
            </a:r>
            <a:r>
              <a:rPr lang="de-DE" baseline="0" dirty="0" err="1"/>
              <a:t>only</a:t>
            </a:r>
            <a:r>
              <a:rPr lang="de-DE" baseline="0" dirty="0"/>
              <a:t> </a:t>
            </a:r>
            <a:r>
              <a:rPr lang="de-DE" baseline="0" dirty="0" err="1"/>
              <a:t>depend</a:t>
            </a:r>
            <a:r>
              <a:rPr lang="de-DE" baseline="0" dirty="0"/>
              <a:t> on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mass</a:t>
            </a:r>
            <a:r>
              <a:rPr lang="de-DE" baseline="0" dirty="0"/>
              <a:t> but also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shape</a:t>
            </a:r>
            <a:r>
              <a:rPr lang="de-DE" baseline="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65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Kneifel and </a:t>
            </a:r>
            <a:r>
              <a:rPr lang="de-DE" dirty="0" err="1"/>
              <a:t>Coauthors</a:t>
            </a:r>
            <a:r>
              <a:rPr lang="de-DE" dirty="0"/>
              <a:t> </a:t>
            </a:r>
            <a:r>
              <a:rPr lang="de-DE" dirty="0" err="1"/>
              <a:t>calculated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dual-</a:t>
            </a:r>
            <a:r>
              <a:rPr lang="de-DE" dirty="0" err="1"/>
              <a:t>wavelength</a:t>
            </a:r>
            <a:r>
              <a:rPr lang="de-DE" baseline="0" dirty="0"/>
              <a:t> </a:t>
            </a:r>
            <a:r>
              <a:rPr lang="de-DE" baseline="0" dirty="0" err="1"/>
              <a:t>ratios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Ku</a:t>
            </a:r>
            <a:r>
              <a:rPr lang="de-DE" baseline="0" dirty="0"/>
              <a:t> and Ka-band (y-</a:t>
            </a:r>
            <a:r>
              <a:rPr lang="de-DE" baseline="0" dirty="0" err="1"/>
              <a:t>axis</a:t>
            </a:r>
            <a:r>
              <a:rPr lang="de-DE" baseline="0" dirty="0"/>
              <a:t>) and Ka and W-band (</a:t>
            </a:r>
            <a:r>
              <a:rPr lang="de-DE" baseline="0" dirty="0" err="1"/>
              <a:t>x_axis</a:t>
            </a:r>
            <a:r>
              <a:rPr lang="de-DE" baseline="0" dirty="0"/>
              <a:t>) </a:t>
            </a:r>
            <a:r>
              <a:rPr lang="de-DE" baseline="0" dirty="0" err="1"/>
              <a:t>for</a:t>
            </a:r>
            <a:r>
              <a:rPr lang="de-DE" baseline="0" dirty="0"/>
              <a:t> a </a:t>
            </a:r>
            <a:r>
              <a:rPr lang="de-DE" baseline="0" dirty="0" err="1"/>
              <a:t>wide</a:t>
            </a:r>
            <a:r>
              <a:rPr lang="de-DE" baseline="0" dirty="0"/>
              <a:t> </a:t>
            </a:r>
            <a:r>
              <a:rPr lang="de-DE" baseline="0" dirty="0" err="1"/>
              <a:t>range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PSDs </a:t>
            </a:r>
            <a:r>
              <a:rPr lang="de-DE" baseline="0" dirty="0" err="1"/>
              <a:t>using</a:t>
            </a:r>
            <a:r>
              <a:rPr lang="de-DE" baseline="0" dirty="0"/>
              <a:t> </a:t>
            </a:r>
            <a:r>
              <a:rPr lang="de-DE" baseline="0" dirty="0" err="1"/>
              <a:t>various</a:t>
            </a:r>
            <a:r>
              <a:rPr lang="de-DE" baseline="0" dirty="0"/>
              <a:t>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databases</a:t>
            </a:r>
            <a:r>
              <a:rPr lang="de-DE" baseline="0" dirty="0"/>
              <a:t> and </a:t>
            </a:r>
            <a:r>
              <a:rPr lang="de-DE" baseline="0" dirty="0" err="1"/>
              <a:t>scattering</a:t>
            </a:r>
            <a:r>
              <a:rPr lang="de-DE" baseline="0" dirty="0"/>
              <a:t> </a:t>
            </a:r>
            <a:r>
              <a:rPr lang="de-DE" baseline="0" dirty="0" err="1"/>
              <a:t>approximations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just </a:t>
            </a:r>
            <a:r>
              <a:rPr lang="de-DE" baseline="0" dirty="0" err="1"/>
              <a:t>shown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previous</a:t>
            </a:r>
            <a:r>
              <a:rPr lang="de-DE" baseline="0" dirty="0"/>
              <a:t> </a:t>
            </a:r>
            <a:r>
              <a:rPr lang="de-DE" baseline="0" dirty="0" err="1"/>
              <a:t>slides</a:t>
            </a:r>
            <a:r>
              <a:rPr lang="de-DE" baseline="0" dirty="0"/>
              <a:t>. Follow on </a:t>
            </a:r>
            <a:r>
              <a:rPr lang="de-DE" baseline="0" dirty="0" err="1"/>
              <a:t>studies</a:t>
            </a:r>
            <a:r>
              <a:rPr lang="de-DE" baseline="0" dirty="0"/>
              <a:t>, like </a:t>
            </a:r>
            <a:r>
              <a:rPr lang="de-DE" baseline="0" dirty="0" err="1"/>
              <a:t>those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Tyynelä</a:t>
            </a:r>
            <a:r>
              <a:rPr lang="de-DE" baseline="0" dirty="0"/>
              <a:t> and Chandrasekhar </a:t>
            </a:r>
            <a:r>
              <a:rPr lang="de-DE" baseline="0" dirty="0" err="1"/>
              <a:t>corroborated</a:t>
            </a:r>
            <a:r>
              <a:rPr lang="de-DE" baseline="0" dirty="0"/>
              <a:t> </a:t>
            </a:r>
            <a:r>
              <a:rPr lang="de-DE" baseline="0" dirty="0" err="1"/>
              <a:t>their</a:t>
            </a:r>
            <a:r>
              <a:rPr lang="de-DE" baseline="0" dirty="0"/>
              <a:t> </a:t>
            </a:r>
            <a:r>
              <a:rPr lang="de-DE" baseline="0" dirty="0" err="1"/>
              <a:t>findings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Surprisingly</a:t>
            </a:r>
            <a:r>
              <a:rPr lang="de-DE" baseline="0" dirty="0"/>
              <a:t>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approximations</a:t>
            </a:r>
            <a:r>
              <a:rPr lang="de-DE" baseline="0" dirty="0"/>
              <a:t> </a:t>
            </a:r>
            <a:r>
              <a:rPr lang="de-DE" baseline="0" dirty="0" err="1"/>
              <a:t>using</a:t>
            </a:r>
            <a:r>
              <a:rPr lang="de-DE" baseline="0" dirty="0"/>
              <a:t> </a:t>
            </a:r>
            <a:r>
              <a:rPr lang="de-DE" baseline="0" dirty="0" err="1"/>
              <a:t>spheres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spheroids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varying</a:t>
            </a:r>
            <a:r>
              <a:rPr lang="de-DE" baseline="0" dirty="0"/>
              <a:t> </a:t>
            </a:r>
            <a:r>
              <a:rPr lang="de-DE" baseline="0" dirty="0" err="1"/>
              <a:t>density</a:t>
            </a:r>
            <a:r>
              <a:rPr lang="de-DE" baseline="0" dirty="0"/>
              <a:t> and </a:t>
            </a:r>
            <a:r>
              <a:rPr lang="de-DE" baseline="0" dirty="0" err="1"/>
              <a:t>aspect</a:t>
            </a:r>
            <a:r>
              <a:rPr lang="de-DE" baseline="0" dirty="0"/>
              <a:t> </a:t>
            </a:r>
            <a:r>
              <a:rPr lang="de-DE" baseline="0" dirty="0" err="1"/>
              <a:t>ratio</a:t>
            </a:r>
            <a:r>
              <a:rPr lang="de-DE" baseline="0" dirty="0"/>
              <a:t> </a:t>
            </a:r>
            <a:r>
              <a:rPr lang="de-DE" baseline="0" dirty="0" err="1"/>
              <a:t>populate</a:t>
            </a:r>
            <a:r>
              <a:rPr lang="de-DE" baseline="0" dirty="0"/>
              <a:t> in a </a:t>
            </a:r>
            <a:r>
              <a:rPr lang="de-DE" baseline="0" dirty="0" err="1"/>
              <a:t>similar</a:t>
            </a:r>
            <a:r>
              <a:rPr lang="de-DE" baseline="0" dirty="0"/>
              <a:t> </a:t>
            </a:r>
            <a:r>
              <a:rPr lang="de-DE" baseline="0" dirty="0" err="1"/>
              <a:t>area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space</a:t>
            </a:r>
            <a:r>
              <a:rPr lang="de-DE" baseline="0" dirty="0"/>
              <a:t>. The </a:t>
            </a:r>
            <a:r>
              <a:rPr lang="de-DE" baseline="0" dirty="0" err="1"/>
              <a:t>green</a:t>
            </a:r>
            <a:r>
              <a:rPr lang="de-DE" baseline="0" dirty="0"/>
              <a:t> </a:t>
            </a:r>
            <a:r>
              <a:rPr lang="de-DE" baseline="0" dirty="0" err="1"/>
              <a:t>lines</a:t>
            </a:r>
            <a:r>
              <a:rPr lang="de-DE" baseline="0" dirty="0"/>
              <a:t>,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represent</a:t>
            </a:r>
            <a:r>
              <a:rPr lang="de-DE" baseline="0" dirty="0"/>
              <a:t> DDA </a:t>
            </a:r>
            <a:r>
              <a:rPr lang="de-DE" baseline="0" dirty="0" err="1"/>
              <a:t>calculations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complex</a:t>
            </a:r>
            <a:r>
              <a:rPr lang="de-DE" baseline="0" dirty="0"/>
              <a:t> </a:t>
            </a:r>
            <a:r>
              <a:rPr lang="de-DE" baseline="0" dirty="0" err="1"/>
              <a:t>aggregates</a:t>
            </a:r>
            <a:r>
              <a:rPr lang="de-DE" baseline="0" dirty="0"/>
              <a:t>, </a:t>
            </a:r>
            <a:r>
              <a:rPr lang="de-DE" baseline="0" dirty="0" err="1"/>
              <a:t>however</a:t>
            </a:r>
            <a:r>
              <a:rPr lang="de-DE" baseline="0" dirty="0"/>
              <a:t>, </a:t>
            </a:r>
            <a:r>
              <a:rPr lang="de-DE" baseline="0" dirty="0" err="1"/>
              <a:t>reveal</a:t>
            </a:r>
            <a:r>
              <a:rPr lang="de-DE" baseline="0" dirty="0"/>
              <a:t> a ‚</a:t>
            </a:r>
            <a:r>
              <a:rPr lang="de-DE" baseline="0" dirty="0" err="1"/>
              <a:t>bending</a:t>
            </a:r>
            <a:r>
              <a:rPr lang="de-DE" baseline="0" dirty="0"/>
              <a:t> </a:t>
            </a:r>
            <a:r>
              <a:rPr lang="de-DE" baseline="0" dirty="0" err="1"/>
              <a:t>up</a:t>
            </a:r>
            <a:r>
              <a:rPr lang="de-DE" baseline="0" dirty="0"/>
              <a:t>‘ </a:t>
            </a:r>
            <a:r>
              <a:rPr lang="de-DE" baseline="0" dirty="0" err="1"/>
              <a:t>or</a:t>
            </a:r>
            <a:r>
              <a:rPr lang="de-DE" baseline="0" dirty="0"/>
              <a:t> ‚</a:t>
            </a:r>
            <a:r>
              <a:rPr lang="de-DE" baseline="0" dirty="0" err="1"/>
              <a:t>hook</a:t>
            </a:r>
            <a:r>
              <a:rPr lang="de-DE" baseline="0" dirty="0"/>
              <a:t>‘ </a:t>
            </a:r>
            <a:r>
              <a:rPr lang="de-DE" baseline="0" dirty="0" err="1"/>
              <a:t>feature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soon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PSD </a:t>
            </a:r>
            <a:r>
              <a:rPr lang="de-DE" baseline="0" dirty="0" err="1"/>
              <a:t>includes</a:t>
            </a:r>
            <a:r>
              <a:rPr lang="de-DE" baseline="0" dirty="0"/>
              <a:t> an </a:t>
            </a:r>
            <a:r>
              <a:rPr lang="de-DE" baseline="0" dirty="0" err="1"/>
              <a:t>increasing</a:t>
            </a:r>
            <a:r>
              <a:rPr lang="de-DE" baseline="0" dirty="0"/>
              <a:t> </a:t>
            </a:r>
            <a:r>
              <a:rPr lang="de-DE" baseline="0" dirty="0" err="1"/>
              <a:t>number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larger </a:t>
            </a:r>
            <a:r>
              <a:rPr lang="de-DE" baseline="0" dirty="0" err="1"/>
              <a:t>particles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simulations</a:t>
            </a:r>
            <a:r>
              <a:rPr lang="de-DE" baseline="0" dirty="0"/>
              <a:t> </a:t>
            </a:r>
            <a:r>
              <a:rPr lang="de-DE" baseline="0" dirty="0" err="1"/>
              <a:t>imply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might</a:t>
            </a:r>
            <a:r>
              <a:rPr lang="de-DE" baseline="0" dirty="0"/>
              <a:t> </a:t>
            </a:r>
            <a:r>
              <a:rPr lang="de-DE" baseline="0" dirty="0" err="1"/>
              <a:t>indeed</a:t>
            </a:r>
            <a:r>
              <a:rPr lang="de-DE" baseline="0" dirty="0"/>
              <a:t> </a:t>
            </a:r>
            <a:r>
              <a:rPr lang="de-DE" baseline="0" dirty="0" err="1"/>
              <a:t>provide</a:t>
            </a:r>
            <a:r>
              <a:rPr lang="de-DE" baseline="0" dirty="0"/>
              <a:t> </a:t>
            </a:r>
            <a:r>
              <a:rPr lang="de-DE" baseline="0" dirty="0" err="1"/>
              <a:t>information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habit</a:t>
            </a:r>
            <a:r>
              <a:rPr lang="de-DE" baseline="0" dirty="0"/>
              <a:t> </a:t>
            </a:r>
            <a:r>
              <a:rPr lang="de-DE" baseline="0" dirty="0" err="1"/>
              <a:t>classes</a:t>
            </a:r>
            <a:r>
              <a:rPr lang="de-DE" baseline="0" dirty="0"/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43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Here,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show</a:t>
            </a:r>
            <a:r>
              <a:rPr lang="de-DE" baseline="0" dirty="0"/>
              <a:t> </a:t>
            </a:r>
            <a:r>
              <a:rPr lang="de-DE" baseline="0" dirty="0" err="1"/>
              <a:t>comparisons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signatures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lowest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range</a:t>
            </a:r>
            <a:r>
              <a:rPr lang="de-DE" baseline="0" dirty="0"/>
              <a:t> </a:t>
            </a:r>
            <a:r>
              <a:rPr lang="de-DE" baseline="0" dirty="0" err="1"/>
              <a:t>gates</a:t>
            </a:r>
            <a:r>
              <a:rPr lang="de-DE" baseline="0" dirty="0"/>
              <a:t> (</a:t>
            </a:r>
            <a:r>
              <a:rPr lang="de-DE" baseline="0" dirty="0" err="1"/>
              <a:t>closest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ground</a:t>
            </a:r>
            <a:r>
              <a:rPr lang="de-DE" baseline="0" dirty="0"/>
              <a:t>)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ground-based</a:t>
            </a:r>
            <a:r>
              <a:rPr lang="de-DE" baseline="0" dirty="0"/>
              <a:t> in-situ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a </a:t>
            </a:r>
            <a:r>
              <a:rPr lang="de-DE" baseline="0" dirty="0" err="1"/>
              <a:t>recent</a:t>
            </a:r>
            <a:r>
              <a:rPr lang="de-DE" baseline="0" dirty="0"/>
              <a:t> </a:t>
            </a:r>
            <a:r>
              <a:rPr lang="de-DE" baseline="0" dirty="0" err="1"/>
              <a:t>field</a:t>
            </a:r>
            <a:r>
              <a:rPr lang="de-DE" baseline="0" dirty="0"/>
              <a:t> </a:t>
            </a:r>
            <a:r>
              <a:rPr lang="de-DE" baseline="0" dirty="0" err="1"/>
              <a:t>campaign</a:t>
            </a:r>
            <a:r>
              <a:rPr lang="de-DE" baseline="0" dirty="0"/>
              <a:t> in </a:t>
            </a:r>
            <a:r>
              <a:rPr lang="de-DE" baseline="0" dirty="0" err="1"/>
              <a:t>Hyytiälä</a:t>
            </a:r>
            <a:r>
              <a:rPr lang="de-DE" baseline="0" dirty="0"/>
              <a:t>, </a:t>
            </a:r>
            <a:r>
              <a:rPr lang="de-DE" baseline="0" dirty="0" err="1"/>
              <a:t>Finland</a:t>
            </a:r>
            <a:r>
              <a:rPr lang="de-DE" baseline="0" dirty="0"/>
              <a:t>. The </a:t>
            </a:r>
            <a:r>
              <a:rPr lang="de-DE" baseline="0" dirty="0" err="1"/>
              <a:t>case</a:t>
            </a:r>
            <a:r>
              <a:rPr lang="de-DE" baseline="0" dirty="0"/>
              <a:t> </a:t>
            </a:r>
            <a:r>
              <a:rPr lang="de-DE" baseline="0" dirty="0" err="1"/>
              <a:t>studies</a:t>
            </a:r>
            <a:r>
              <a:rPr lang="de-DE" baseline="0" dirty="0"/>
              <a:t> </a:t>
            </a:r>
            <a:r>
              <a:rPr lang="de-DE" baseline="0" dirty="0" err="1"/>
              <a:t>were</a:t>
            </a:r>
            <a:r>
              <a:rPr lang="de-DE" baseline="0" dirty="0"/>
              <a:t> </a:t>
            </a:r>
            <a:r>
              <a:rPr lang="de-DE" baseline="0" dirty="0" err="1"/>
              <a:t>carefully</a:t>
            </a:r>
            <a:r>
              <a:rPr lang="de-DE" baseline="0" dirty="0"/>
              <a:t> </a:t>
            </a:r>
            <a:r>
              <a:rPr lang="de-DE" baseline="0" dirty="0" err="1"/>
              <a:t>selected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ensure</a:t>
            </a:r>
            <a:r>
              <a:rPr lang="de-DE" baseline="0" dirty="0"/>
              <a:t> e.g. </a:t>
            </a:r>
            <a:r>
              <a:rPr lang="de-DE" baseline="0" dirty="0" err="1"/>
              <a:t>low</a:t>
            </a:r>
            <a:r>
              <a:rPr lang="de-DE" baseline="0" dirty="0"/>
              <a:t> wind </a:t>
            </a:r>
            <a:r>
              <a:rPr lang="de-DE" baseline="0" dirty="0" err="1"/>
              <a:t>speed</a:t>
            </a:r>
            <a:r>
              <a:rPr lang="de-DE" baseline="0" dirty="0"/>
              <a:t> </a:t>
            </a:r>
            <a:r>
              <a:rPr lang="de-DE" baseline="0" dirty="0" err="1"/>
              <a:t>conditions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make</a:t>
            </a:r>
            <a:r>
              <a:rPr lang="de-DE" baseline="0" dirty="0"/>
              <a:t> such a </a:t>
            </a:r>
            <a:r>
              <a:rPr lang="de-DE" baseline="0" dirty="0" err="1"/>
              <a:t>comparison</a:t>
            </a:r>
            <a:r>
              <a:rPr lang="de-DE" baseline="0" dirty="0"/>
              <a:t> </a:t>
            </a:r>
            <a:r>
              <a:rPr lang="de-DE" baseline="0" dirty="0" err="1"/>
              <a:t>feasible</a:t>
            </a:r>
            <a:r>
              <a:rPr lang="de-DE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The </a:t>
            </a:r>
            <a:r>
              <a:rPr lang="de-DE" baseline="0" dirty="0" err="1"/>
              <a:t>left</a:t>
            </a:r>
            <a:r>
              <a:rPr lang="de-DE" baseline="0" dirty="0"/>
              <a:t> </a:t>
            </a:r>
            <a:r>
              <a:rPr lang="de-DE" baseline="0" dirty="0" err="1"/>
              <a:t>panels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three</a:t>
            </a:r>
            <a:r>
              <a:rPr lang="de-DE" baseline="0" dirty="0"/>
              <a:t> </a:t>
            </a:r>
            <a:r>
              <a:rPr lang="de-DE" baseline="0" dirty="0" err="1"/>
              <a:t>radars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space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6-minute </a:t>
            </a:r>
            <a:r>
              <a:rPr lang="de-DE" baseline="0" dirty="0" err="1"/>
              <a:t>periods</a:t>
            </a:r>
            <a:r>
              <a:rPr lang="de-DE" baseline="0" dirty="0"/>
              <a:t>. The </a:t>
            </a:r>
            <a:r>
              <a:rPr lang="de-DE" baseline="0" dirty="0" err="1"/>
              <a:t>color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points</a:t>
            </a:r>
            <a:r>
              <a:rPr lang="de-DE" baseline="0" dirty="0"/>
              <a:t> </a:t>
            </a:r>
            <a:r>
              <a:rPr lang="de-DE" baseline="0" dirty="0" err="1"/>
              <a:t>denotes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mean</a:t>
            </a:r>
            <a:r>
              <a:rPr lang="de-DE" baseline="0" dirty="0"/>
              <a:t> Doppler </a:t>
            </a:r>
            <a:r>
              <a:rPr lang="de-DE" baseline="0" dirty="0" err="1"/>
              <a:t>velocities</a:t>
            </a:r>
            <a:r>
              <a:rPr lang="de-DE" baseline="0" dirty="0"/>
              <a:t>. The </a:t>
            </a:r>
            <a:r>
              <a:rPr lang="de-DE" baseline="0" dirty="0" err="1"/>
              <a:t>dashed</a:t>
            </a:r>
            <a:r>
              <a:rPr lang="de-DE" baseline="0" dirty="0"/>
              <a:t> </a:t>
            </a:r>
            <a:r>
              <a:rPr lang="de-DE" baseline="0" dirty="0" err="1"/>
              <a:t>black</a:t>
            </a:r>
            <a:r>
              <a:rPr lang="de-DE" baseline="0" dirty="0"/>
              <a:t> </a:t>
            </a:r>
            <a:r>
              <a:rPr lang="de-DE" baseline="0" dirty="0" err="1"/>
              <a:t>line</a:t>
            </a:r>
            <a:r>
              <a:rPr lang="de-DE" baseline="0" dirty="0"/>
              <a:t> </a:t>
            </a:r>
            <a:r>
              <a:rPr lang="de-DE" baseline="0" dirty="0" err="1"/>
              <a:t>indicates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average</a:t>
            </a:r>
            <a:r>
              <a:rPr lang="de-DE" baseline="0" dirty="0"/>
              <a:t> </a:t>
            </a:r>
            <a:r>
              <a:rPr lang="de-DE" baseline="0" dirty="0" err="1"/>
              <a:t>region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space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predicted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spheroidal</a:t>
            </a:r>
            <a:r>
              <a:rPr lang="de-DE" baseline="0" dirty="0"/>
              <a:t> </a:t>
            </a:r>
            <a:r>
              <a:rPr lang="de-DE" baseline="0" dirty="0" err="1"/>
              <a:t>approximations</a:t>
            </a:r>
            <a:r>
              <a:rPr lang="de-DE" baseline="0" dirty="0"/>
              <a:t>. </a:t>
            </a:r>
            <a:r>
              <a:rPr lang="de-DE" baseline="0" dirty="0" err="1"/>
              <a:t>Its</a:t>
            </a:r>
            <a:r>
              <a:rPr lang="de-DE" baseline="0" dirty="0"/>
              <a:t> </a:t>
            </a:r>
            <a:r>
              <a:rPr lang="de-DE" baseline="0" dirty="0" err="1"/>
              <a:t>only</a:t>
            </a:r>
            <a:r>
              <a:rPr lang="de-DE" baseline="0" dirty="0"/>
              <a:t> </a:t>
            </a:r>
            <a:r>
              <a:rPr lang="de-DE" baseline="0" dirty="0" err="1"/>
              <a:t>intention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guide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eye</a:t>
            </a:r>
            <a:r>
              <a:rPr lang="de-DE" baseline="0" dirty="0"/>
              <a:t> and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simplify</a:t>
            </a:r>
            <a:r>
              <a:rPr lang="de-DE" baseline="0" dirty="0"/>
              <a:t> a </a:t>
            </a:r>
            <a:r>
              <a:rPr lang="de-DE" baseline="0" dirty="0" err="1"/>
              <a:t>comparison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simulation</a:t>
            </a:r>
            <a:r>
              <a:rPr lang="de-DE" baseline="0" dirty="0"/>
              <a:t> </a:t>
            </a:r>
            <a:r>
              <a:rPr lang="de-DE" baseline="0" dirty="0" err="1"/>
              <a:t>studies</a:t>
            </a:r>
            <a:r>
              <a:rPr lang="de-DE" baseline="0" dirty="0"/>
              <a:t> </a:t>
            </a:r>
            <a:r>
              <a:rPr lang="de-DE" baseline="0" dirty="0" err="1"/>
              <a:t>shown</a:t>
            </a:r>
            <a:r>
              <a:rPr lang="de-DE" baseline="0" dirty="0"/>
              <a:t> </a:t>
            </a:r>
            <a:r>
              <a:rPr lang="de-DE" baseline="0" dirty="0" err="1"/>
              <a:t>before</a:t>
            </a:r>
            <a:r>
              <a:rPr lang="de-D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The </a:t>
            </a:r>
            <a:r>
              <a:rPr lang="de-DE" baseline="0" dirty="0" err="1"/>
              <a:t>right</a:t>
            </a:r>
            <a:r>
              <a:rPr lang="de-DE" baseline="0" dirty="0"/>
              <a:t> </a:t>
            </a:r>
            <a:r>
              <a:rPr lang="de-DE" baseline="0" dirty="0" err="1"/>
              <a:t>panels</a:t>
            </a:r>
            <a:r>
              <a:rPr lang="de-DE" baseline="0" dirty="0"/>
              <a:t> </a:t>
            </a:r>
            <a:r>
              <a:rPr lang="de-DE" baseline="0" dirty="0" err="1"/>
              <a:t>show</a:t>
            </a:r>
            <a:r>
              <a:rPr lang="de-DE" baseline="0" dirty="0"/>
              <a:t> sample </a:t>
            </a:r>
            <a:r>
              <a:rPr lang="de-DE" baseline="0" dirty="0" err="1"/>
              <a:t>images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snowflakes</a:t>
            </a:r>
            <a:r>
              <a:rPr lang="de-DE" baseline="0" dirty="0"/>
              <a:t> </a:t>
            </a:r>
            <a:r>
              <a:rPr lang="de-DE" baseline="0" dirty="0" err="1"/>
              <a:t>ground-based</a:t>
            </a:r>
            <a:r>
              <a:rPr lang="de-DE" baseline="0" dirty="0"/>
              <a:t> in-situ </a:t>
            </a:r>
            <a:r>
              <a:rPr lang="de-DE" baseline="0" dirty="0" err="1"/>
              <a:t>observations</a:t>
            </a: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beginning</a:t>
            </a:r>
            <a:r>
              <a:rPr lang="de-DE" baseline="0" dirty="0"/>
              <a:t> (</a:t>
            </a:r>
            <a:r>
              <a:rPr lang="de-DE" baseline="0" dirty="0" err="1"/>
              <a:t>uppermost</a:t>
            </a:r>
            <a:r>
              <a:rPr lang="de-DE" baseline="0" dirty="0"/>
              <a:t> </a:t>
            </a:r>
            <a:r>
              <a:rPr lang="de-DE" baseline="0" dirty="0" err="1"/>
              <a:t>panel</a:t>
            </a:r>
            <a:r>
              <a:rPr lang="de-DE" baseline="0" dirty="0"/>
              <a:t>)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finds</a:t>
            </a:r>
            <a:r>
              <a:rPr lang="de-DE" baseline="0" dirty="0"/>
              <a:t> </a:t>
            </a:r>
            <a:r>
              <a:rPr lang="de-DE" baseline="0" dirty="0" err="1"/>
              <a:t>mostly</a:t>
            </a:r>
            <a:r>
              <a:rPr lang="de-DE" baseline="0" dirty="0"/>
              <a:t> large and open-</a:t>
            </a:r>
            <a:r>
              <a:rPr lang="de-DE" baseline="0" dirty="0" err="1"/>
              <a:t>structured</a:t>
            </a:r>
            <a:r>
              <a:rPr lang="de-DE" baseline="0" dirty="0"/>
              <a:t> </a:t>
            </a:r>
            <a:r>
              <a:rPr lang="de-DE" baseline="0" dirty="0" err="1"/>
              <a:t>aggregates</a:t>
            </a:r>
            <a:r>
              <a:rPr lang="de-DE" baseline="0" dirty="0"/>
              <a:t>. </a:t>
            </a:r>
            <a:r>
              <a:rPr lang="de-DE" baseline="0" dirty="0" err="1"/>
              <a:t>Their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signature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</a:t>
            </a:r>
            <a:r>
              <a:rPr lang="de-DE" baseline="0" dirty="0" err="1"/>
              <a:t>clearly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bending-up</a:t>
            </a:r>
            <a:r>
              <a:rPr lang="de-DE" baseline="0" dirty="0"/>
              <a:t> </a:t>
            </a:r>
            <a:r>
              <a:rPr lang="de-DE" baseline="0" dirty="0" err="1"/>
              <a:t>signature</a:t>
            </a:r>
            <a:r>
              <a:rPr lang="de-DE" baseline="0" dirty="0"/>
              <a:t> </a:t>
            </a:r>
            <a:r>
              <a:rPr lang="de-DE" baseline="0" dirty="0" err="1"/>
              <a:t>predicted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such „</a:t>
            </a:r>
            <a:r>
              <a:rPr lang="de-DE" baseline="0" dirty="0" err="1"/>
              <a:t>fluffy</a:t>
            </a:r>
            <a:r>
              <a:rPr lang="de-DE" baseline="0" dirty="0"/>
              <a:t>“ </a:t>
            </a:r>
            <a:r>
              <a:rPr lang="de-DE" baseline="0" dirty="0" err="1"/>
              <a:t>aggregates</a:t>
            </a:r>
            <a:r>
              <a:rPr lang="de-D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At </a:t>
            </a:r>
            <a:r>
              <a:rPr lang="de-DE" baseline="0" dirty="0" err="1"/>
              <a:t>the</a:t>
            </a:r>
            <a:r>
              <a:rPr lang="de-DE" baseline="0" dirty="0"/>
              <a:t> end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period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find </a:t>
            </a:r>
            <a:r>
              <a:rPr lang="de-DE" baseline="0" dirty="0" err="1"/>
              <a:t>smaller</a:t>
            </a:r>
            <a:r>
              <a:rPr lang="de-DE" baseline="0" dirty="0"/>
              <a:t>, and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rimed</a:t>
            </a:r>
            <a:r>
              <a:rPr lang="de-DE" baseline="0" dirty="0"/>
              <a:t> </a:t>
            </a:r>
            <a:r>
              <a:rPr lang="de-DE" baseline="0" dirty="0" err="1"/>
              <a:t>particles</a:t>
            </a:r>
            <a:r>
              <a:rPr lang="de-DE" baseline="0" dirty="0"/>
              <a:t>. </a:t>
            </a:r>
            <a:r>
              <a:rPr lang="de-DE" baseline="0" dirty="0" err="1"/>
              <a:t>Riming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evident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steeper</a:t>
            </a:r>
            <a:r>
              <a:rPr lang="de-DE" baseline="0" dirty="0"/>
              <a:t> velocity-size </a:t>
            </a:r>
            <a:r>
              <a:rPr lang="de-DE" baseline="0" dirty="0" err="1"/>
              <a:t>distribution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well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general</a:t>
            </a:r>
            <a:r>
              <a:rPr lang="de-DE" baseline="0" dirty="0"/>
              <a:t> larger Doppler </a:t>
            </a:r>
            <a:r>
              <a:rPr lang="de-DE" baseline="0" dirty="0" err="1"/>
              <a:t>velocities</a:t>
            </a:r>
            <a:r>
              <a:rPr lang="de-DE" baseline="0" dirty="0"/>
              <a:t> (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dark</a:t>
            </a:r>
            <a:r>
              <a:rPr lang="de-DE" baseline="0" dirty="0"/>
              <a:t> </a:t>
            </a:r>
            <a:r>
              <a:rPr lang="de-DE" baseline="0" dirty="0" err="1"/>
              <a:t>blue</a:t>
            </a:r>
            <a:r>
              <a:rPr lang="de-DE" baseline="0" dirty="0"/>
              <a:t> </a:t>
            </a:r>
            <a:r>
              <a:rPr lang="de-DE" baseline="0" dirty="0" err="1"/>
              <a:t>colors</a:t>
            </a:r>
            <a:r>
              <a:rPr lang="de-DE" baseline="0" dirty="0"/>
              <a:t>). The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signature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close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„</a:t>
            </a:r>
            <a:r>
              <a:rPr lang="de-DE" baseline="0" dirty="0" err="1"/>
              <a:t>spheroidal</a:t>
            </a:r>
            <a:r>
              <a:rPr lang="de-DE" baseline="0" dirty="0"/>
              <a:t>“, </a:t>
            </a:r>
            <a:r>
              <a:rPr lang="de-DE" baseline="0" dirty="0" err="1"/>
              <a:t>dahsed</a:t>
            </a:r>
            <a:r>
              <a:rPr lang="de-DE" baseline="0" dirty="0"/>
              <a:t> </a:t>
            </a:r>
            <a:r>
              <a:rPr lang="de-DE" baseline="0" dirty="0" err="1"/>
              <a:t>black</a:t>
            </a:r>
            <a:r>
              <a:rPr lang="de-DE" baseline="0" dirty="0"/>
              <a:t> </a:t>
            </a:r>
            <a:r>
              <a:rPr lang="de-DE" baseline="0" dirty="0" err="1"/>
              <a:t>line</a:t>
            </a:r>
            <a:r>
              <a:rPr lang="de-DE" baseline="0" dirty="0"/>
              <a:t> and falls </a:t>
            </a:r>
            <a:r>
              <a:rPr lang="de-DE" baseline="0" dirty="0" err="1"/>
              <a:t>even</a:t>
            </a:r>
            <a:r>
              <a:rPr lang="de-DE" baseline="0" dirty="0"/>
              <a:t> </a:t>
            </a:r>
            <a:r>
              <a:rPr lang="de-DE" baseline="0" dirty="0" err="1"/>
              <a:t>below</a:t>
            </a:r>
            <a:r>
              <a:rPr lang="de-D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/>
              <a:t>Similar</a:t>
            </a:r>
            <a:r>
              <a:rPr lang="de-DE" baseline="0" dirty="0"/>
              <a:t> </a:t>
            </a:r>
            <a:r>
              <a:rPr lang="de-DE" baseline="0" dirty="0" err="1"/>
              <a:t>signatures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 in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case</a:t>
            </a:r>
            <a:r>
              <a:rPr lang="de-DE" baseline="0" dirty="0"/>
              <a:t> </a:t>
            </a:r>
            <a:r>
              <a:rPr lang="de-DE" baseline="0" dirty="0" err="1"/>
              <a:t>studies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same </a:t>
            </a:r>
            <a:r>
              <a:rPr lang="de-DE" baseline="0" dirty="0" err="1"/>
              <a:t>campaign</a:t>
            </a:r>
            <a:r>
              <a:rPr lang="de-DE" baseline="0" dirty="0"/>
              <a:t>. The </a:t>
            </a:r>
            <a:r>
              <a:rPr lang="de-DE" baseline="0" dirty="0" err="1"/>
              <a:t>results</a:t>
            </a:r>
            <a:r>
              <a:rPr lang="de-DE" baseline="0" dirty="0"/>
              <a:t> </a:t>
            </a:r>
            <a:r>
              <a:rPr lang="de-DE" baseline="0" dirty="0" err="1"/>
              <a:t>point</a:t>
            </a:r>
            <a:r>
              <a:rPr lang="de-DE" baseline="0" dirty="0"/>
              <a:t> out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triple-frequency</a:t>
            </a:r>
            <a:r>
              <a:rPr lang="de-DE" baseline="0" dirty="0"/>
              <a:t> </a:t>
            </a:r>
            <a:r>
              <a:rPr lang="de-DE" baseline="0" dirty="0" err="1"/>
              <a:t>signature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</a:t>
            </a:r>
            <a:r>
              <a:rPr lang="de-DE" baseline="0" dirty="0" err="1"/>
              <a:t>indeed</a:t>
            </a:r>
            <a:r>
              <a:rPr lang="de-DE" baseline="0" dirty="0"/>
              <a:t> </a:t>
            </a:r>
            <a:r>
              <a:rPr lang="de-DE" baseline="0" dirty="0" err="1"/>
              <a:t>sensitivity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habits</a:t>
            </a:r>
            <a:r>
              <a:rPr lang="de-DE" baseline="0" dirty="0"/>
              <a:t> and in </a:t>
            </a:r>
            <a:r>
              <a:rPr lang="de-DE" baseline="0" dirty="0" err="1"/>
              <a:t>particular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particle</a:t>
            </a:r>
            <a:r>
              <a:rPr lang="de-DE" baseline="0" dirty="0"/>
              <a:t> </a:t>
            </a:r>
            <a:r>
              <a:rPr lang="de-DE" baseline="0" dirty="0" err="1"/>
              <a:t>bulk</a:t>
            </a:r>
            <a:r>
              <a:rPr lang="de-DE" baseline="0" dirty="0"/>
              <a:t> </a:t>
            </a:r>
            <a:r>
              <a:rPr lang="de-DE" baseline="0" dirty="0" err="1"/>
              <a:t>density</a:t>
            </a:r>
            <a:r>
              <a:rPr lang="de-DE" baseline="0" dirty="0"/>
              <a:t>. This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clearly</a:t>
            </a:r>
            <a:r>
              <a:rPr lang="de-DE" baseline="0" dirty="0"/>
              <a:t> an </a:t>
            </a:r>
            <a:r>
              <a:rPr lang="de-DE" baseline="0" dirty="0" err="1"/>
              <a:t>added</a:t>
            </a:r>
            <a:r>
              <a:rPr lang="de-DE" baseline="0" dirty="0"/>
              <a:t> </a:t>
            </a:r>
            <a:r>
              <a:rPr lang="de-DE" baseline="0" dirty="0" err="1"/>
              <a:t>value</a:t>
            </a:r>
            <a:r>
              <a:rPr lang="de-DE" baseline="0" dirty="0"/>
              <a:t> </a:t>
            </a:r>
            <a:r>
              <a:rPr lang="de-DE" baseline="0" dirty="0" err="1"/>
              <a:t>compared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double-</a:t>
            </a:r>
            <a:r>
              <a:rPr lang="de-DE" baseline="0" dirty="0" err="1"/>
              <a:t>frequency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aim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further</a:t>
            </a:r>
            <a:r>
              <a:rPr lang="de-DE" baseline="0" dirty="0"/>
              <a:t> </a:t>
            </a:r>
            <a:r>
              <a:rPr lang="de-DE" baseline="0" dirty="0" err="1"/>
              <a:t>explore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near</a:t>
            </a:r>
            <a:r>
              <a:rPr lang="de-DE" baseline="0" dirty="0"/>
              <a:t> </a:t>
            </a:r>
            <a:r>
              <a:rPr lang="de-DE" baseline="0" dirty="0" err="1"/>
              <a:t>future</a:t>
            </a:r>
            <a:r>
              <a:rPr lang="de-DE" baseline="0" dirty="0"/>
              <a:t>. More </a:t>
            </a:r>
            <a:r>
              <a:rPr lang="de-DE" baseline="0" dirty="0" err="1"/>
              <a:t>details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analysis</a:t>
            </a:r>
            <a:r>
              <a:rPr lang="de-DE" baseline="0" dirty="0"/>
              <a:t> and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case</a:t>
            </a:r>
            <a:r>
              <a:rPr lang="de-DE" baseline="0" dirty="0"/>
              <a:t> </a:t>
            </a:r>
            <a:r>
              <a:rPr lang="de-DE" baseline="0" dirty="0" err="1"/>
              <a:t>studies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found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cited</a:t>
            </a:r>
            <a:r>
              <a:rPr lang="de-DE" baseline="0" dirty="0"/>
              <a:t> </a:t>
            </a:r>
            <a:r>
              <a:rPr lang="de-DE" baseline="0" dirty="0" err="1"/>
              <a:t>reference</a:t>
            </a:r>
            <a:r>
              <a:rPr lang="de-D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36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Attempts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derive</a:t>
            </a:r>
            <a:r>
              <a:rPr lang="de-DE" dirty="0"/>
              <a:t> </a:t>
            </a:r>
            <a:r>
              <a:rPr lang="de-DE" dirty="0" err="1"/>
              <a:t>microphysical</a:t>
            </a:r>
            <a:r>
              <a:rPr lang="de-DE" dirty="0"/>
              <a:t> </a:t>
            </a:r>
            <a:r>
              <a:rPr lang="de-DE" dirty="0" err="1"/>
              <a:t>fingerprints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and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clouds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constantly</a:t>
            </a:r>
            <a:r>
              <a:rPr lang="de-DE" baseline="0" dirty="0"/>
              <a:t> </a:t>
            </a:r>
            <a:r>
              <a:rPr lang="de-DE" baseline="0" dirty="0" err="1"/>
              <a:t>grown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recent</a:t>
            </a:r>
            <a:r>
              <a:rPr lang="de-DE" baseline="0" dirty="0"/>
              <a:t> </a:t>
            </a:r>
            <a:r>
              <a:rPr lang="de-DE" baseline="0" dirty="0" err="1"/>
              <a:t>years</a:t>
            </a:r>
            <a:r>
              <a:rPr lang="de-DE" baseline="0" dirty="0"/>
              <a:t>. The </a:t>
            </a:r>
            <a:r>
              <a:rPr lang="de-DE" baseline="0" dirty="0" err="1"/>
              <a:t>major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 </a:t>
            </a:r>
            <a:r>
              <a:rPr lang="de-DE" baseline="0" dirty="0" err="1"/>
              <a:t>observations</a:t>
            </a:r>
            <a:r>
              <a:rPr lang="de-DE" baseline="0" dirty="0"/>
              <a:t> </a:t>
            </a:r>
            <a:r>
              <a:rPr lang="de-DE" baseline="0" dirty="0" err="1"/>
              <a:t>used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purpose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Radar </a:t>
            </a:r>
            <a:r>
              <a:rPr lang="de-DE" baseline="0" dirty="0" err="1"/>
              <a:t>polarimetry</a:t>
            </a:r>
            <a:r>
              <a:rPr lang="de-DE" baseline="0" dirty="0"/>
              <a:t>, Radar Doppler </a:t>
            </a:r>
            <a:r>
              <a:rPr lang="de-DE" baseline="0" dirty="0" err="1"/>
              <a:t>spectra</a:t>
            </a:r>
            <a:r>
              <a:rPr lang="de-DE" baseline="0" dirty="0"/>
              <a:t>, and multi-</a:t>
            </a:r>
            <a:r>
              <a:rPr lang="de-DE" baseline="0" dirty="0" err="1"/>
              <a:t>frequency</a:t>
            </a:r>
            <a:r>
              <a:rPr lang="de-DE" baseline="0" dirty="0"/>
              <a:t> </a:t>
            </a:r>
            <a:r>
              <a:rPr lang="de-DE" baseline="0" dirty="0" err="1"/>
              <a:t>radar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While</a:t>
            </a:r>
            <a:r>
              <a:rPr lang="de-DE" baseline="0" dirty="0"/>
              <a:t> </a:t>
            </a:r>
            <a:r>
              <a:rPr lang="de-DE" baseline="0" dirty="0" err="1"/>
              <a:t>each</a:t>
            </a:r>
            <a:r>
              <a:rPr lang="de-DE" baseline="0" dirty="0"/>
              <a:t> </a:t>
            </a:r>
            <a:r>
              <a:rPr lang="de-DE" baseline="0" dirty="0" err="1"/>
              <a:t>area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ist </a:t>
            </a:r>
            <a:r>
              <a:rPr lang="de-DE" baseline="0" dirty="0" err="1"/>
              <a:t>specific</a:t>
            </a:r>
            <a:r>
              <a:rPr lang="de-DE" baseline="0" dirty="0"/>
              <a:t> </a:t>
            </a:r>
            <a:r>
              <a:rPr lang="de-DE" baseline="0" dirty="0" err="1"/>
              <a:t>fascination</a:t>
            </a:r>
            <a:r>
              <a:rPr lang="de-DE" baseline="0" dirty="0"/>
              <a:t> and </a:t>
            </a:r>
            <a:r>
              <a:rPr lang="de-DE" baseline="0" dirty="0" err="1"/>
              <a:t>challanges</a:t>
            </a:r>
            <a:r>
              <a:rPr lang="de-DE" baseline="0" dirty="0"/>
              <a:t>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conducted</a:t>
            </a:r>
            <a:r>
              <a:rPr lang="de-DE" baseline="0" dirty="0"/>
              <a:t> a </a:t>
            </a:r>
            <a:r>
              <a:rPr lang="de-DE" baseline="0" dirty="0" err="1"/>
              <a:t>field</a:t>
            </a:r>
            <a:r>
              <a:rPr lang="de-DE" baseline="0" dirty="0"/>
              <a:t> </a:t>
            </a:r>
            <a:r>
              <a:rPr lang="de-DE" baseline="0" dirty="0" err="1"/>
              <a:t>experiment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better</a:t>
            </a:r>
            <a:r>
              <a:rPr lang="de-DE" baseline="0" dirty="0"/>
              <a:t> </a:t>
            </a:r>
            <a:r>
              <a:rPr lang="de-DE" baseline="0" dirty="0" err="1"/>
              <a:t>investigate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potential </a:t>
            </a:r>
            <a:r>
              <a:rPr lang="de-DE" baseline="0" dirty="0" err="1"/>
              <a:t>synergy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combining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different </a:t>
            </a:r>
            <a:r>
              <a:rPr lang="de-DE" baseline="0" dirty="0" err="1"/>
              <a:t>approaches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In a </a:t>
            </a:r>
            <a:r>
              <a:rPr lang="de-DE" baseline="0" dirty="0" err="1"/>
              <a:t>collaborative</a:t>
            </a:r>
            <a:r>
              <a:rPr lang="de-DE" baseline="0" dirty="0"/>
              <a:t> initiative </a:t>
            </a:r>
            <a:r>
              <a:rPr lang="de-DE" baseline="0" dirty="0" err="1"/>
              <a:t>between</a:t>
            </a:r>
            <a:r>
              <a:rPr lang="de-DE" baseline="0" dirty="0"/>
              <a:t> University </a:t>
            </a:r>
            <a:r>
              <a:rPr lang="de-DE" baseline="0" dirty="0" err="1"/>
              <a:t>of</a:t>
            </a:r>
            <a:r>
              <a:rPr lang="de-DE" baseline="0" dirty="0"/>
              <a:t> Cologne, Bonn and Karlsruhe Institute </a:t>
            </a:r>
            <a:r>
              <a:rPr lang="de-DE" baseline="0" dirty="0" err="1"/>
              <a:t>of</a:t>
            </a:r>
            <a:r>
              <a:rPr lang="de-DE" baseline="0" dirty="0"/>
              <a:t> Technology,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installed</a:t>
            </a:r>
            <a:r>
              <a:rPr lang="de-DE" baseline="0" dirty="0"/>
              <a:t> </a:t>
            </a:r>
            <a:r>
              <a:rPr lang="de-DE" baseline="0" dirty="0" err="1"/>
              <a:t>three</a:t>
            </a:r>
            <a:r>
              <a:rPr lang="de-DE" baseline="0" dirty="0"/>
              <a:t> </a:t>
            </a:r>
            <a:r>
              <a:rPr lang="de-DE" baseline="0" dirty="0" err="1"/>
              <a:t>vertically</a:t>
            </a:r>
            <a:r>
              <a:rPr lang="de-DE" baseline="0" dirty="0"/>
              <a:t> </a:t>
            </a:r>
            <a:r>
              <a:rPr lang="de-DE" baseline="0" dirty="0" err="1"/>
              <a:t>pointing</a:t>
            </a:r>
            <a:r>
              <a:rPr lang="de-DE" baseline="0" dirty="0"/>
              <a:t> </a:t>
            </a:r>
            <a:r>
              <a:rPr lang="de-DE" baseline="0" dirty="0" err="1"/>
              <a:t>radars</a:t>
            </a:r>
            <a:r>
              <a:rPr lang="de-DE" baseline="0" dirty="0"/>
              <a:t> (X, Ka, and W-band) at </a:t>
            </a:r>
            <a:r>
              <a:rPr lang="de-DE" baseline="0" dirty="0" err="1"/>
              <a:t>the</a:t>
            </a:r>
            <a:r>
              <a:rPr lang="de-DE" baseline="0" dirty="0"/>
              <a:t> JOYCE </a:t>
            </a:r>
            <a:r>
              <a:rPr lang="de-DE" baseline="0" dirty="0" err="1"/>
              <a:t>supersite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research</a:t>
            </a:r>
            <a:r>
              <a:rPr lang="de-DE" baseline="0" dirty="0"/>
              <a:t> </a:t>
            </a:r>
            <a:r>
              <a:rPr lang="de-DE" baseline="0" dirty="0" err="1"/>
              <a:t>center</a:t>
            </a:r>
            <a:r>
              <a:rPr lang="de-DE" baseline="0" dirty="0"/>
              <a:t> Jülich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winter</a:t>
            </a:r>
            <a:r>
              <a:rPr lang="de-DE" baseline="0" dirty="0"/>
              <a:t> </a:t>
            </a:r>
            <a:r>
              <a:rPr lang="de-DE" baseline="0" dirty="0" err="1"/>
              <a:t>months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2015. JOYCE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surrounded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polarimetric </a:t>
            </a:r>
            <a:r>
              <a:rPr lang="de-DE" baseline="0" dirty="0" err="1"/>
              <a:t>scanning</a:t>
            </a:r>
            <a:r>
              <a:rPr lang="de-DE" baseline="0" dirty="0"/>
              <a:t> X-Band </a:t>
            </a:r>
            <a:r>
              <a:rPr lang="de-DE" baseline="0" dirty="0" err="1"/>
              <a:t>radars</a:t>
            </a:r>
            <a:r>
              <a:rPr lang="de-DE" baseline="0" dirty="0"/>
              <a:t>, </a:t>
            </a:r>
            <a:r>
              <a:rPr lang="de-DE" baseline="0" dirty="0" err="1"/>
              <a:t>one</a:t>
            </a:r>
            <a:r>
              <a:rPr lang="de-DE" baseline="0" dirty="0"/>
              <a:t> 50km </a:t>
            </a:r>
            <a:r>
              <a:rPr lang="de-DE" baseline="0" dirty="0" err="1"/>
              <a:t>away</a:t>
            </a:r>
            <a:r>
              <a:rPr lang="de-DE" baseline="0" dirty="0"/>
              <a:t> in Bonn and a </a:t>
            </a:r>
            <a:r>
              <a:rPr lang="de-DE" baseline="0" dirty="0" err="1"/>
              <a:t>second</a:t>
            </a:r>
            <a:r>
              <a:rPr lang="de-DE" baseline="0" dirty="0"/>
              <a:t> </a:t>
            </a:r>
            <a:r>
              <a:rPr lang="de-DE" baseline="0" dirty="0" err="1"/>
              <a:t>one</a:t>
            </a:r>
            <a:r>
              <a:rPr lang="de-DE" baseline="0" dirty="0"/>
              <a:t> in </a:t>
            </a:r>
            <a:r>
              <a:rPr lang="de-DE" baseline="0" dirty="0" err="1"/>
              <a:t>only</a:t>
            </a:r>
            <a:r>
              <a:rPr lang="de-DE" baseline="0" dirty="0"/>
              <a:t> 4km </a:t>
            </a:r>
            <a:r>
              <a:rPr lang="de-DE" baseline="0" dirty="0" err="1"/>
              <a:t>distance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In </a:t>
            </a:r>
            <a:r>
              <a:rPr lang="de-DE" baseline="0" dirty="0" err="1"/>
              <a:t>addition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radars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site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equipped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</a:t>
            </a:r>
            <a:r>
              <a:rPr lang="de-DE" baseline="0" dirty="0" err="1"/>
              <a:t>number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remote </a:t>
            </a:r>
            <a:r>
              <a:rPr lang="de-DE" baseline="0" dirty="0" err="1"/>
              <a:t>sensors</a:t>
            </a:r>
            <a:r>
              <a:rPr lang="de-DE" baseline="0" dirty="0"/>
              <a:t> </a:t>
            </a:r>
            <a:r>
              <a:rPr lang="de-DE" baseline="0" dirty="0" err="1"/>
              <a:t>including</a:t>
            </a:r>
            <a:r>
              <a:rPr lang="de-DE" baseline="0" dirty="0"/>
              <a:t> </a:t>
            </a:r>
            <a:r>
              <a:rPr lang="de-DE" baseline="0" dirty="0" err="1"/>
              <a:t>microwave</a:t>
            </a:r>
            <a:r>
              <a:rPr lang="de-DE" baseline="0" dirty="0"/>
              <a:t> </a:t>
            </a:r>
            <a:r>
              <a:rPr lang="de-DE" baseline="0" dirty="0" err="1"/>
              <a:t>radiometer</a:t>
            </a:r>
            <a:r>
              <a:rPr lang="de-DE" baseline="0" dirty="0"/>
              <a:t>, wind </a:t>
            </a:r>
            <a:r>
              <a:rPr lang="de-DE" baseline="0" dirty="0" err="1"/>
              <a:t>lidar</a:t>
            </a:r>
            <a:r>
              <a:rPr lang="de-DE" baseline="0" dirty="0"/>
              <a:t> and a </a:t>
            </a:r>
            <a:r>
              <a:rPr lang="de-DE" baseline="0" dirty="0" err="1"/>
              <a:t>radiosonde</a:t>
            </a:r>
            <a:r>
              <a:rPr lang="de-DE" baseline="0" dirty="0"/>
              <a:t> </a:t>
            </a:r>
            <a:r>
              <a:rPr lang="de-DE" baseline="0" dirty="0" err="1"/>
              <a:t>station</a:t>
            </a:r>
            <a:r>
              <a:rPr lang="de-DE" baseline="0" dirty="0"/>
              <a:t>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68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 frontal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passing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JOYCE on 24th November 2015.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uppermost</a:t>
            </a:r>
            <a:r>
              <a:rPr lang="de-DE" dirty="0"/>
              <a:t> </a:t>
            </a:r>
            <a:r>
              <a:rPr lang="de-DE" dirty="0" err="1"/>
              <a:t>panel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radar</a:t>
            </a:r>
            <a:r>
              <a:rPr lang="de-DE" dirty="0"/>
              <a:t> </a:t>
            </a:r>
            <a:r>
              <a:rPr lang="de-DE" dirty="0" err="1"/>
              <a:t>reflectivity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35 GHz </a:t>
            </a:r>
            <a:r>
              <a:rPr lang="de-DE" dirty="0" err="1"/>
              <a:t>radar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panel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ceilometer</a:t>
            </a:r>
            <a:r>
              <a:rPr lang="de-DE" dirty="0"/>
              <a:t> </a:t>
            </a:r>
            <a:r>
              <a:rPr lang="de-DE" dirty="0" err="1"/>
              <a:t>backscatter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,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</a:t>
            </a:r>
            <a:r>
              <a:rPr lang="de-DE" dirty="0" err="1"/>
              <a:t>panel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liquid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path</a:t>
            </a:r>
            <a:r>
              <a:rPr lang="de-DE" dirty="0"/>
              <a:t> 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collocated</a:t>
            </a:r>
            <a:r>
              <a:rPr lang="de-DE" dirty="0"/>
              <a:t>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radiometer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warm front </a:t>
            </a:r>
            <a:r>
              <a:rPr lang="de-DE" dirty="0" err="1"/>
              <a:t>approached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slowly</a:t>
            </a:r>
            <a:r>
              <a:rPr lang="de-DE" dirty="0"/>
              <a:t> </a:t>
            </a:r>
            <a:r>
              <a:rPr lang="de-DE" dirty="0" err="1"/>
              <a:t>descending</a:t>
            </a:r>
            <a:r>
              <a:rPr lang="de-DE" dirty="0"/>
              <a:t> </a:t>
            </a:r>
            <a:r>
              <a:rPr lang="de-DE" dirty="0" err="1"/>
              <a:t>thick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. Both,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ceilometer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MWR do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minimal </a:t>
            </a:r>
            <a:r>
              <a:rPr lang="de-DE" dirty="0" err="1"/>
              <a:t>amounts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super-</a:t>
            </a:r>
            <a:r>
              <a:rPr lang="de-DE" dirty="0" err="1"/>
              <a:t>cooled</a:t>
            </a:r>
            <a:r>
              <a:rPr lang="de-DE" dirty="0"/>
              <a:t> liquid </a:t>
            </a:r>
            <a:r>
              <a:rPr lang="de-DE" dirty="0" err="1"/>
              <a:t>water</a:t>
            </a:r>
            <a:r>
              <a:rPr lang="de-DE" dirty="0"/>
              <a:t>.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cold</a:t>
            </a:r>
            <a:r>
              <a:rPr lang="de-DE" dirty="0"/>
              <a:t> frontal </a:t>
            </a:r>
            <a:r>
              <a:rPr lang="de-DE" dirty="0" err="1"/>
              <a:t>area</a:t>
            </a:r>
            <a:r>
              <a:rPr lang="de-DE" dirty="0"/>
              <a:t>.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In </a:t>
            </a:r>
            <a:r>
              <a:rPr lang="de-DE" baseline="0" dirty="0" err="1"/>
              <a:t>order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investigate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synergy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different </a:t>
            </a:r>
            <a:r>
              <a:rPr lang="de-DE" baseline="0" dirty="0" err="1"/>
              <a:t>observations</a:t>
            </a:r>
            <a:r>
              <a:rPr lang="de-DE" baseline="0" dirty="0"/>
              <a:t>,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first</a:t>
            </a:r>
            <a:r>
              <a:rPr lang="de-DE" baseline="0" dirty="0"/>
              <a:t> </a:t>
            </a:r>
            <a:r>
              <a:rPr lang="de-DE" baseline="0" dirty="0" err="1"/>
              <a:t>analyszed</a:t>
            </a:r>
            <a:r>
              <a:rPr lang="de-DE" baseline="0" dirty="0"/>
              <a:t> a </a:t>
            </a:r>
            <a:r>
              <a:rPr lang="de-DE" baseline="0" dirty="0" err="1"/>
              <a:t>descending</a:t>
            </a:r>
            <a:r>
              <a:rPr lang="de-DE" baseline="0" dirty="0"/>
              <a:t> </a:t>
            </a:r>
            <a:r>
              <a:rPr lang="de-DE" baseline="0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cloud</a:t>
            </a:r>
            <a:r>
              <a:rPr lang="de-DE" baseline="0" dirty="0"/>
              <a:t> </a:t>
            </a:r>
            <a:r>
              <a:rPr lang="de-DE" baseline="0" dirty="0" err="1"/>
              <a:t>caused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a warm front. </a:t>
            </a:r>
            <a:r>
              <a:rPr lang="de-DE" baseline="0" dirty="0" err="1"/>
              <a:t>No</a:t>
            </a:r>
            <a:r>
              <a:rPr lang="de-DE" baseline="0" dirty="0"/>
              <a:t> </a:t>
            </a:r>
            <a:r>
              <a:rPr lang="de-DE" baseline="0" dirty="0" err="1"/>
              <a:t>melting</a:t>
            </a:r>
            <a:r>
              <a:rPr lang="de-DE" baseline="0" dirty="0"/>
              <a:t> </a:t>
            </a:r>
            <a:r>
              <a:rPr lang="de-DE" baseline="0" dirty="0" err="1"/>
              <a:t>layer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precipitation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ground</a:t>
            </a:r>
            <a:r>
              <a:rPr lang="de-DE" baseline="0" dirty="0"/>
              <a:t> was </a:t>
            </a:r>
            <a:r>
              <a:rPr lang="de-DE" baseline="0" dirty="0" err="1"/>
              <a:t>observed</a:t>
            </a:r>
            <a:r>
              <a:rPr lang="de-DE" baseline="0" dirty="0"/>
              <a:t> at </a:t>
            </a:r>
            <a:r>
              <a:rPr lang="de-DE" baseline="0" dirty="0" err="1"/>
              <a:t>that</a:t>
            </a:r>
            <a:r>
              <a:rPr lang="de-DE" baseline="0" dirty="0"/>
              <a:t> time.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CE5CF-B5BD-416A-BF35-DBD4B3A53E9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16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2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98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0827"/>
            <a:ext cx="6566234" cy="67627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800"/>
            <a:ext cx="7886700" cy="49831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02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0650" y="6515100"/>
            <a:ext cx="225425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14C8-23E8-4844-80BD-DD9EFA127A1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45250"/>
            <a:ext cx="9144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190500" y="6502400"/>
            <a:ext cx="581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Dr.</a:t>
            </a:r>
            <a:r>
              <a:rPr lang="de-DE" sz="1200" baseline="0" dirty="0"/>
              <a:t> Davide </a:t>
            </a:r>
            <a:r>
              <a:rPr lang="de-DE" sz="1200" baseline="0" dirty="0" err="1"/>
              <a:t>Ori</a:t>
            </a:r>
            <a:r>
              <a:rPr lang="de-DE" sz="1200" baseline="0" dirty="0"/>
              <a:t>, Emmy-Noether Group OPTIMIce, University </a:t>
            </a:r>
            <a:r>
              <a:rPr lang="de-DE" sz="1200" baseline="0" dirty="0" err="1"/>
              <a:t>of</a:t>
            </a:r>
            <a:r>
              <a:rPr lang="de-DE" sz="1200" baseline="0" dirty="0"/>
              <a:t> Cologne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87" y="120797"/>
            <a:ext cx="1658112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2695875"/>
          </a:xfrm>
        </p:spPr>
        <p:txBody>
          <a:bodyPr/>
          <a:lstStyle/>
          <a:p>
            <a:r>
              <a:rPr lang="en-US" sz="3600" dirty="0"/>
              <a:t>Combined analysis of triple-frequency cloud radar and polarimetric X-Band radar observations of snow and ice microphysics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4349577"/>
            <a:ext cx="6858000" cy="957649"/>
          </a:xfrm>
        </p:spPr>
        <p:txBody>
          <a:bodyPr/>
          <a:lstStyle/>
          <a:p>
            <a:r>
              <a:rPr lang="de-DE" sz="2400" dirty="0"/>
              <a:t>S. Kneifel, </a:t>
            </a:r>
            <a:r>
              <a:rPr lang="de-DE" sz="2400" b="1" dirty="0"/>
              <a:t>Davide </a:t>
            </a:r>
            <a:r>
              <a:rPr lang="de-DE" sz="2400" b="1" dirty="0" err="1"/>
              <a:t>Ori</a:t>
            </a:r>
            <a:r>
              <a:rPr lang="de-DE" sz="2400" dirty="0"/>
              <a:t>, J. Dias </a:t>
            </a:r>
            <a:r>
              <a:rPr lang="de-DE" sz="2400" dirty="0" err="1"/>
              <a:t>Neto</a:t>
            </a:r>
            <a:r>
              <a:rPr lang="de-DE" sz="2400" dirty="0"/>
              <a:t>, S. </a:t>
            </a:r>
            <a:r>
              <a:rPr lang="de-DE" sz="2400" dirty="0" err="1"/>
              <a:t>Trömel</a:t>
            </a:r>
            <a:r>
              <a:rPr lang="de-DE" sz="2400" dirty="0"/>
              <a:t>, R. Evaristo, J. Handwerker, B. Bohn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</a:t>
            </a:fld>
            <a:endParaRPr lang="de-DE"/>
          </a:p>
        </p:txBody>
      </p:sp>
      <p:pic>
        <p:nvPicPr>
          <p:cNvPr id="5" name="Grafik 4" descr="http://www.geomet.uni-koeln.de/fileadmin/_processed_/csm_emmy_noether_logo_74d33e8290.jpg">
            <a:extLst>
              <a:ext uri="{FF2B5EF4-FFF2-40B4-BE49-F238E27FC236}">
                <a16:creationId xmlns:a16="http://schemas.microsoft.com/office/drawing/2014/main" id="{2AD12F36-52F3-4D93-8F4F-3A4CBC6E68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2305"/>
            <a:ext cx="1703843" cy="99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1A020F-0FEC-4175-89A4-ED18025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45" y="5401252"/>
            <a:ext cx="1749253" cy="8746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CBBB5C-53D5-4DAF-A5B8-0A3F3168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45" y="5398851"/>
            <a:ext cx="1985748" cy="7700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1FCA62E-E9F5-455B-9849-612D36544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255" y="5398851"/>
            <a:ext cx="2409204" cy="7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26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2D58BD4-A350-4F2A-A633-9F82B78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26"/>
            <a:ext cx="4078705" cy="952331"/>
          </a:xfrm>
        </p:spPr>
        <p:txBody>
          <a:bodyPr/>
          <a:lstStyle/>
          <a:p>
            <a:r>
              <a:rPr lang="de-DE" dirty="0"/>
              <a:t>24.11.2015, 10 - 11 UTC Multi-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C0A96E-74C7-4CD9-B009-425EC6143B0C}"/>
              </a:ext>
            </a:extLst>
          </p:cNvPr>
          <p:cNvGrpSpPr/>
          <p:nvPr/>
        </p:nvGrpSpPr>
        <p:grpSpPr>
          <a:xfrm>
            <a:off x="4535905" y="96256"/>
            <a:ext cx="4520127" cy="6218637"/>
            <a:chOff x="351963" y="601576"/>
            <a:chExt cx="4917869" cy="676583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26BEE3A-43F5-4F74-952A-E65EB0F21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14474"/>
            <a:stretch/>
          </p:blipFill>
          <p:spPr>
            <a:xfrm>
              <a:off x="405899" y="601576"/>
              <a:ext cx="4863933" cy="247366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7A5B39-D942-4558-8EFD-59FB93797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645" r="14474" b="1974"/>
            <a:stretch/>
          </p:blipFill>
          <p:spPr>
            <a:xfrm>
              <a:off x="405899" y="2789153"/>
              <a:ext cx="4863933" cy="2384162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44383EB-03FC-4560-A554-864CB3373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15131" b="2309"/>
            <a:stretch/>
          </p:blipFill>
          <p:spPr>
            <a:xfrm>
              <a:off x="351963" y="4937297"/>
              <a:ext cx="4917869" cy="2430115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F3FF33C-DC66-4BEE-A529-4F81BCC1FCD6}"/>
              </a:ext>
            </a:extLst>
          </p:cNvPr>
          <p:cNvSpPr txBox="1"/>
          <p:nvPr/>
        </p:nvSpPr>
        <p:spPr>
          <a:xfrm>
            <a:off x="7736305" y="357659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err="1"/>
              <a:t>Ze</a:t>
            </a:r>
            <a:r>
              <a:rPr lang="de-DE" b="1" dirty="0"/>
              <a:t>-Ka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6E87-FF2A-4BC4-B258-F10103AE2150}"/>
              </a:ext>
            </a:extLst>
          </p:cNvPr>
          <p:cNvSpPr txBox="1"/>
          <p:nvPr/>
        </p:nvSpPr>
        <p:spPr>
          <a:xfrm>
            <a:off x="7182851" y="2309905"/>
            <a:ext cx="1256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DWR-Ka-W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5AB4FD-5B73-41D2-8805-17C8BF47076E}"/>
              </a:ext>
            </a:extLst>
          </p:cNvPr>
          <p:cNvSpPr txBox="1"/>
          <p:nvPr/>
        </p:nvSpPr>
        <p:spPr>
          <a:xfrm>
            <a:off x="7267065" y="4364519"/>
            <a:ext cx="1173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DWR-X-Ka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1B3E07-A98A-4610-9A26-CBC9118C175C}"/>
              </a:ext>
            </a:extLst>
          </p:cNvPr>
          <p:cNvSpPr txBox="1"/>
          <p:nvPr/>
        </p:nvSpPr>
        <p:spPr>
          <a:xfrm>
            <a:off x="127500" y="1491921"/>
            <a:ext cx="450255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/>
              <a:t>Offset and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  <a:r>
              <a:rPr lang="de-DE" sz="2000" dirty="0" err="1"/>
              <a:t>vapor</a:t>
            </a:r>
            <a:r>
              <a:rPr lang="de-DE" sz="2000" dirty="0"/>
              <a:t> </a:t>
            </a:r>
            <a:r>
              <a:rPr lang="de-DE" sz="2000" dirty="0" err="1"/>
              <a:t>attenuation</a:t>
            </a:r>
            <a:r>
              <a:rPr lang="de-DE" sz="2000" dirty="0"/>
              <a:t> </a:t>
            </a:r>
            <a:r>
              <a:rPr lang="de-DE" sz="2000" dirty="0" err="1"/>
              <a:t>correction</a:t>
            </a:r>
            <a:r>
              <a:rPr lang="de-DE" sz="2000" dirty="0"/>
              <a:t> </a:t>
            </a:r>
            <a:r>
              <a:rPr lang="de-DE" sz="2000" dirty="0" err="1"/>
              <a:t>applied</a:t>
            </a:r>
            <a:endParaRPr lang="de-DE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/>
              <a:t>Ze</a:t>
            </a:r>
            <a:r>
              <a:rPr lang="de-DE" sz="2000" dirty="0"/>
              <a:t> </a:t>
            </a:r>
            <a:r>
              <a:rPr lang="de-DE" sz="2000" dirty="0" err="1"/>
              <a:t>difference</a:t>
            </a:r>
            <a:r>
              <a:rPr lang="de-DE" sz="2000" dirty="0"/>
              <a:t> (DWR) </a:t>
            </a:r>
            <a:r>
              <a:rPr lang="de-DE" sz="2000" dirty="0" err="1"/>
              <a:t>between</a:t>
            </a:r>
            <a:r>
              <a:rPr lang="de-DE" sz="2000" dirty="0"/>
              <a:t> Ka </a:t>
            </a:r>
            <a:r>
              <a:rPr lang="de-DE" sz="2000" dirty="0" err="1"/>
              <a:t>and</a:t>
            </a:r>
            <a:r>
              <a:rPr lang="de-DE" sz="2000" dirty="0"/>
              <a:t> W band </a:t>
            </a:r>
            <a:r>
              <a:rPr lang="de-DE" sz="2000" dirty="0" err="1"/>
              <a:t>increases</a:t>
            </a:r>
            <a:r>
              <a:rPr lang="de-DE" sz="2000" dirty="0"/>
              <a:t> </a:t>
            </a:r>
            <a:r>
              <a:rPr lang="de-DE" sz="2000" dirty="0" err="1"/>
              <a:t>quickly</a:t>
            </a:r>
            <a:r>
              <a:rPr lang="de-DE" sz="2000" dirty="0"/>
              <a:t> </a:t>
            </a:r>
            <a:r>
              <a:rPr lang="de-DE" sz="2000" dirty="0" err="1"/>
              <a:t>below</a:t>
            </a:r>
            <a:r>
              <a:rPr lang="de-DE" sz="2000" dirty="0"/>
              <a:t> 4km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significant</a:t>
            </a:r>
            <a:r>
              <a:rPr lang="de-DE" sz="2000" dirty="0"/>
              <a:t> </a:t>
            </a:r>
            <a:r>
              <a:rPr lang="de-DE" sz="2000" dirty="0" err="1"/>
              <a:t>amounts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liquid </a:t>
            </a:r>
            <a:r>
              <a:rPr lang="de-DE" sz="2000" dirty="0" err="1"/>
              <a:t>water</a:t>
            </a:r>
            <a:r>
              <a:rPr lang="de-DE" sz="2000" dirty="0"/>
              <a:t> (</a:t>
            </a:r>
            <a:r>
              <a:rPr lang="de-DE" sz="2000" dirty="0" err="1"/>
              <a:t>microwave</a:t>
            </a:r>
            <a:r>
              <a:rPr lang="de-DE" sz="2000" dirty="0"/>
              <a:t> </a:t>
            </a:r>
            <a:r>
              <a:rPr lang="de-DE" sz="2000" dirty="0" err="1"/>
              <a:t>radiometer</a:t>
            </a:r>
            <a:r>
              <a:rPr lang="de-DE" sz="2000" dirty="0"/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significantly</a:t>
            </a:r>
            <a:r>
              <a:rPr lang="de-DE" sz="2000" dirty="0"/>
              <a:t> </a:t>
            </a:r>
            <a:r>
              <a:rPr lang="de-DE" sz="2000" dirty="0" err="1"/>
              <a:t>enhanced</a:t>
            </a:r>
            <a:r>
              <a:rPr lang="de-DE" sz="2000" dirty="0"/>
              <a:t> Doppler </a:t>
            </a:r>
            <a:r>
              <a:rPr lang="de-DE" sz="2000" dirty="0" err="1"/>
              <a:t>velocity</a:t>
            </a:r>
            <a:endParaRPr lang="de-DE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/>
              <a:t>Thus, </a:t>
            </a:r>
            <a:r>
              <a:rPr lang="de-DE" sz="2000" dirty="0" err="1"/>
              <a:t>riming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rather</a:t>
            </a:r>
            <a:r>
              <a:rPr lang="de-DE" sz="2000" dirty="0"/>
              <a:t> </a:t>
            </a:r>
            <a:r>
              <a:rPr lang="de-DE" sz="2000" dirty="0" err="1"/>
              <a:t>unlikely</a:t>
            </a:r>
            <a:endParaRPr lang="de-DE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causes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DWR-Ka-W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increase</a:t>
            </a:r>
            <a:r>
              <a:rPr lang="de-DE" sz="2000" dirty="0"/>
              <a:t>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6598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2D58BD4-A350-4F2A-A633-9F82B78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26"/>
            <a:ext cx="4078705" cy="952331"/>
          </a:xfrm>
        </p:spPr>
        <p:txBody>
          <a:bodyPr/>
          <a:lstStyle/>
          <a:p>
            <a:r>
              <a:rPr lang="de-DE" dirty="0"/>
              <a:t>24.11.2015, 10 - 11 UTC Polarimetric </a:t>
            </a:r>
            <a:r>
              <a:rPr lang="de-DE" dirty="0" err="1"/>
              <a:t>view</a:t>
            </a:r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95B0981-61CA-4DAA-8A2E-5DC0EAF9A77D}"/>
              </a:ext>
            </a:extLst>
          </p:cNvPr>
          <p:cNvGrpSpPr/>
          <p:nvPr/>
        </p:nvGrpSpPr>
        <p:grpSpPr>
          <a:xfrm>
            <a:off x="1400718" y="1307660"/>
            <a:ext cx="6373519" cy="5055645"/>
            <a:chOff x="572483" y="1320722"/>
            <a:chExt cx="6373519" cy="505564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2CA67F8-EE26-4A3B-82AF-891B32794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3" r="10572" b="2739"/>
            <a:stretch/>
          </p:blipFill>
          <p:spPr>
            <a:xfrm>
              <a:off x="2125808" y="1320722"/>
              <a:ext cx="4820194" cy="2918296"/>
            </a:xfrm>
            <a:prstGeom prst="rect">
              <a:avLst/>
            </a:prstGeom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F734BE8-4736-4FE8-9722-70285DE0BCDC}"/>
                </a:ext>
              </a:extLst>
            </p:cNvPr>
            <p:cNvGrpSpPr/>
            <p:nvPr/>
          </p:nvGrpSpPr>
          <p:grpSpPr>
            <a:xfrm>
              <a:off x="572483" y="1437708"/>
              <a:ext cx="1553325" cy="2684323"/>
              <a:chOff x="572483" y="1444884"/>
              <a:chExt cx="1553325" cy="2684323"/>
            </a:xfrm>
          </p:grpSpPr>
          <p:pic>
            <p:nvPicPr>
              <p:cNvPr id="17" name="Picture 2" descr="Bildergebnis für tereno radar">
                <a:extLst>
                  <a:ext uri="{FF2B5EF4-FFF2-40B4-BE49-F238E27FC236}">
                    <a16:creationId xmlns:a16="http://schemas.microsoft.com/office/drawing/2014/main" id="{111CB149-BA8B-4901-87D6-9CADD83378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83" y="1444884"/>
                <a:ext cx="1553325" cy="2222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2256539-4633-40FF-BA33-997543123B93}"/>
                  </a:ext>
                </a:extLst>
              </p:cNvPr>
              <p:cNvSpPr txBox="1"/>
              <p:nvPr/>
            </p:nvSpPr>
            <p:spPr>
              <a:xfrm>
                <a:off x="572483" y="3667542"/>
                <a:ext cx="1419673" cy="461665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b="1" dirty="0" err="1"/>
                  <a:t>JuXPOL</a:t>
                </a:r>
                <a:endParaRPr lang="de-DE" sz="2400" b="1" dirty="0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1344C86-1540-4234-8E14-487B4A45F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68" t="6027" r="36173" b="25841"/>
            <a:stretch/>
          </p:blipFill>
          <p:spPr>
            <a:xfrm>
              <a:off x="2157499" y="4377750"/>
              <a:ext cx="1841863" cy="1998617"/>
            </a:xfrm>
            <a:prstGeom prst="rect">
              <a:avLst/>
            </a:prstGeom>
          </p:spPr>
        </p:pic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A6BDF4A3-1553-412D-B124-C9C25539A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390" y="3957378"/>
              <a:ext cx="0" cy="4203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9AFA211-C20A-438C-AE0C-83C643397F89}"/>
                </a:ext>
              </a:extLst>
            </p:cNvPr>
            <p:cNvSpPr txBox="1"/>
            <p:nvPr/>
          </p:nvSpPr>
          <p:spPr>
            <a:xfrm>
              <a:off x="3092042" y="4312435"/>
              <a:ext cx="948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JOYCE</a:t>
              </a:r>
            </a:p>
          </p:txBody>
        </p:sp>
      </p:grp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7D9BC28-0F05-430A-8823-355D39FFAF79}"/>
              </a:ext>
            </a:extLst>
          </p:cNvPr>
          <p:cNvCxnSpPr>
            <a:cxnSpLocks/>
          </p:cNvCxnSpPr>
          <p:nvPr/>
        </p:nvCxnSpPr>
        <p:spPr>
          <a:xfrm flipV="1">
            <a:off x="3874437" y="1424646"/>
            <a:ext cx="0" cy="246672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96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12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DFE150-530B-491C-8BE2-4B23271DEBF4}"/>
              </a:ext>
            </a:extLst>
          </p:cNvPr>
          <p:cNvGrpSpPr/>
          <p:nvPr/>
        </p:nvGrpSpPr>
        <p:grpSpPr>
          <a:xfrm>
            <a:off x="954005" y="3143124"/>
            <a:ext cx="7770895" cy="3212089"/>
            <a:chOff x="4585479" y="2106909"/>
            <a:chExt cx="4470553" cy="219133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7A5B39-D942-4558-8EFD-59FB93797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645" r="14474" b="1974"/>
            <a:stretch/>
          </p:blipFill>
          <p:spPr>
            <a:xfrm>
              <a:off x="4585479" y="2106909"/>
              <a:ext cx="4470553" cy="219133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A16E87-FF2A-4BC4-B258-F10103AE2150}"/>
                </a:ext>
              </a:extLst>
            </p:cNvPr>
            <p:cNvSpPr txBox="1"/>
            <p:nvPr/>
          </p:nvSpPr>
          <p:spPr>
            <a:xfrm>
              <a:off x="7630595" y="2309905"/>
              <a:ext cx="808947" cy="251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DWR-Ka-W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0EB29E34-2C05-4134-8850-B9B928AC5705}"/>
              </a:ext>
            </a:extLst>
          </p:cNvPr>
          <p:cNvSpPr/>
          <p:nvPr/>
        </p:nvSpPr>
        <p:spPr>
          <a:xfrm>
            <a:off x="1501943" y="3440678"/>
            <a:ext cx="300731" cy="255280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D3B45C7-06FA-4716-B82C-573E9186C84C}"/>
              </a:ext>
            </a:extLst>
          </p:cNvPr>
          <p:cNvGrpSpPr/>
          <p:nvPr/>
        </p:nvGrpSpPr>
        <p:grpSpPr>
          <a:xfrm>
            <a:off x="0" y="171830"/>
            <a:ext cx="5135118" cy="3108961"/>
            <a:chOff x="1652069" y="182940"/>
            <a:chExt cx="5135118" cy="310896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2CA67F8-EE26-4A3B-82AF-891B32794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3" r="10572" b="2739"/>
            <a:stretch/>
          </p:blipFill>
          <p:spPr>
            <a:xfrm>
              <a:off x="1652069" y="182940"/>
              <a:ext cx="5135118" cy="3108961"/>
            </a:xfrm>
            <a:prstGeom prst="rect">
              <a:avLst/>
            </a:prstGeom>
          </p:spPr>
        </p:pic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FDEECDE4-43A1-4E4A-9B1D-97A241454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8140" y="361507"/>
              <a:ext cx="0" cy="2583713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60188BE-16C0-4DBE-9032-4D97CC95E653}"/>
                </a:ext>
              </a:extLst>
            </p:cNvPr>
            <p:cNvSpPr/>
            <p:nvPr/>
          </p:nvSpPr>
          <p:spPr>
            <a:xfrm rot="5400000">
              <a:off x="3097733" y="875527"/>
              <a:ext cx="457196" cy="1874651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6A75D689-2BDE-43E4-9283-497E85CA8FB7}"/>
              </a:ext>
            </a:extLst>
          </p:cNvPr>
          <p:cNvSpPr/>
          <p:nvPr/>
        </p:nvSpPr>
        <p:spPr>
          <a:xfrm rot="5400000">
            <a:off x="1454761" y="4704243"/>
            <a:ext cx="395093" cy="300732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166562-C08C-4540-8EF8-77CB07E4E69E}"/>
              </a:ext>
            </a:extLst>
          </p:cNvPr>
          <p:cNvSpPr txBox="1"/>
          <p:nvPr/>
        </p:nvSpPr>
        <p:spPr>
          <a:xfrm>
            <a:off x="5379096" y="1055355"/>
            <a:ext cx="3142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ZDR </a:t>
            </a:r>
            <a:r>
              <a:rPr lang="de-DE" sz="2400" dirty="0" err="1"/>
              <a:t>enhanced</a:t>
            </a:r>
            <a:r>
              <a:rPr lang="de-DE" sz="2400" dirty="0"/>
              <a:t> </a:t>
            </a:r>
            <a:r>
              <a:rPr lang="de-DE" sz="2400" dirty="0" err="1"/>
              <a:t>above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layer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increasing</a:t>
            </a:r>
            <a:r>
              <a:rPr lang="de-DE" sz="2400" dirty="0"/>
              <a:t> DWR-Ka-W</a:t>
            </a:r>
          </a:p>
          <a:p>
            <a:pPr algn="ctr"/>
            <a:endParaRPr lang="de-DE" sz="2400" dirty="0"/>
          </a:p>
          <a:p>
            <a:pPr algn="ctr"/>
            <a:r>
              <a:rPr lang="de-DE" sz="2400" b="1" dirty="0"/>
              <a:t>T = -15°C at 4.5km</a:t>
            </a:r>
          </a:p>
        </p:txBody>
      </p:sp>
    </p:spTree>
    <p:extLst>
      <p:ext uri="{BB962C8B-B14F-4D97-AF65-F5344CB8AC3E}">
        <p14:creationId xmlns:p14="http://schemas.microsoft.com/office/powerpoint/2010/main" val="404702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13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DFE150-530B-491C-8BE2-4B23271DEBF4}"/>
              </a:ext>
            </a:extLst>
          </p:cNvPr>
          <p:cNvGrpSpPr/>
          <p:nvPr/>
        </p:nvGrpSpPr>
        <p:grpSpPr>
          <a:xfrm>
            <a:off x="954005" y="3143124"/>
            <a:ext cx="7770895" cy="3212089"/>
            <a:chOff x="4585479" y="2106909"/>
            <a:chExt cx="4470553" cy="219133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7A5B39-D942-4558-8EFD-59FB93797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645" r="14474" b="1974"/>
            <a:stretch/>
          </p:blipFill>
          <p:spPr>
            <a:xfrm>
              <a:off x="4585479" y="2106909"/>
              <a:ext cx="4470553" cy="219133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A16E87-FF2A-4BC4-B258-F10103AE2150}"/>
                </a:ext>
              </a:extLst>
            </p:cNvPr>
            <p:cNvSpPr txBox="1"/>
            <p:nvPr/>
          </p:nvSpPr>
          <p:spPr>
            <a:xfrm>
              <a:off x="7630595" y="2309905"/>
              <a:ext cx="808947" cy="251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DWR-Ka-W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0EB29E34-2C05-4134-8850-B9B928AC5705}"/>
              </a:ext>
            </a:extLst>
          </p:cNvPr>
          <p:cNvSpPr/>
          <p:nvPr/>
        </p:nvSpPr>
        <p:spPr>
          <a:xfrm>
            <a:off x="3453580" y="3440678"/>
            <a:ext cx="300731" cy="255280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A75D689-2BDE-43E4-9283-497E85CA8FB7}"/>
              </a:ext>
            </a:extLst>
          </p:cNvPr>
          <p:cNvSpPr/>
          <p:nvPr/>
        </p:nvSpPr>
        <p:spPr>
          <a:xfrm rot="5400000">
            <a:off x="3406398" y="4854371"/>
            <a:ext cx="395093" cy="300732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166562-C08C-4540-8EF8-77CB07E4E69E}"/>
              </a:ext>
            </a:extLst>
          </p:cNvPr>
          <p:cNvSpPr txBox="1"/>
          <p:nvPr/>
        </p:nvSpPr>
        <p:spPr>
          <a:xfrm>
            <a:off x="5404253" y="1430176"/>
            <a:ext cx="3320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Just 20 </a:t>
            </a:r>
            <a:r>
              <a:rPr lang="de-DE" sz="2400" dirty="0" err="1"/>
              <a:t>minutes</a:t>
            </a:r>
            <a:r>
              <a:rPr lang="de-DE" sz="2400" dirty="0"/>
              <a:t> </a:t>
            </a:r>
            <a:r>
              <a:rPr lang="de-DE" sz="2400" dirty="0" err="1"/>
              <a:t>later</a:t>
            </a:r>
            <a:r>
              <a:rPr lang="de-DE" sz="2400" dirty="0"/>
              <a:t>, ZDR </a:t>
            </a:r>
            <a:r>
              <a:rPr lang="de-DE" sz="2400" dirty="0" err="1"/>
              <a:t>signature</a:t>
            </a:r>
            <a:r>
              <a:rPr lang="de-DE" sz="2400" dirty="0"/>
              <a:t> </a:t>
            </a:r>
            <a:r>
              <a:rPr lang="de-DE" sz="2400" dirty="0" err="1"/>
              <a:t>almost</a:t>
            </a:r>
            <a:r>
              <a:rPr lang="de-DE" sz="2400" dirty="0"/>
              <a:t> </a:t>
            </a:r>
            <a:r>
              <a:rPr lang="de-DE" sz="2400" dirty="0" err="1"/>
              <a:t>completely</a:t>
            </a:r>
            <a:r>
              <a:rPr lang="de-DE" sz="2400" dirty="0"/>
              <a:t> </a:t>
            </a:r>
            <a:r>
              <a:rPr lang="de-DE" sz="2400" dirty="0" err="1"/>
              <a:t>dissappeared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C7567E-D744-4E2B-ACCC-DF04AA0A7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6654" r="10298"/>
          <a:stretch/>
        </p:blipFill>
        <p:spPr>
          <a:xfrm>
            <a:off x="361620" y="158149"/>
            <a:ext cx="4696200" cy="3141263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F9174C6-4E42-4D6A-BA47-8F2AF4D52E5A}"/>
              </a:ext>
            </a:extLst>
          </p:cNvPr>
          <p:cNvCxnSpPr>
            <a:cxnSpLocks/>
          </p:cNvCxnSpPr>
          <p:nvPr/>
        </p:nvCxnSpPr>
        <p:spPr>
          <a:xfrm flipV="1">
            <a:off x="1006071" y="295805"/>
            <a:ext cx="0" cy="258371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EA54032D-9F48-4F66-86F9-B41EFE31E51B}"/>
              </a:ext>
            </a:extLst>
          </p:cNvPr>
          <p:cNvSpPr/>
          <p:nvPr/>
        </p:nvSpPr>
        <p:spPr>
          <a:xfrm rot="5400000">
            <a:off x="842730" y="1582044"/>
            <a:ext cx="457196" cy="750670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1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14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DFE150-530B-491C-8BE2-4B23271DEBF4}"/>
              </a:ext>
            </a:extLst>
          </p:cNvPr>
          <p:cNvGrpSpPr/>
          <p:nvPr/>
        </p:nvGrpSpPr>
        <p:grpSpPr>
          <a:xfrm>
            <a:off x="954005" y="3143124"/>
            <a:ext cx="7770895" cy="3212089"/>
            <a:chOff x="4585479" y="2106909"/>
            <a:chExt cx="4470553" cy="219133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D7A5B39-D942-4558-8EFD-59FB93797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645" r="14474" b="1974"/>
            <a:stretch/>
          </p:blipFill>
          <p:spPr>
            <a:xfrm>
              <a:off x="4585479" y="2106909"/>
              <a:ext cx="4470553" cy="219133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A16E87-FF2A-4BC4-B258-F10103AE2150}"/>
                </a:ext>
              </a:extLst>
            </p:cNvPr>
            <p:cNvSpPr txBox="1"/>
            <p:nvPr/>
          </p:nvSpPr>
          <p:spPr>
            <a:xfrm>
              <a:off x="7630595" y="2309905"/>
              <a:ext cx="808947" cy="251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DWR-Ka-W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0EB29E34-2C05-4134-8850-B9B928AC5705}"/>
              </a:ext>
            </a:extLst>
          </p:cNvPr>
          <p:cNvSpPr/>
          <p:nvPr/>
        </p:nvSpPr>
        <p:spPr>
          <a:xfrm>
            <a:off x="5145908" y="3440678"/>
            <a:ext cx="300731" cy="255280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A75D689-2BDE-43E4-9283-497E85CA8FB7}"/>
              </a:ext>
            </a:extLst>
          </p:cNvPr>
          <p:cNvSpPr/>
          <p:nvPr/>
        </p:nvSpPr>
        <p:spPr>
          <a:xfrm rot="5400000">
            <a:off x="5098726" y="4636003"/>
            <a:ext cx="395093" cy="300732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166562-C08C-4540-8EF8-77CB07E4E69E}"/>
              </a:ext>
            </a:extLst>
          </p:cNvPr>
          <p:cNvSpPr txBox="1"/>
          <p:nvPr/>
        </p:nvSpPr>
        <p:spPr>
          <a:xfrm>
            <a:off x="5404253" y="1430176"/>
            <a:ext cx="3320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Above</a:t>
            </a:r>
            <a:r>
              <a:rPr lang="de-DE" sz="2400" dirty="0"/>
              <a:t> </a:t>
            </a:r>
            <a:r>
              <a:rPr lang="de-DE" sz="2400" dirty="0" err="1"/>
              <a:t>layer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max. DWR-Ka-W </a:t>
            </a:r>
            <a:r>
              <a:rPr lang="de-DE" sz="2400" dirty="0" err="1"/>
              <a:t>the</a:t>
            </a:r>
            <a:r>
              <a:rPr lang="de-DE" sz="2400" dirty="0"/>
              <a:t> ZDR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very</a:t>
            </a:r>
            <a:r>
              <a:rPr lang="de-DE" sz="2400" dirty="0"/>
              <a:t> </a:t>
            </a:r>
            <a:r>
              <a:rPr lang="de-DE" sz="2400" dirty="0" err="1"/>
              <a:t>small</a:t>
            </a: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B8A302-133E-4EAA-8246-2C5D63659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7401" r="10597"/>
          <a:stretch/>
        </p:blipFill>
        <p:spPr>
          <a:xfrm>
            <a:off x="354842" y="236729"/>
            <a:ext cx="4571205" cy="3044062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E2EE96E-836A-463D-A62F-C49A72965F85}"/>
              </a:ext>
            </a:extLst>
          </p:cNvPr>
          <p:cNvCxnSpPr>
            <a:cxnSpLocks/>
          </p:cNvCxnSpPr>
          <p:nvPr/>
        </p:nvCxnSpPr>
        <p:spPr>
          <a:xfrm flipV="1">
            <a:off x="1006071" y="295805"/>
            <a:ext cx="0" cy="258371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18BF73F1-4B89-4C5F-B82A-CD212D1B9E4C}"/>
              </a:ext>
            </a:extLst>
          </p:cNvPr>
          <p:cNvSpPr/>
          <p:nvPr/>
        </p:nvSpPr>
        <p:spPr>
          <a:xfrm rot="5400000">
            <a:off x="883673" y="1283439"/>
            <a:ext cx="457196" cy="750670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7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2D58BD4-A350-4F2A-A633-9F82B78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26"/>
            <a:ext cx="4078705" cy="952331"/>
          </a:xfrm>
        </p:spPr>
        <p:txBody>
          <a:bodyPr/>
          <a:lstStyle/>
          <a:p>
            <a:r>
              <a:rPr lang="de-DE" dirty="0"/>
              <a:t>24.11.2015, 10:41 UTC Multi-Doppler </a:t>
            </a:r>
            <a:r>
              <a:rPr lang="de-DE" dirty="0" err="1"/>
              <a:t>view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CDBF6CF-D0F3-49B5-8F38-45F5F3E86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6" t="3286" r="36802" b="43046"/>
          <a:stretch/>
        </p:blipFill>
        <p:spPr>
          <a:xfrm>
            <a:off x="4535905" y="91369"/>
            <a:ext cx="4459229" cy="630442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D618FCE-7C21-4361-9198-80EDAE73E05B}"/>
              </a:ext>
            </a:extLst>
          </p:cNvPr>
          <p:cNvSpPr txBox="1"/>
          <p:nvPr/>
        </p:nvSpPr>
        <p:spPr>
          <a:xfrm>
            <a:off x="170999" y="1420723"/>
            <a:ext cx="4417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 err="1"/>
              <a:t>No</a:t>
            </a:r>
            <a:r>
              <a:rPr lang="de-DE" sz="2000" dirty="0"/>
              <a:t> differential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above</a:t>
            </a:r>
            <a:r>
              <a:rPr lang="de-DE" sz="2000" dirty="0"/>
              <a:t> 5km (</a:t>
            </a:r>
            <a:r>
              <a:rPr lang="de-DE" sz="2000" dirty="0" err="1"/>
              <a:t>spectra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matched</a:t>
            </a:r>
            <a:r>
              <a:rPr lang="de-DE" sz="2000" dirty="0"/>
              <a:t>)</a:t>
            </a:r>
          </a:p>
          <a:p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 err="1"/>
              <a:t>Increasing</a:t>
            </a:r>
            <a:r>
              <a:rPr lang="de-DE" sz="2000" dirty="0"/>
              <a:t> differential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clearly</a:t>
            </a:r>
            <a:r>
              <a:rPr lang="de-DE" sz="2000" dirty="0"/>
              <a:t> attributable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right</a:t>
            </a:r>
            <a:r>
              <a:rPr lang="de-DE" sz="2000" dirty="0"/>
              <a:t> (fast) </a:t>
            </a:r>
            <a:r>
              <a:rPr lang="de-DE" sz="2000" dirty="0" err="1"/>
              <a:t>side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spectrum</a:t>
            </a:r>
            <a:r>
              <a:rPr lang="de-DE" sz="2000" dirty="0"/>
              <a:t> (</a:t>
            </a:r>
            <a:r>
              <a:rPr lang="de-DE" sz="2000" dirty="0" err="1"/>
              <a:t>aggregates</a:t>
            </a:r>
            <a:r>
              <a:rPr lang="de-DE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7D1E9C8-99B1-403D-B99A-A3ABE16EF1A3}"/>
              </a:ext>
            </a:extLst>
          </p:cNvPr>
          <p:cNvSpPr/>
          <p:nvPr/>
        </p:nvSpPr>
        <p:spPr>
          <a:xfrm>
            <a:off x="5305927" y="31584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RED: Ka-Band</a:t>
            </a:r>
          </a:p>
          <a:p>
            <a:pPr algn="ctr"/>
            <a:r>
              <a:rPr lang="de-DE" b="1" dirty="0">
                <a:solidFill>
                  <a:srgbClr val="0070C0"/>
                </a:solidFill>
              </a:rPr>
              <a:t>BLUE: W-Band</a:t>
            </a:r>
          </a:p>
        </p:txBody>
      </p: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3E228739-B544-4905-9CCE-2766D1B290B2}"/>
              </a:ext>
            </a:extLst>
          </p:cNvPr>
          <p:cNvSpPr/>
          <p:nvPr/>
        </p:nvSpPr>
        <p:spPr>
          <a:xfrm>
            <a:off x="5510989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oben 21">
            <a:extLst>
              <a:ext uri="{FF2B5EF4-FFF2-40B4-BE49-F238E27FC236}">
                <a16:creationId xmlns:a16="http://schemas.microsoft.com/office/drawing/2014/main" id="{C9715AFE-181F-46C3-84CA-9D6B82B72C79}"/>
              </a:ext>
            </a:extLst>
          </p:cNvPr>
          <p:cNvSpPr/>
          <p:nvPr/>
        </p:nvSpPr>
        <p:spPr>
          <a:xfrm rot="10800000">
            <a:off x="8010020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53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2D58BD4-A350-4F2A-A633-9F82B78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26"/>
            <a:ext cx="4078705" cy="952331"/>
          </a:xfrm>
        </p:spPr>
        <p:txBody>
          <a:bodyPr/>
          <a:lstStyle/>
          <a:p>
            <a:r>
              <a:rPr lang="de-DE" dirty="0"/>
              <a:t>24.11.2015, 10:41 UTC Multi-Doppler </a:t>
            </a:r>
            <a:r>
              <a:rPr lang="de-DE" dirty="0" err="1"/>
              <a:t>view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89C6D35-9ED4-423C-9A49-0B271F0E11EB}"/>
              </a:ext>
            </a:extLst>
          </p:cNvPr>
          <p:cNvGrpSpPr/>
          <p:nvPr/>
        </p:nvGrpSpPr>
        <p:grpSpPr>
          <a:xfrm>
            <a:off x="4535905" y="91369"/>
            <a:ext cx="4459229" cy="6304427"/>
            <a:chOff x="3489157" y="216568"/>
            <a:chExt cx="4697599" cy="6641432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CDBF6CF-D0F3-49B5-8F38-45F5F3E86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76" t="3286" r="36802" b="43046"/>
            <a:stretch/>
          </p:blipFill>
          <p:spPr>
            <a:xfrm>
              <a:off x="3489157" y="216568"/>
              <a:ext cx="4697599" cy="6641432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B5052BD-6BBB-42FA-9A46-57A0270F1CDA}"/>
                </a:ext>
              </a:extLst>
            </p:cNvPr>
            <p:cNvSpPr/>
            <p:nvPr/>
          </p:nvSpPr>
          <p:spPr>
            <a:xfrm>
              <a:off x="5065295" y="1780077"/>
              <a:ext cx="950494" cy="14311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/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0F7C493-0344-489D-89DA-3024D3577228}"/>
                </a:ext>
              </a:extLst>
            </p:cNvPr>
            <p:cNvCxnSpPr>
              <a:cxnSpLocks/>
            </p:cNvCxnSpPr>
            <p:nvPr/>
          </p:nvCxnSpPr>
          <p:spPr>
            <a:xfrm>
              <a:off x="5678905" y="2189747"/>
              <a:ext cx="629483" cy="37394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CD618FCE-7C21-4361-9198-80EDAE73E05B}"/>
              </a:ext>
            </a:extLst>
          </p:cNvPr>
          <p:cNvSpPr txBox="1"/>
          <p:nvPr/>
        </p:nvSpPr>
        <p:spPr>
          <a:xfrm>
            <a:off x="170999" y="1420723"/>
            <a:ext cx="44178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New </a:t>
            </a:r>
            <a:r>
              <a:rPr lang="de-DE" sz="2000" dirty="0" err="1"/>
              <a:t>small</a:t>
            </a:r>
            <a:r>
              <a:rPr lang="de-DE" sz="2000" dirty="0"/>
              <a:t> (</a:t>
            </a:r>
            <a:r>
              <a:rPr lang="de-DE" sz="2000" dirty="0" err="1"/>
              <a:t>slow</a:t>
            </a:r>
            <a:r>
              <a:rPr lang="de-DE" sz="2000" dirty="0"/>
              <a:t>)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mode</a:t>
            </a:r>
            <a:r>
              <a:rPr lang="de-DE" sz="2000" dirty="0"/>
              <a:t> at 4.5km (T=-15°C, </a:t>
            </a:r>
            <a:r>
              <a:rPr lang="de-DE" sz="2000" dirty="0" err="1"/>
              <a:t>dendritic</a:t>
            </a:r>
            <a:r>
              <a:rPr lang="de-DE" sz="2000" dirty="0"/>
              <a:t> </a:t>
            </a:r>
            <a:r>
              <a:rPr lang="de-DE" sz="2000" dirty="0" err="1"/>
              <a:t>growth</a:t>
            </a:r>
            <a:r>
              <a:rPr lang="de-DE" sz="2000" dirty="0"/>
              <a:t> </a:t>
            </a:r>
            <a:r>
              <a:rPr lang="de-DE" sz="2000" dirty="0" err="1"/>
              <a:t>region</a:t>
            </a:r>
            <a:r>
              <a:rPr lang="de-DE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New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mode</a:t>
            </a:r>
            <a:r>
              <a:rPr lang="de-DE" sz="2000" dirty="0"/>
              <a:t> „</a:t>
            </a:r>
            <a:r>
              <a:rPr lang="de-DE" sz="2000" dirty="0" err="1"/>
              <a:t>speeds</a:t>
            </a:r>
            <a:r>
              <a:rPr lang="de-DE" sz="2000" dirty="0"/>
              <a:t>“ </a:t>
            </a:r>
            <a:r>
              <a:rPr lang="de-DE" sz="2000" dirty="0" err="1"/>
              <a:t>up</a:t>
            </a:r>
            <a:r>
              <a:rPr lang="de-DE" sz="2000" dirty="0"/>
              <a:t> and </a:t>
            </a:r>
            <a:r>
              <a:rPr lang="de-DE" sz="2000" dirty="0" err="1"/>
              <a:t>merges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aggregate</a:t>
            </a:r>
            <a:r>
              <a:rPr lang="de-DE" sz="2000" dirty="0"/>
              <a:t> </a:t>
            </a:r>
            <a:r>
              <a:rPr lang="de-DE" sz="2000" dirty="0" err="1"/>
              <a:t>mode</a:t>
            </a:r>
            <a:r>
              <a:rPr lang="de-DE" sz="2000" dirty="0"/>
              <a:t> </a:t>
            </a:r>
            <a:r>
              <a:rPr lang="de-DE" sz="2000" dirty="0" err="1"/>
              <a:t>around</a:t>
            </a:r>
            <a:r>
              <a:rPr lang="de-DE" sz="2000" dirty="0"/>
              <a:t> 1 m/s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Maximum </a:t>
            </a:r>
            <a:r>
              <a:rPr lang="de-DE" sz="2000" dirty="0" err="1"/>
              <a:t>of</a:t>
            </a:r>
            <a:r>
              <a:rPr lang="de-DE" sz="2000" dirty="0"/>
              <a:t> DWR-Ka-W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reached</a:t>
            </a:r>
            <a:r>
              <a:rPr lang="de-DE" sz="2000" dirty="0"/>
              <a:t> at 2.5-3 km </a:t>
            </a:r>
            <a:r>
              <a:rPr lang="de-DE" sz="2000" dirty="0" err="1"/>
              <a:t>where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mode</a:t>
            </a:r>
            <a:r>
              <a:rPr lang="de-DE" sz="2000" dirty="0"/>
              <a:t> </a:t>
            </a:r>
            <a:r>
              <a:rPr lang="de-DE" sz="2000" dirty="0" err="1"/>
              <a:t>almost</a:t>
            </a:r>
            <a:r>
              <a:rPr lang="de-DE" sz="2000" dirty="0"/>
              <a:t> </a:t>
            </a:r>
            <a:r>
              <a:rPr lang="de-DE" sz="2000" dirty="0" err="1"/>
              <a:t>completely</a:t>
            </a:r>
            <a:r>
              <a:rPr lang="de-DE" sz="2000" dirty="0"/>
              <a:t> </a:t>
            </a:r>
            <a:r>
              <a:rPr lang="de-DE" sz="2000" dirty="0" err="1"/>
              <a:t>merged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faster</a:t>
            </a:r>
            <a:r>
              <a:rPr lang="de-DE" sz="2000" dirty="0"/>
              <a:t> (</a:t>
            </a:r>
            <a:r>
              <a:rPr lang="de-DE" sz="2000" dirty="0" err="1"/>
              <a:t>aggregate</a:t>
            </a:r>
            <a:r>
              <a:rPr lang="de-DE" sz="2000" dirty="0"/>
              <a:t>) </a:t>
            </a:r>
            <a:r>
              <a:rPr lang="de-DE" sz="2000" dirty="0" err="1"/>
              <a:t>mode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7D1E9C8-99B1-403D-B99A-A3ABE16EF1A3}"/>
              </a:ext>
            </a:extLst>
          </p:cNvPr>
          <p:cNvSpPr/>
          <p:nvPr/>
        </p:nvSpPr>
        <p:spPr>
          <a:xfrm>
            <a:off x="5305927" y="31584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RED: Ka-Band</a:t>
            </a:r>
          </a:p>
          <a:p>
            <a:pPr algn="ctr"/>
            <a:r>
              <a:rPr lang="de-DE" b="1" dirty="0">
                <a:solidFill>
                  <a:srgbClr val="0070C0"/>
                </a:solidFill>
              </a:rPr>
              <a:t>BLUE: W-Band</a:t>
            </a:r>
          </a:p>
        </p:txBody>
      </p: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3E228739-B544-4905-9CCE-2766D1B290B2}"/>
              </a:ext>
            </a:extLst>
          </p:cNvPr>
          <p:cNvSpPr/>
          <p:nvPr/>
        </p:nvSpPr>
        <p:spPr>
          <a:xfrm>
            <a:off x="5510989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oben 21">
            <a:extLst>
              <a:ext uri="{FF2B5EF4-FFF2-40B4-BE49-F238E27FC236}">
                <a16:creationId xmlns:a16="http://schemas.microsoft.com/office/drawing/2014/main" id="{C9715AFE-181F-46C3-84CA-9D6B82B72C79}"/>
              </a:ext>
            </a:extLst>
          </p:cNvPr>
          <p:cNvSpPr/>
          <p:nvPr/>
        </p:nvSpPr>
        <p:spPr>
          <a:xfrm rot="10800000">
            <a:off x="8010020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4C4EB3-0EFE-420E-91AD-0A39243103C9}"/>
              </a:ext>
            </a:extLst>
          </p:cNvPr>
          <p:cNvSpPr txBox="1"/>
          <p:nvPr/>
        </p:nvSpPr>
        <p:spPr>
          <a:xfrm>
            <a:off x="5386306" y="4951615"/>
            <a:ext cx="12915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Maximum DWR-Ka-W</a:t>
            </a:r>
          </a:p>
        </p:txBody>
      </p:sp>
    </p:spTree>
    <p:extLst>
      <p:ext uri="{BB962C8B-B14F-4D97-AF65-F5344CB8AC3E}">
        <p14:creationId xmlns:p14="http://schemas.microsoft.com/office/powerpoint/2010/main" val="78487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3C3AD-9251-458D-ACD4-D45F6799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2D58BD4-A350-4F2A-A633-9F82B78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826"/>
            <a:ext cx="4078705" cy="952331"/>
          </a:xfrm>
        </p:spPr>
        <p:txBody>
          <a:bodyPr/>
          <a:lstStyle/>
          <a:p>
            <a:r>
              <a:rPr lang="de-DE" dirty="0"/>
              <a:t>24.11.2015, 10:41 UTC Multi-Doppler </a:t>
            </a:r>
            <a:r>
              <a:rPr lang="de-DE" dirty="0" err="1"/>
              <a:t>view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89C6D35-9ED4-423C-9A49-0B271F0E11EB}"/>
              </a:ext>
            </a:extLst>
          </p:cNvPr>
          <p:cNvGrpSpPr/>
          <p:nvPr/>
        </p:nvGrpSpPr>
        <p:grpSpPr>
          <a:xfrm>
            <a:off x="4535905" y="91369"/>
            <a:ext cx="4459229" cy="6304427"/>
            <a:chOff x="3489157" y="216568"/>
            <a:chExt cx="4697599" cy="6641432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CDBF6CF-D0F3-49B5-8F38-45F5F3E86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76" t="3286" r="36802" b="43046"/>
            <a:stretch/>
          </p:blipFill>
          <p:spPr>
            <a:xfrm>
              <a:off x="3489157" y="216568"/>
              <a:ext cx="4697599" cy="6641432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B5052BD-6BBB-42FA-9A46-57A0270F1CDA}"/>
                </a:ext>
              </a:extLst>
            </p:cNvPr>
            <p:cNvSpPr/>
            <p:nvPr/>
          </p:nvSpPr>
          <p:spPr>
            <a:xfrm>
              <a:off x="5065295" y="1780077"/>
              <a:ext cx="950494" cy="14311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/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0F7C493-0344-489D-89DA-3024D3577228}"/>
                </a:ext>
              </a:extLst>
            </p:cNvPr>
            <p:cNvCxnSpPr>
              <a:cxnSpLocks/>
            </p:cNvCxnSpPr>
            <p:nvPr/>
          </p:nvCxnSpPr>
          <p:spPr>
            <a:xfrm>
              <a:off x="5678905" y="2189747"/>
              <a:ext cx="680606" cy="38277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CD618FCE-7C21-4361-9198-80EDAE73E05B}"/>
              </a:ext>
            </a:extLst>
          </p:cNvPr>
          <p:cNvSpPr txBox="1"/>
          <p:nvPr/>
        </p:nvSpPr>
        <p:spPr>
          <a:xfrm>
            <a:off x="170999" y="1420723"/>
            <a:ext cx="44178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 err="1"/>
              <a:t>Interestingly</a:t>
            </a:r>
            <a:r>
              <a:rPr lang="de-DE" sz="2000" dirty="0"/>
              <a:t>,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ZDR </a:t>
            </a:r>
            <a:r>
              <a:rPr lang="de-DE" sz="2000" dirty="0" err="1"/>
              <a:t>signature</a:t>
            </a:r>
            <a:r>
              <a:rPr lang="de-DE" sz="2000" dirty="0"/>
              <a:t> </a:t>
            </a:r>
            <a:r>
              <a:rPr lang="de-DE" sz="2000" dirty="0" err="1"/>
              <a:t>appears</a:t>
            </a:r>
            <a:r>
              <a:rPr lang="de-DE" sz="2000" dirty="0"/>
              <a:t> at </a:t>
            </a:r>
            <a:r>
              <a:rPr lang="de-DE" sz="2000" dirty="0" err="1"/>
              <a:t>slightly</a:t>
            </a:r>
            <a:r>
              <a:rPr lang="de-DE" sz="2000" dirty="0"/>
              <a:t> </a:t>
            </a:r>
            <a:r>
              <a:rPr lang="de-DE" sz="2000" dirty="0" err="1"/>
              <a:t>lower</a:t>
            </a:r>
            <a:r>
              <a:rPr lang="de-DE" sz="2000" dirty="0"/>
              <a:t> </a:t>
            </a:r>
            <a:r>
              <a:rPr lang="de-DE" sz="2000" dirty="0" err="1"/>
              <a:t>height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bimodality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spactra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 err="1"/>
              <a:t>Possibly</a:t>
            </a:r>
            <a:r>
              <a:rPr lang="de-DE" sz="2000" dirty="0"/>
              <a:t>,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asymmetric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r>
              <a:rPr lang="de-DE" sz="2000" dirty="0"/>
              <a:t> (</a:t>
            </a:r>
            <a:r>
              <a:rPr lang="de-DE" sz="2000" dirty="0" err="1"/>
              <a:t>dendrites</a:t>
            </a:r>
            <a:r>
              <a:rPr lang="de-DE" sz="2000" dirty="0"/>
              <a:t>)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reach</a:t>
            </a:r>
            <a:r>
              <a:rPr lang="de-DE" sz="2000" dirty="0"/>
              <a:t> a </a:t>
            </a:r>
            <a:r>
              <a:rPr lang="de-DE" sz="2000" dirty="0" err="1"/>
              <a:t>certain</a:t>
            </a:r>
            <a:r>
              <a:rPr lang="de-DE" sz="2000" dirty="0"/>
              <a:t> </a:t>
            </a:r>
            <a:r>
              <a:rPr lang="de-DE" sz="2000" dirty="0" err="1"/>
              <a:t>size</a:t>
            </a:r>
            <a:r>
              <a:rPr lang="de-DE" sz="2000" dirty="0"/>
              <a:t> in </a:t>
            </a:r>
            <a:r>
              <a:rPr lang="de-DE" sz="2000" dirty="0" err="1"/>
              <a:t>order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become</a:t>
            </a:r>
            <a:r>
              <a:rPr lang="de-DE" sz="2000" dirty="0"/>
              <a:t> </a:t>
            </a:r>
            <a:r>
              <a:rPr lang="de-DE" sz="2000" dirty="0" err="1"/>
              <a:t>visible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The original </a:t>
            </a:r>
            <a:r>
              <a:rPr lang="de-DE" sz="2000" dirty="0" err="1"/>
              <a:t>aggregate</a:t>
            </a:r>
            <a:r>
              <a:rPr lang="de-DE" sz="2000" dirty="0"/>
              <a:t> </a:t>
            </a:r>
            <a:r>
              <a:rPr lang="de-DE" sz="2000" dirty="0" err="1"/>
              <a:t>mode</a:t>
            </a:r>
            <a:r>
              <a:rPr lang="de-DE" sz="2000" dirty="0"/>
              <a:t> </a:t>
            </a:r>
            <a:r>
              <a:rPr lang="de-DE" sz="2000" dirty="0" err="1"/>
              <a:t>seems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partly</a:t>
            </a:r>
            <a:r>
              <a:rPr lang="de-DE" sz="2000" dirty="0"/>
              <a:t> </a:t>
            </a:r>
            <a:r>
              <a:rPr lang="de-DE" sz="2000" dirty="0" err="1"/>
              <a:t>mask</a:t>
            </a:r>
            <a:r>
              <a:rPr lang="de-DE" sz="2000" dirty="0"/>
              <a:t> out </a:t>
            </a:r>
            <a:r>
              <a:rPr lang="de-DE" sz="2000" dirty="0" err="1"/>
              <a:t>the</a:t>
            </a:r>
            <a:r>
              <a:rPr lang="de-DE" sz="2000" dirty="0"/>
              <a:t> ZDR </a:t>
            </a:r>
            <a:r>
              <a:rPr lang="de-DE" sz="2000" dirty="0" err="1"/>
              <a:t>signal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KDP </a:t>
            </a:r>
            <a:r>
              <a:rPr lang="de-DE" sz="2000" dirty="0" err="1"/>
              <a:t>values</a:t>
            </a:r>
            <a:r>
              <a:rPr lang="de-DE" sz="2000" dirty="0"/>
              <a:t> </a:t>
            </a:r>
            <a:r>
              <a:rPr lang="de-DE" sz="2000" dirty="0" err="1"/>
              <a:t>were</a:t>
            </a:r>
            <a:r>
              <a:rPr lang="de-DE" sz="2000" dirty="0"/>
              <a:t>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dirty="0" err="1"/>
              <a:t>low</a:t>
            </a:r>
            <a:r>
              <a:rPr lang="de-DE" sz="2000" dirty="0"/>
              <a:t>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entire</a:t>
            </a:r>
            <a:r>
              <a:rPr lang="de-DE" sz="2000" dirty="0"/>
              <a:t> </a:t>
            </a:r>
            <a:r>
              <a:rPr lang="de-DE" sz="2000" dirty="0" err="1"/>
              <a:t>hour</a:t>
            </a:r>
            <a:r>
              <a:rPr lang="de-DE" sz="2000" dirty="0"/>
              <a:t> (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related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concentration</a:t>
            </a:r>
            <a:r>
              <a:rPr lang="de-DE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7D1E9C8-99B1-403D-B99A-A3ABE16EF1A3}"/>
              </a:ext>
            </a:extLst>
          </p:cNvPr>
          <p:cNvSpPr/>
          <p:nvPr/>
        </p:nvSpPr>
        <p:spPr>
          <a:xfrm>
            <a:off x="5305927" y="31584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RED: Ka-Band</a:t>
            </a:r>
          </a:p>
          <a:p>
            <a:pPr algn="ctr"/>
            <a:r>
              <a:rPr lang="de-DE" b="1" dirty="0">
                <a:solidFill>
                  <a:srgbClr val="0070C0"/>
                </a:solidFill>
              </a:rPr>
              <a:t>BLUE: W-Band</a:t>
            </a:r>
          </a:p>
        </p:txBody>
      </p: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3E228739-B544-4905-9CCE-2766D1B290B2}"/>
              </a:ext>
            </a:extLst>
          </p:cNvPr>
          <p:cNvSpPr/>
          <p:nvPr/>
        </p:nvSpPr>
        <p:spPr>
          <a:xfrm>
            <a:off x="5510989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oben 21">
            <a:extLst>
              <a:ext uri="{FF2B5EF4-FFF2-40B4-BE49-F238E27FC236}">
                <a16:creationId xmlns:a16="http://schemas.microsoft.com/office/drawing/2014/main" id="{C9715AFE-181F-46C3-84CA-9D6B82B72C79}"/>
              </a:ext>
            </a:extLst>
          </p:cNvPr>
          <p:cNvSpPr/>
          <p:nvPr/>
        </p:nvSpPr>
        <p:spPr>
          <a:xfrm rot="10800000">
            <a:off x="8010020" y="1250069"/>
            <a:ext cx="459679" cy="1036340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AD64F06-0B91-48FC-9EE1-3E9AFD7D1395}"/>
              </a:ext>
            </a:extLst>
          </p:cNvPr>
          <p:cNvSpPr/>
          <p:nvPr/>
        </p:nvSpPr>
        <p:spPr>
          <a:xfrm rot="5400000">
            <a:off x="6254555" y="1668909"/>
            <a:ext cx="1427173" cy="3205301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FC7964D-C20D-4990-BE5B-4348E2FAB757}"/>
              </a:ext>
            </a:extLst>
          </p:cNvPr>
          <p:cNvSpPr txBox="1"/>
          <p:nvPr/>
        </p:nvSpPr>
        <p:spPr>
          <a:xfrm>
            <a:off x="5386306" y="4951615"/>
            <a:ext cx="12915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Maximum DWR-Ka-W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8AB5F7-AE41-43C7-A699-2CAF180098C1}"/>
              </a:ext>
            </a:extLst>
          </p:cNvPr>
          <p:cNvSpPr txBox="1"/>
          <p:nvPr/>
        </p:nvSpPr>
        <p:spPr>
          <a:xfrm>
            <a:off x="5519055" y="3073664"/>
            <a:ext cx="7071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ZDR- </a:t>
            </a:r>
            <a:r>
              <a:rPr lang="de-DE" b="1" dirty="0" err="1"/>
              <a:t>layer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1982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AB724-5A94-4E0E-8753-C7C7DB7F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5331"/>
            <a:ext cx="6566234" cy="676274"/>
          </a:xfrm>
        </p:spPr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BB00AA-F3C1-4C55-96E4-682D5EE4B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TRIPEx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triple-frequency</a:t>
            </a:r>
            <a:r>
              <a:rPr lang="de-DE" dirty="0"/>
              <a:t> </a:t>
            </a:r>
            <a:r>
              <a:rPr lang="de-DE" dirty="0" err="1"/>
              <a:t>moments</a:t>
            </a:r>
            <a:r>
              <a:rPr lang="de-DE" dirty="0"/>
              <a:t>, dual-</a:t>
            </a:r>
            <a:r>
              <a:rPr lang="de-DE" dirty="0" err="1"/>
              <a:t>frequency</a:t>
            </a:r>
            <a:r>
              <a:rPr lang="de-DE" dirty="0"/>
              <a:t> Doppler </a:t>
            </a:r>
            <a:r>
              <a:rPr lang="de-DE" dirty="0" err="1"/>
              <a:t>Spectra</a:t>
            </a:r>
            <a:r>
              <a:rPr lang="de-DE" dirty="0"/>
              <a:t> and </a:t>
            </a:r>
            <a:r>
              <a:rPr lang="de-DE" dirty="0" err="1"/>
              <a:t>nearby</a:t>
            </a:r>
            <a:r>
              <a:rPr lang="de-DE" dirty="0"/>
              <a:t> X-Band </a:t>
            </a:r>
            <a:r>
              <a:rPr lang="de-DE" dirty="0" err="1"/>
              <a:t>polarimetry</a:t>
            </a:r>
            <a:endParaRPr lang="de-DE" dirty="0"/>
          </a:p>
          <a:p>
            <a:r>
              <a:rPr lang="de-DE" dirty="0"/>
              <a:t>Strong multi-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in non-</a:t>
            </a:r>
            <a:r>
              <a:rPr lang="de-DE" dirty="0" err="1"/>
              <a:t>precipitating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clouds</a:t>
            </a:r>
            <a:endParaRPr lang="de-DE" dirty="0"/>
          </a:p>
          <a:p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reveal</a:t>
            </a:r>
            <a:r>
              <a:rPr lang="de-DE" dirty="0"/>
              <a:t> </a:t>
            </a:r>
            <a:r>
              <a:rPr lang="de-DE" dirty="0" err="1"/>
              <a:t>bimodalities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moments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polarimetry</a:t>
            </a:r>
            <a:endParaRPr lang="de-DE" dirty="0"/>
          </a:p>
          <a:p>
            <a:r>
              <a:rPr lang="de-DE" dirty="0" err="1"/>
              <a:t>Polarimetry</a:t>
            </a:r>
            <a:r>
              <a:rPr lang="de-DE" dirty="0"/>
              <a:t>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aspect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(e.g. </a:t>
            </a:r>
            <a:r>
              <a:rPr lang="de-DE" dirty="0" err="1"/>
              <a:t>dendrites</a:t>
            </a:r>
            <a:r>
              <a:rPr lang="de-DE" dirty="0"/>
              <a:t> -&gt; </a:t>
            </a:r>
            <a:r>
              <a:rPr lang="de-DE" dirty="0" err="1"/>
              <a:t>aggregates</a:t>
            </a:r>
            <a:r>
              <a:rPr lang="de-DE" dirty="0"/>
              <a:t>) but strong </a:t>
            </a:r>
            <a:r>
              <a:rPr lang="de-DE" dirty="0" err="1"/>
              <a:t>aggregate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obscure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signature</a:t>
            </a:r>
            <a:endParaRPr lang="de-DE" dirty="0"/>
          </a:p>
          <a:p>
            <a:r>
              <a:rPr lang="de-DE" dirty="0"/>
              <a:t>First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revealed</a:t>
            </a:r>
            <a:r>
              <a:rPr lang="de-DE" dirty="0"/>
              <a:t> additional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gained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combining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different </a:t>
            </a:r>
            <a:r>
              <a:rPr lang="de-DE" dirty="0" err="1"/>
              <a:t>methods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6604FD-0501-4626-8A66-76F98E42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89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E2C58-F180-4558-91C9-11F82EF9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33" y="2869336"/>
            <a:ext cx="3524994" cy="676274"/>
          </a:xfrm>
        </p:spPr>
        <p:txBody>
          <a:bodyPr/>
          <a:lstStyle/>
          <a:p>
            <a:r>
              <a:rPr lang="de-DE" dirty="0"/>
              <a:t>Additional </a:t>
            </a:r>
            <a:r>
              <a:rPr lang="de-DE" dirty="0" err="1"/>
              <a:t>slides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0A1B98-F345-4F98-8BFB-ECECEE73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16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2</a:t>
            </a:fld>
            <a:endParaRPr lang="de-DE"/>
          </a:p>
        </p:txBody>
      </p:sp>
      <p:pic>
        <p:nvPicPr>
          <p:cNvPr id="5" name="Picture 2" descr="http://www.inscc.utah.edu/%7Etgarrett/Snowflakes/MASC_files/flakes.jpg">
            <a:extLst>
              <a:ext uri="{FF2B5EF4-FFF2-40B4-BE49-F238E27FC236}">
                <a16:creationId xmlns:a16="http://schemas.microsoft.com/office/drawing/2014/main" id="{78A5FD02-2BDC-480C-8002-73B81F3D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9" y="80"/>
            <a:ext cx="4823032" cy="64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EA6DEBF-5162-4D1E-8809-048954F9E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91" y="369256"/>
            <a:ext cx="4093477" cy="585673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DE" b="1" dirty="0" err="1"/>
              <a:t>Variability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snow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ice</a:t>
            </a:r>
            <a:endParaRPr lang="en-US" b="1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Initial particle shape (plate, column, dendrite, rosette…)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Aggregation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Riming 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/>
          </a:p>
          <a:p>
            <a:pPr marL="0" indent="0">
              <a:spcAft>
                <a:spcPts val="600"/>
              </a:spcAft>
              <a:buNone/>
            </a:pPr>
            <a:r>
              <a:rPr lang="de-DE" b="1" dirty="0"/>
              <a:t>These </a:t>
            </a:r>
            <a:r>
              <a:rPr lang="de-DE" b="1" dirty="0" err="1"/>
              <a:t>processes</a:t>
            </a:r>
            <a:r>
              <a:rPr lang="de-DE" b="1" dirty="0"/>
              <a:t> </a:t>
            </a:r>
            <a:r>
              <a:rPr lang="de-DE" b="1" dirty="0" err="1"/>
              <a:t>largely</a:t>
            </a:r>
            <a:r>
              <a:rPr lang="de-DE" b="1" dirty="0"/>
              <a:t> </a:t>
            </a:r>
            <a:r>
              <a:rPr lang="de-DE" b="1" dirty="0" err="1"/>
              <a:t>affect</a:t>
            </a:r>
            <a:r>
              <a:rPr lang="de-DE" b="1" dirty="0"/>
              <a:t>: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particle density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particle size distribution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terminal velocity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scattering properties (large uncertainties of single frequency radar retrievals)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A04719-72BE-44A0-8B07-26DB5B9B74AB}"/>
              </a:ext>
            </a:extLst>
          </p:cNvPr>
          <p:cNvSpPr txBox="1"/>
          <p:nvPr/>
        </p:nvSpPr>
        <p:spPr>
          <a:xfrm>
            <a:off x="4339989" y="15313"/>
            <a:ext cx="4804011" cy="353943"/>
          </a:xfrm>
          <a:prstGeom prst="rect">
            <a:avLst/>
          </a:prstGeom>
          <a:solidFill>
            <a:schemeClr val="tx1">
              <a:alpha val="9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700" b="1" i="1" dirty="0">
                <a:solidFill>
                  <a:schemeClr val="bg1"/>
                </a:solidFill>
              </a:rPr>
              <a:t>T. Garret, U. Utah, Multi-angle </a:t>
            </a:r>
            <a:r>
              <a:rPr lang="de-DE" sz="1700" b="1" i="1" dirty="0" err="1">
                <a:solidFill>
                  <a:schemeClr val="bg1"/>
                </a:solidFill>
              </a:rPr>
              <a:t>snowflake</a:t>
            </a:r>
            <a:r>
              <a:rPr lang="de-DE" sz="1700" b="1" i="1" dirty="0">
                <a:solidFill>
                  <a:schemeClr val="bg1"/>
                </a:solidFill>
              </a:rPr>
              <a:t> </a:t>
            </a:r>
            <a:r>
              <a:rPr lang="de-DE" sz="1700" b="1" i="1" dirty="0" err="1">
                <a:solidFill>
                  <a:schemeClr val="bg1"/>
                </a:solidFill>
              </a:rPr>
              <a:t>camera</a:t>
            </a:r>
            <a:endParaRPr lang="de-DE" sz="17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30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C52E0E-977F-4D93-944D-1C35F3D8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20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8D7195-E1C7-46CA-8C09-467942206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5" t="6783" r="6192" b="9841"/>
          <a:stretch/>
        </p:blipFill>
        <p:spPr>
          <a:xfrm>
            <a:off x="307608" y="240631"/>
            <a:ext cx="8417292" cy="595563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90FB279-743C-4D40-B2A8-2F10E0A342F1}"/>
              </a:ext>
            </a:extLst>
          </p:cNvPr>
          <p:cNvSpPr/>
          <p:nvPr/>
        </p:nvSpPr>
        <p:spPr>
          <a:xfrm>
            <a:off x="3537284" y="637674"/>
            <a:ext cx="1672390" cy="842210"/>
          </a:xfrm>
          <a:prstGeom prst="ellipse">
            <a:avLst/>
          </a:prstGeom>
          <a:noFill/>
          <a:ln>
            <a:solidFill>
              <a:srgbClr val="E8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D38F1F-FDCA-477F-99C3-EA09E46D47FC}"/>
              </a:ext>
            </a:extLst>
          </p:cNvPr>
          <p:cNvSpPr txBox="1"/>
          <p:nvPr/>
        </p:nvSpPr>
        <p:spPr>
          <a:xfrm>
            <a:off x="3469321" y="1085305"/>
            <a:ext cx="1630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Software </a:t>
            </a:r>
            <a:r>
              <a:rPr lang="de-DE" sz="1600" dirty="0" err="1"/>
              <a:t>artefact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7307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A3E32-68DF-4475-945F-AC7BEBAF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KDP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E15F7A-02DE-4044-BAA9-996F7DC7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21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377C11-156D-4CB1-9D67-105509D99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A3E32-68DF-4475-945F-AC7BEBAF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KDP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E15F7A-02DE-4044-BAA9-996F7DC7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22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9C0D6-BCAA-47D5-A148-0075E7FF4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A70632-7DE8-4FEB-9F95-DFB15170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3AF55D3-F492-47D2-8B78-2DC9A3C3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8" y="180807"/>
            <a:ext cx="6765134" cy="1373436"/>
          </a:xfrm>
        </p:spPr>
        <p:txBody>
          <a:bodyPr/>
          <a:lstStyle/>
          <a:p>
            <a:r>
              <a:rPr lang="de-DE" sz="2600" dirty="0"/>
              <a:t>Multi-</a:t>
            </a:r>
            <a:r>
              <a:rPr lang="de-DE" sz="2600" dirty="0" err="1"/>
              <a:t>frequency</a:t>
            </a:r>
            <a:r>
              <a:rPr lang="de-DE" sz="2600" dirty="0"/>
              <a:t> </a:t>
            </a:r>
            <a:r>
              <a:rPr lang="de-DE" sz="2600" dirty="0" err="1"/>
              <a:t>approach</a:t>
            </a:r>
            <a:r>
              <a:rPr lang="de-DE" sz="2600" dirty="0"/>
              <a:t> - </a:t>
            </a:r>
            <a:r>
              <a:rPr lang="de-DE" sz="2600" dirty="0" err="1"/>
              <a:t>Constraining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particle</a:t>
            </a:r>
            <a:r>
              <a:rPr lang="de-DE" sz="2600" dirty="0"/>
              <a:t> </a:t>
            </a:r>
            <a:r>
              <a:rPr lang="de-DE" sz="2600" dirty="0" err="1"/>
              <a:t>size</a:t>
            </a:r>
            <a:r>
              <a:rPr lang="de-DE" sz="2600" dirty="0"/>
              <a:t> </a:t>
            </a:r>
            <a:r>
              <a:rPr lang="de-DE" sz="2600" dirty="0" err="1"/>
              <a:t>distribution</a:t>
            </a:r>
            <a:r>
              <a:rPr lang="de-DE" sz="2600" dirty="0"/>
              <a:t> (PSD) </a:t>
            </a:r>
            <a:r>
              <a:rPr lang="de-DE" sz="2600" dirty="0" err="1"/>
              <a:t>utilizing</a:t>
            </a:r>
            <a:r>
              <a:rPr lang="de-DE" sz="2600" dirty="0"/>
              <a:t> different </a:t>
            </a:r>
            <a:r>
              <a:rPr lang="de-DE" sz="2600" dirty="0" err="1"/>
              <a:t>scattering</a:t>
            </a:r>
            <a:r>
              <a:rPr lang="de-DE" sz="2600" dirty="0"/>
              <a:t> </a:t>
            </a:r>
            <a:r>
              <a:rPr lang="de-DE" sz="2600" dirty="0" err="1"/>
              <a:t>regimes</a:t>
            </a:r>
            <a:endParaRPr lang="de-DE" sz="2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57F982-B10D-4417-9123-B9434840C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51985"/>
          <a:stretch/>
        </p:blipFill>
        <p:spPr>
          <a:xfrm>
            <a:off x="270043" y="1615769"/>
            <a:ext cx="4180236" cy="29222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616324-FF50-40C9-9CF2-9026D10899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5" r="51165" b="3777"/>
          <a:stretch/>
        </p:blipFill>
        <p:spPr>
          <a:xfrm>
            <a:off x="4730168" y="1536864"/>
            <a:ext cx="4222997" cy="29357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4067385-1AD2-476E-BE6B-243702B8CFFE}"/>
              </a:ext>
            </a:extLst>
          </p:cNvPr>
          <p:cNvSpPr txBox="1"/>
          <p:nvPr/>
        </p:nvSpPr>
        <p:spPr>
          <a:xfrm>
            <a:off x="1913021" y="4353379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9A9EEB-E29C-4CD9-9FE9-BF92D1E4E916}"/>
              </a:ext>
            </a:extLst>
          </p:cNvPr>
          <p:cNvSpPr txBox="1"/>
          <p:nvPr/>
        </p:nvSpPr>
        <p:spPr>
          <a:xfrm>
            <a:off x="6470650" y="4353379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FA72E30-C21D-4F5A-BEFC-B2EFF0C9F56E}"/>
              </a:ext>
            </a:extLst>
          </p:cNvPr>
          <p:cNvSpPr txBox="1"/>
          <p:nvPr/>
        </p:nvSpPr>
        <p:spPr>
          <a:xfrm>
            <a:off x="339575" y="4847343"/>
            <a:ext cx="86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properties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Rayleigh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Mie</a:t>
            </a:r>
            <a:r>
              <a:rPr lang="de-DE" sz="2000" dirty="0"/>
              <a:t> </a:t>
            </a:r>
            <a:r>
              <a:rPr lang="de-DE" sz="2000" dirty="0" err="1"/>
              <a:t>depending</a:t>
            </a:r>
            <a:r>
              <a:rPr lang="de-DE" sz="2000" dirty="0"/>
              <a:t> on </a:t>
            </a:r>
            <a:r>
              <a:rPr lang="de-DE" sz="2000" dirty="0" err="1"/>
              <a:t>size</a:t>
            </a:r>
            <a:r>
              <a:rPr lang="de-DE" sz="2000" dirty="0"/>
              <a:t>/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frequency</a:t>
            </a:r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D1A647-3413-40EA-8A57-84FF9FB537A4}"/>
              </a:ext>
            </a:extLst>
          </p:cNvPr>
          <p:cNvSpPr txBox="1"/>
          <p:nvPr/>
        </p:nvSpPr>
        <p:spPr>
          <a:xfrm>
            <a:off x="1428144" y="1813684"/>
            <a:ext cx="98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Ku</a:t>
            </a:r>
            <a:r>
              <a:rPr lang="de-DE" b="1" dirty="0"/>
              <a:t>-band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CEBF60-DE53-41DF-9780-D7C4F143CE85}"/>
              </a:ext>
            </a:extLst>
          </p:cNvPr>
          <p:cNvSpPr txBox="1"/>
          <p:nvPr/>
        </p:nvSpPr>
        <p:spPr>
          <a:xfrm>
            <a:off x="5871913" y="181368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W-band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55882F0-35FF-4A29-88BF-B9B9B37E646E}"/>
              </a:ext>
            </a:extLst>
          </p:cNvPr>
          <p:cNvCxnSpPr/>
          <p:nvPr/>
        </p:nvCxnSpPr>
        <p:spPr>
          <a:xfrm flipV="1">
            <a:off x="1380565" y="1681243"/>
            <a:ext cx="3012141" cy="2439817"/>
          </a:xfrm>
          <a:prstGeom prst="line">
            <a:avLst/>
          </a:prstGeom>
          <a:ln w="50800">
            <a:solidFill>
              <a:srgbClr val="E80404">
                <a:alpha val="7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1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F4EF4B-A00C-497D-B277-3A18C2F7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F6BBE8-DEFA-415C-AD7A-65B561E4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8" y="111795"/>
            <a:ext cx="6834145" cy="1373436"/>
          </a:xfrm>
        </p:spPr>
        <p:txBody>
          <a:bodyPr/>
          <a:lstStyle/>
          <a:p>
            <a:r>
              <a:rPr lang="de-DE" sz="2600" dirty="0"/>
              <a:t>Multi-</a:t>
            </a:r>
            <a:r>
              <a:rPr lang="de-DE" sz="2600" dirty="0" err="1"/>
              <a:t>frequency</a:t>
            </a:r>
            <a:r>
              <a:rPr lang="de-DE" sz="2600" dirty="0"/>
              <a:t> </a:t>
            </a:r>
            <a:r>
              <a:rPr lang="de-DE" sz="2600" dirty="0" err="1"/>
              <a:t>approach</a:t>
            </a:r>
            <a:r>
              <a:rPr lang="de-DE" sz="2600" dirty="0"/>
              <a:t> - </a:t>
            </a:r>
            <a:r>
              <a:rPr lang="de-DE" sz="2600" dirty="0" err="1"/>
              <a:t>Constraining</a:t>
            </a:r>
            <a:r>
              <a:rPr lang="de-DE" sz="2600" dirty="0"/>
              <a:t>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particle</a:t>
            </a:r>
            <a:r>
              <a:rPr lang="de-DE" sz="2600" dirty="0"/>
              <a:t> </a:t>
            </a:r>
            <a:r>
              <a:rPr lang="de-DE" sz="2600" dirty="0" err="1"/>
              <a:t>size</a:t>
            </a:r>
            <a:r>
              <a:rPr lang="de-DE" sz="2600" dirty="0"/>
              <a:t> </a:t>
            </a:r>
            <a:r>
              <a:rPr lang="de-DE" sz="2600" dirty="0" err="1"/>
              <a:t>distribution</a:t>
            </a:r>
            <a:r>
              <a:rPr lang="de-DE" sz="2600" dirty="0"/>
              <a:t> (PSD) </a:t>
            </a:r>
            <a:r>
              <a:rPr lang="de-DE" sz="2600" dirty="0" err="1"/>
              <a:t>utilizing</a:t>
            </a:r>
            <a:r>
              <a:rPr lang="de-DE" sz="2600" dirty="0"/>
              <a:t> different </a:t>
            </a:r>
            <a:r>
              <a:rPr lang="de-DE" sz="2600" dirty="0" err="1"/>
              <a:t>scattering</a:t>
            </a:r>
            <a:r>
              <a:rPr lang="de-DE" sz="2600" dirty="0"/>
              <a:t> </a:t>
            </a:r>
            <a:r>
              <a:rPr lang="de-DE" sz="2600" dirty="0" err="1"/>
              <a:t>regimes</a:t>
            </a:r>
            <a:endParaRPr lang="de-DE" sz="2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0A89AD-F20C-410F-8216-1B0DF74FF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51985"/>
          <a:stretch/>
        </p:blipFill>
        <p:spPr>
          <a:xfrm>
            <a:off x="270043" y="1546757"/>
            <a:ext cx="4180236" cy="29222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5189F2E-587B-4CEE-A5B4-8FAB43BD1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5" r="51165" b="3777"/>
          <a:stretch/>
        </p:blipFill>
        <p:spPr>
          <a:xfrm>
            <a:off x="4730168" y="1467852"/>
            <a:ext cx="4222997" cy="29357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E3E8C16-8914-4830-936E-B969A94FC524}"/>
              </a:ext>
            </a:extLst>
          </p:cNvPr>
          <p:cNvSpPr txBox="1"/>
          <p:nvPr/>
        </p:nvSpPr>
        <p:spPr>
          <a:xfrm>
            <a:off x="1913021" y="428436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E2FD69-C4C6-434E-882E-111A3B185CC0}"/>
              </a:ext>
            </a:extLst>
          </p:cNvPr>
          <p:cNvSpPr txBox="1"/>
          <p:nvPr/>
        </p:nvSpPr>
        <p:spPr>
          <a:xfrm>
            <a:off x="6470650" y="428436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EFDABA-9D93-4F79-B4AA-BDFAEC519279}"/>
              </a:ext>
            </a:extLst>
          </p:cNvPr>
          <p:cNvSpPr txBox="1"/>
          <p:nvPr/>
        </p:nvSpPr>
        <p:spPr>
          <a:xfrm>
            <a:off x="339575" y="4778331"/>
            <a:ext cx="8613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properties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Rayleigh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Mie</a:t>
            </a:r>
            <a:r>
              <a:rPr lang="de-DE" sz="2000" dirty="0"/>
              <a:t> </a:t>
            </a:r>
            <a:r>
              <a:rPr lang="de-DE" sz="2000" dirty="0" err="1"/>
              <a:t>depending</a:t>
            </a:r>
            <a:r>
              <a:rPr lang="de-DE" sz="2000" dirty="0"/>
              <a:t> on </a:t>
            </a:r>
            <a:r>
              <a:rPr lang="de-DE" sz="2000" dirty="0" err="1"/>
              <a:t>size</a:t>
            </a:r>
            <a:r>
              <a:rPr lang="de-DE" sz="2000" dirty="0"/>
              <a:t>/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frequency</a:t>
            </a:r>
            <a:endParaRPr lang="de-D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Reflectivity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integrated</a:t>
            </a:r>
            <a:r>
              <a:rPr lang="de-DE" sz="2000" dirty="0"/>
              <a:t> </a:t>
            </a:r>
            <a:r>
              <a:rPr lang="de-DE" sz="2000" dirty="0" err="1"/>
              <a:t>over</a:t>
            </a:r>
            <a:r>
              <a:rPr lang="de-DE" sz="2000" dirty="0"/>
              <a:t> all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sizes</a:t>
            </a:r>
            <a:r>
              <a:rPr lang="de-DE" sz="2000" dirty="0"/>
              <a:t> (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masses</a:t>
            </a:r>
            <a:r>
              <a:rPr lang="de-DE" sz="20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Dual </a:t>
            </a:r>
            <a:r>
              <a:rPr lang="de-DE" sz="2000" dirty="0" err="1"/>
              <a:t>wavelength</a:t>
            </a:r>
            <a:r>
              <a:rPr lang="de-DE" sz="2000" dirty="0"/>
              <a:t> </a:t>
            </a:r>
            <a:r>
              <a:rPr lang="de-DE" sz="2000" dirty="0" err="1"/>
              <a:t>ratio</a:t>
            </a:r>
            <a:r>
              <a:rPr lang="de-DE" sz="2000" b="1" dirty="0"/>
              <a:t>:  </a:t>
            </a:r>
            <a:r>
              <a:rPr lang="de-DE" sz="2000" b="1" dirty="0" err="1"/>
              <a:t>DWR</a:t>
            </a:r>
            <a:r>
              <a:rPr lang="de-DE" sz="2000" b="1" baseline="-25000" dirty="0" err="1"/>
              <a:t>Ku</a:t>
            </a:r>
            <a:r>
              <a:rPr lang="de-DE" sz="2000" b="1" baseline="-25000" dirty="0"/>
              <a:t>, W</a:t>
            </a:r>
            <a:r>
              <a:rPr lang="de-DE" sz="2000" b="1" dirty="0"/>
              <a:t> = </a:t>
            </a:r>
            <a:r>
              <a:rPr lang="de-DE" sz="2000" b="1" dirty="0" err="1"/>
              <a:t>Ze</a:t>
            </a:r>
            <a:r>
              <a:rPr lang="de-DE" sz="2000" b="1" baseline="-25000" dirty="0" err="1"/>
              <a:t>Ku</a:t>
            </a:r>
            <a:r>
              <a:rPr lang="de-DE" sz="2000" b="1" dirty="0"/>
              <a:t> – </a:t>
            </a:r>
            <a:r>
              <a:rPr lang="de-DE" sz="2000" b="1" dirty="0" err="1"/>
              <a:t>Ze</a:t>
            </a:r>
            <a:r>
              <a:rPr lang="de-DE" sz="2000" b="1" baseline="-25000" dirty="0" err="1"/>
              <a:t>W</a:t>
            </a:r>
            <a:r>
              <a:rPr lang="de-DE" sz="2000" b="1" dirty="0"/>
              <a:t>  </a:t>
            </a:r>
            <a:r>
              <a:rPr lang="de-DE" sz="2000" dirty="0" err="1"/>
              <a:t>constrains</a:t>
            </a:r>
            <a:r>
              <a:rPr lang="de-DE" sz="2000" dirty="0"/>
              <a:t> PSD (</a:t>
            </a:r>
            <a:r>
              <a:rPr lang="de-DE" sz="2000" dirty="0" err="1"/>
              <a:t>rainfall</a:t>
            </a:r>
            <a:r>
              <a:rPr lang="de-DE" sz="2000" dirty="0"/>
              <a:t>, </a:t>
            </a:r>
            <a:r>
              <a:rPr lang="de-DE" sz="2000" dirty="0" err="1"/>
              <a:t>cirrus</a:t>
            </a:r>
            <a:r>
              <a:rPr lang="de-DE" sz="2000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68C91C-FBC8-4241-A13B-903D981A630C}"/>
              </a:ext>
            </a:extLst>
          </p:cNvPr>
          <p:cNvSpPr txBox="1"/>
          <p:nvPr/>
        </p:nvSpPr>
        <p:spPr>
          <a:xfrm>
            <a:off x="1428144" y="1744672"/>
            <a:ext cx="98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Ku</a:t>
            </a:r>
            <a:r>
              <a:rPr lang="de-DE" b="1" dirty="0"/>
              <a:t>-band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50426C-3DA8-48DE-BB1C-CB45F14734F6}"/>
              </a:ext>
            </a:extLst>
          </p:cNvPr>
          <p:cNvSpPr txBox="1"/>
          <p:nvPr/>
        </p:nvSpPr>
        <p:spPr>
          <a:xfrm>
            <a:off x="5871913" y="174467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W-band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7582699-DA29-47FD-B0C4-E7B05B58C54D}"/>
              </a:ext>
            </a:extLst>
          </p:cNvPr>
          <p:cNvCxnSpPr/>
          <p:nvPr/>
        </p:nvCxnSpPr>
        <p:spPr>
          <a:xfrm flipV="1">
            <a:off x="1380565" y="1612231"/>
            <a:ext cx="3012141" cy="2439817"/>
          </a:xfrm>
          <a:prstGeom prst="line">
            <a:avLst/>
          </a:prstGeom>
          <a:ln w="50800">
            <a:solidFill>
              <a:srgbClr val="E80404">
                <a:alpha val="7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FDC749C-A347-40B3-BD98-448FBAA625BA}"/>
              </a:ext>
            </a:extLst>
          </p:cNvPr>
          <p:cNvSpPr txBox="1"/>
          <p:nvPr/>
        </p:nvSpPr>
        <p:spPr>
          <a:xfrm>
            <a:off x="3726296" y="971311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/>
              <a:t>Ze</a:t>
            </a:r>
            <a:r>
              <a:rPr lang="de-DE" sz="2800" b="1" baseline="-25000" dirty="0" err="1"/>
              <a:t>Ku</a:t>
            </a:r>
            <a:r>
              <a:rPr lang="de-DE" sz="2800" b="1" dirty="0"/>
              <a:t>    &gt;    </a:t>
            </a:r>
            <a:r>
              <a:rPr lang="de-DE" sz="2800" b="1" dirty="0" err="1"/>
              <a:t>Ze</a:t>
            </a:r>
            <a:r>
              <a:rPr lang="de-DE" sz="2800" b="1" baseline="-25000" dirty="0" err="1"/>
              <a:t>W</a:t>
            </a:r>
            <a:endParaRPr lang="de-DE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6145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874FF8-0EC3-4A6D-B878-6502E52D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5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767D95-525E-4A31-A619-36B272B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6" r="51631" b="3901"/>
          <a:stretch/>
        </p:blipFill>
        <p:spPr>
          <a:xfrm>
            <a:off x="4646370" y="1545844"/>
            <a:ext cx="4137179" cy="28325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DE74577-C66C-40D0-BD5D-B8A1B916C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5" b="52319"/>
          <a:stretch/>
        </p:blipFill>
        <p:spPr>
          <a:xfrm>
            <a:off x="339575" y="1561112"/>
            <a:ext cx="4208362" cy="288945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8122FC1-F584-4A20-A3DB-6488AAA8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8" y="238795"/>
            <a:ext cx="6697712" cy="792759"/>
          </a:xfrm>
        </p:spPr>
        <p:txBody>
          <a:bodyPr/>
          <a:lstStyle/>
          <a:p>
            <a:r>
              <a:rPr lang="de-DE" dirty="0"/>
              <a:t>Dual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– A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solution</a:t>
            </a:r>
            <a:r>
              <a:rPr lang="de-DE" dirty="0"/>
              <a:t> also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snow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39889C-6828-436E-B09C-BB6D963CF052}"/>
              </a:ext>
            </a:extLst>
          </p:cNvPr>
          <p:cNvSpPr txBox="1"/>
          <p:nvPr/>
        </p:nvSpPr>
        <p:spPr>
          <a:xfrm>
            <a:off x="1913021" y="428436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A37D93-1A20-415D-9FBC-C08BFE8CD434}"/>
              </a:ext>
            </a:extLst>
          </p:cNvPr>
          <p:cNvSpPr txBox="1"/>
          <p:nvPr/>
        </p:nvSpPr>
        <p:spPr>
          <a:xfrm>
            <a:off x="6470650" y="428436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mass</a:t>
            </a:r>
            <a:r>
              <a:rPr lang="de-DE" b="1" dirty="0"/>
              <a:t> [mg]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0BE829-8747-4E06-81D3-2042698CD86B}"/>
              </a:ext>
            </a:extLst>
          </p:cNvPr>
          <p:cNvSpPr txBox="1"/>
          <p:nvPr/>
        </p:nvSpPr>
        <p:spPr>
          <a:xfrm>
            <a:off x="339575" y="4905331"/>
            <a:ext cx="861359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Snow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depends</a:t>
            </a:r>
            <a:r>
              <a:rPr lang="de-DE" sz="2000" dirty="0"/>
              <a:t> also on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shape</a:t>
            </a:r>
            <a:endParaRPr lang="de-D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=&gt; In </a:t>
            </a:r>
            <a:r>
              <a:rPr lang="de-DE" sz="2000" dirty="0" err="1"/>
              <a:t>order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constrain</a:t>
            </a:r>
            <a:r>
              <a:rPr lang="de-DE" sz="2000" dirty="0"/>
              <a:t> PSD </a:t>
            </a:r>
            <a:r>
              <a:rPr lang="de-DE" sz="2000" dirty="0" err="1"/>
              <a:t>we</a:t>
            </a:r>
            <a:r>
              <a:rPr lang="de-DE" sz="2000" dirty="0"/>
              <a:t> also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constrain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shape</a:t>
            </a:r>
            <a:endParaRPr lang="de-D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Can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achieve</a:t>
            </a:r>
            <a:r>
              <a:rPr lang="de-DE" sz="2000" dirty="0"/>
              <a:t> </a:t>
            </a:r>
            <a:r>
              <a:rPr lang="de-DE" sz="2000" dirty="0" err="1"/>
              <a:t>improvement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combine</a:t>
            </a:r>
            <a:r>
              <a:rPr lang="de-DE" sz="2000" dirty="0"/>
              <a:t> 3 </a:t>
            </a:r>
            <a:r>
              <a:rPr lang="de-DE" sz="2000" dirty="0" err="1"/>
              <a:t>radar</a:t>
            </a:r>
            <a:r>
              <a:rPr lang="de-DE" sz="2000" dirty="0"/>
              <a:t> </a:t>
            </a:r>
            <a:r>
              <a:rPr lang="de-DE" sz="2000" dirty="0" err="1"/>
              <a:t>frequencies</a:t>
            </a:r>
            <a:r>
              <a:rPr lang="de-DE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984421-1118-4521-9DDF-524A40F4D513}"/>
              </a:ext>
            </a:extLst>
          </p:cNvPr>
          <p:cNvSpPr txBox="1"/>
          <p:nvPr/>
        </p:nvSpPr>
        <p:spPr>
          <a:xfrm>
            <a:off x="2443756" y="3570143"/>
            <a:ext cx="98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Ku</a:t>
            </a:r>
            <a:r>
              <a:rPr lang="de-DE" b="1" dirty="0"/>
              <a:t>-band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921282-727A-4E52-9D69-CDCCED3CD310}"/>
              </a:ext>
            </a:extLst>
          </p:cNvPr>
          <p:cNvSpPr txBox="1"/>
          <p:nvPr/>
        </p:nvSpPr>
        <p:spPr>
          <a:xfrm>
            <a:off x="6246721" y="3570143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W-band</a:t>
            </a:r>
          </a:p>
        </p:txBody>
      </p:sp>
    </p:spTree>
    <p:extLst>
      <p:ext uri="{BB962C8B-B14F-4D97-AF65-F5344CB8AC3E}">
        <p14:creationId xmlns:p14="http://schemas.microsoft.com/office/powerpoint/2010/main" val="240024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DF3BDC-A391-4E7D-9BFA-10FC6249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6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7B5EBC7-8729-41E8-A24E-619E9B4BF0BC}"/>
              </a:ext>
            </a:extLst>
          </p:cNvPr>
          <p:cNvGrpSpPr/>
          <p:nvPr/>
        </p:nvGrpSpPr>
        <p:grpSpPr>
          <a:xfrm>
            <a:off x="4581819" y="936135"/>
            <a:ext cx="4162542" cy="4367071"/>
            <a:chOff x="409458" y="922830"/>
            <a:chExt cx="4162542" cy="436707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B50D40F-FF94-4A08-8145-EA0646D4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58" y="922830"/>
              <a:ext cx="4162542" cy="4367071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E7E19EC-1F5F-4E83-8E5F-74E2CA471F0E}"/>
                </a:ext>
              </a:extLst>
            </p:cNvPr>
            <p:cNvSpPr txBox="1"/>
            <p:nvPr/>
          </p:nvSpPr>
          <p:spPr>
            <a:xfrm>
              <a:off x="2490729" y="1423831"/>
              <a:ext cx="1168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Aggregates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177E93A-1F00-4507-8680-F85589783C7E}"/>
                </a:ext>
              </a:extLst>
            </p:cNvPr>
            <p:cNvSpPr txBox="1"/>
            <p:nvPr/>
          </p:nvSpPr>
          <p:spPr>
            <a:xfrm>
              <a:off x="3299277" y="2849709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Graupel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9147E5B-0C69-4718-BED4-EF51A3F5C4B8}"/>
                </a:ext>
              </a:extLst>
            </p:cNvPr>
            <p:cNvSpPr txBox="1"/>
            <p:nvPr/>
          </p:nvSpPr>
          <p:spPr>
            <a:xfrm>
              <a:off x="3439480" y="3895833"/>
              <a:ext cx="101021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Oriented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Plates</a:t>
              </a:r>
            </a:p>
            <a:p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Dendrites</a:t>
              </a:r>
              <a:endPara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BB2FC7F3-1A10-433E-A688-76B49BD4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08" y="280046"/>
            <a:ext cx="6697712" cy="792759"/>
          </a:xfrm>
        </p:spPr>
        <p:txBody>
          <a:bodyPr/>
          <a:lstStyle/>
          <a:p>
            <a:r>
              <a:rPr lang="de-DE" dirty="0"/>
              <a:t>Triple-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: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B6B10C-B051-4065-A4A6-C0FB3F582BCF}"/>
              </a:ext>
            </a:extLst>
          </p:cNvPr>
          <p:cNvSpPr txBox="1"/>
          <p:nvPr/>
        </p:nvSpPr>
        <p:spPr>
          <a:xfrm>
            <a:off x="498308" y="5207787"/>
            <a:ext cx="80851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dirty="0" err="1"/>
              <a:t>Several</a:t>
            </a:r>
            <a:r>
              <a:rPr lang="de-DE" sz="2000" dirty="0"/>
              <a:t> </a:t>
            </a:r>
            <a:r>
              <a:rPr lang="de-DE" sz="2000" dirty="0" err="1"/>
              <a:t>simulation</a:t>
            </a:r>
            <a:r>
              <a:rPr lang="de-DE" sz="2000" dirty="0"/>
              <a:t> </a:t>
            </a:r>
            <a:r>
              <a:rPr lang="de-DE" sz="2000" dirty="0" err="1"/>
              <a:t>studies</a:t>
            </a:r>
            <a:r>
              <a:rPr lang="de-DE" sz="2000" dirty="0"/>
              <a:t> </a:t>
            </a:r>
            <a:r>
              <a:rPr lang="de-DE" sz="2000" dirty="0" err="1"/>
              <a:t>showed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b="1" dirty="0" err="1"/>
              <a:t>aggregates</a:t>
            </a:r>
            <a:r>
              <a:rPr lang="de-DE" sz="2000" b="1" dirty="0"/>
              <a:t> separate </a:t>
            </a:r>
            <a:r>
              <a:rPr lang="de-DE" sz="2000" b="1" dirty="0" err="1"/>
              <a:t>from</a:t>
            </a:r>
            <a:r>
              <a:rPr lang="de-DE" sz="2000" b="1" dirty="0"/>
              <a:t> </a:t>
            </a:r>
            <a:r>
              <a:rPr lang="de-DE" sz="2000" b="1" dirty="0" err="1"/>
              <a:t>single</a:t>
            </a:r>
            <a:r>
              <a:rPr lang="de-DE" sz="2000" b="1" dirty="0"/>
              <a:t> </a:t>
            </a:r>
            <a:r>
              <a:rPr lang="de-DE" sz="2000" b="1" dirty="0" err="1"/>
              <a:t>crystals</a:t>
            </a:r>
            <a:r>
              <a:rPr lang="de-DE" sz="2000" b="1" dirty="0"/>
              <a:t> and </a:t>
            </a:r>
            <a:r>
              <a:rPr lang="de-DE" sz="2000" b="1" dirty="0" err="1"/>
              <a:t>strongly</a:t>
            </a:r>
            <a:r>
              <a:rPr lang="de-DE" sz="2000" b="1" dirty="0"/>
              <a:t> </a:t>
            </a:r>
            <a:r>
              <a:rPr lang="de-DE" sz="2000" b="1" dirty="0" err="1"/>
              <a:t>rimed</a:t>
            </a:r>
            <a:r>
              <a:rPr lang="de-DE" sz="2000" b="1" dirty="0"/>
              <a:t> </a:t>
            </a:r>
            <a:r>
              <a:rPr lang="de-DE" sz="2000" b="1" dirty="0" err="1"/>
              <a:t>particles</a:t>
            </a:r>
            <a:r>
              <a:rPr lang="de-DE" sz="2000" b="1" dirty="0"/>
              <a:t> in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triple</a:t>
            </a:r>
            <a:r>
              <a:rPr lang="de-DE" sz="2000" b="1" dirty="0"/>
              <a:t> </a:t>
            </a:r>
            <a:r>
              <a:rPr lang="de-DE" sz="2000" b="1" dirty="0" err="1"/>
              <a:t>frequency</a:t>
            </a:r>
            <a:r>
              <a:rPr lang="de-DE" sz="2000" b="1" dirty="0"/>
              <a:t> </a:t>
            </a:r>
            <a:r>
              <a:rPr lang="de-DE" sz="2000" b="1" dirty="0" err="1"/>
              <a:t>space</a:t>
            </a:r>
            <a:r>
              <a:rPr lang="de-DE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B9393C-7980-47C5-A420-EF9772114A76}"/>
              </a:ext>
            </a:extLst>
          </p:cNvPr>
          <p:cNvSpPr txBox="1"/>
          <p:nvPr/>
        </p:nvSpPr>
        <p:spPr>
          <a:xfrm>
            <a:off x="5233150" y="936135"/>
            <a:ext cx="320397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00" b="1" i="1" dirty="0" err="1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Tyynelä</a:t>
            </a:r>
            <a:r>
              <a:rPr lang="de-DE" sz="1300" b="1" i="1" dirty="0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 </a:t>
            </a:r>
            <a:r>
              <a:rPr lang="de-DE" sz="1300" b="1" i="1" dirty="0" err="1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and</a:t>
            </a:r>
            <a:r>
              <a:rPr lang="de-DE" sz="1300" b="1" i="1" dirty="0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 </a:t>
            </a:r>
            <a:r>
              <a:rPr lang="de-DE" sz="1300" b="1" i="1" dirty="0" err="1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Chandrasekar</a:t>
            </a:r>
            <a:r>
              <a:rPr lang="de-DE" sz="1300" b="1" i="1" dirty="0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, JGR, 2014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9FE25CF-FC0A-4210-88A0-CDF443A91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5" t="13650" r="6112" b="41734"/>
          <a:stretch/>
        </p:blipFill>
        <p:spPr>
          <a:xfrm>
            <a:off x="122307" y="1340845"/>
            <a:ext cx="4459512" cy="35182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AEE9CD0-CB30-4523-8C0A-6BCA4037B45F}"/>
              </a:ext>
            </a:extLst>
          </p:cNvPr>
          <p:cNvSpPr txBox="1"/>
          <p:nvPr/>
        </p:nvSpPr>
        <p:spPr>
          <a:xfrm>
            <a:off x="1336913" y="1087836"/>
            <a:ext cx="320397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00" b="1" i="1" dirty="0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Kneifel et al., JGR, 2011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18F0BE5-C568-4537-91E9-61FDDBE5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5919"/>
          <a:stretch>
            <a:fillRect/>
          </a:stretch>
        </p:blipFill>
        <p:spPr bwMode="auto">
          <a:xfrm>
            <a:off x="1469903" y="1608193"/>
            <a:ext cx="739763" cy="664032"/>
          </a:xfrm>
          <a:prstGeom prst="rect">
            <a:avLst/>
          </a:prstGeom>
          <a:noFill/>
          <a:ln w="41275">
            <a:solidFill>
              <a:srgbClr val="57E127"/>
            </a:solidFill>
            <a:miter lim="800000"/>
            <a:headEnd/>
            <a:tailEnd/>
          </a:ln>
        </p:spPr>
      </p:pic>
      <p:grpSp>
        <p:nvGrpSpPr>
          <p:cNvPr id="23" name="Group 18">
            <a:extLst>
              <a:ext uri="{FF2B5EF4-FFF2-40B4-BE49-F238E27FC236}">
                <a16:creationId xmlns:a16="http://schemas.microsoft.com/office/drawing/2014/main" id="{411EAC38-0F30-49D9-8280-5072228EFF7D}"/>
              </a:ext>
            </a:extLst>
          </p:cNvPr>
          <p:cNvGrpSpPr>
            <a:grpSpLocks/>
          </p:cNvGrpSpPr>
          <p:nvPr/>
        </p:nvGrpSpPr>
        <p:grpSpPr bwMode="auto">
          <a:xfrm>
            <a:off x="802437" y="3417220"/>
            <a:ext cx="717000" cy="623009"/>
            <a:chOff x="385" y="663"/>
            <a:chExt cx="2535" cy="2404"/>
          </a:xfrm>
        </p:grpSpPr>
        <p:pic>
          <p:nvPicPr>
            <p:cNvPr id="24" name="Grafik 3" descr="liu_snow.JPG">
              <a:extLst>
                <a:ext uri="{FF2B5EF4-FFF2-40B4-BE49-F238E27FC236}">
                  <a16:creationId xmlns:a16="http://schemas.microsoft.com/office/drawing/2014/main" id="{426538FA-DB54-4038-8E3F-4531BD381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083" b="79167"/>
            <a:stretch>
              <a:fillRect/>
            </a:stretch>
          </p:blipFill>
          <p:spPr bwMode="auto">
            <a:xfrm>
              <a:off x="475" y="663"/>
              <a:ext cx="2445" cy="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Grafik 4" descr="liu_snow.JPG">
              <a:extLst>
                <a:ext uri="{FF2B5EF4-FFF2-40B4-BE49-F238E27FC236}">
                  <a16:creationId xmlns:a16="http://schemas.microsoft.com/office/drawing/2014/main" id="{C03A929C-0979-4A48-B0DD-37F4E4F05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8125" b="58333"/>
            <a:stretch>
              <a:fillRect/>
            </a:stretch>
          </p:blipFill>
          <p:spPr bwMode="auto">
            <a:xfrm>
              <a:off x="385" y="1530"/>
              <a:ext cx="2445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Grafik 5" descr="liu_snow.JPG">
              <a:extLst>
                <a:ext uri="{FF2B5EF4-FFF2-40B4-BE49-F238E27FC236}">
                  <a16:creationId xmlns:a16="http://schemas.microsoft.com/office/drawing/2014/main" id="{6E77386F-298B-4BA9-980C-5ACBC9AC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50000" b="25000"/>
            <a:stretch>
              <a:fillRect/>
            </a:stretch>
          </p:blipFill>
          <p:spPr bwMode="auto">
            <a:xfrm>
              <a:off x="475" y="2187"/>
              <a:ext cx="1890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5315387-C022-42C3-B66B-55CD1B078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663"/>
              <a:ext cx="2520" cy="2404"/>
            </a:xfrm>
            <a:prstGeom prst="rect">
              <a:avLst/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Ins="972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endParaRP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A8CBF677-B96C-4EC1-AF49-32FF89E6C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" y="756"/>
              <a:ext cx="669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5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2" charset="-128"/>
              </a:endParaRPr>
            </a:p>
          </p:txBody>
        </p:sp>
        <p:pic>
          <p:nvPicPr>
            <p:cNvPr id="29" name="Grafik 6" descr="liu_snow.JPG">
              <a:extLst>
                <a:ext uri="{FF2B5EF4-FFF2-40B4-BE49-F238E27FC236}">
                  <a16:creationId xmlns:a16="http://schemas.microsoft.com/office/drawing/2014/main" id="{A3257E86-5BE3-44DE-89D9-8F4E85D2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33434" t="81252" r="29752"/>
            <a:stretch>
              <a:fillRect/>
            </a:stretch>
          </p:blipFill>
          <p:spPr bwMode="auto">
            <a:xfrm>
              <a:off x="2290" y="2271"/>
              <a:ext cx="590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61FED5BF-F2C8-45CA-8889-3B842B79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57262" y="2066947"/>
            <a:ext cx="712601" cy="410556"/>
          </a:xfrm>
          <a:prstGeom prst="rect">
            <a:avLst/>
          </a:prstGeom>
          <a:noFill/>
          <a:ln w="31750">
            <a:solidFill>
              <a:srgbClr val="FFCE2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14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57816-8CEF-42CB-A6D3-349C94C1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5418"/>
            <a:ext cx="6566234" cy="676274"/>
          </a:xfrm>
        </p:spPr>
        <p:txBody>
          <a:bodyPr/>
          <a:lstStyle/>
          <a:p>
            <a:r>
              <a:rPr lang="de-DE" dirty="0"/>
              <a:t>Triple-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: </a:t>
            </a:r>
            <a:r>
              <a:rPr lang="de-DE" dirty="0" err="1"/>
              <a:t>Observations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0DF5E9-FAFD-4692-90E4-508E7281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7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C2491C-86E2-441F-A372-31F1AA6BA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84" r="74519" b="15418"/>
          <a:stretch/>
        </p:blipFill>
        <p:spPr>
          <a:xfrm>
            <a:off x="355934" y="1606630"/>
            <a:ext cx="4456698" cy="19031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94F650-3D3A-4939-8C13-338C0F6C74FE}"/>
              </a:ext>
            </a:extLst>
          </p:cNvPr>
          <p:cNvSpPr txBox="1"/>
          <p:nvPr/>
        </p:nvSpPr>
        <p:spPr>
          <a:xfrm>
            <a:off x="6280616" y="5920576"/>
            <a:ext cx="2444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i="1" dirty="0" err="1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Kneifel</a:t>
            </a:r>
            <a:r>
              <a:rPr lang="de-DE" sz="1600" i="1" dirty="0">
                <a:solidFill>
                  <a:srgbClr val="000000"/>
                </a:solidFill>
                <a:latin typeface="Arial" charset="0"/>
                <a:ea typeface="ヒラギノ角ゴ Pro W3" pitchFamily="-112" charset="-128"/>
              </a:rPr>
              <a:t> et al., JGR, 2015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E87108-8F9D-48C6-B8E3-A747F3264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46" r="73940" b="-303"/>
          <a:stretch/>
        </p:blipFill>
        <p:spPr>
          <a:xfrm>
            <a:off x="5079333" y="1702882"/>
            <a:ext cx="3645567" cy="18107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2C3E6B-A92E-4E9A-A3AD-77F4410FA4A8}"/>
              </a:ext>
            </a:extLst>
          </p:cNvPr>
          <p:cNvSpPr txBox="1"/>
          <p:nvPr/>
        </p:nvSpPr>
        <p:spPr>
          <a:xfrm>
            <a:off x="664654" y="1077944"/>
            <a:ext cx="408381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200" b="1" dirty="0"/>
              <a:t>X, Ka, W Band </a:t>
            </a:r>
            <a:r>
              <a:rPr lang="de-DE" sz="2200" b="1" dirty="0" err="1"/>
              <a:t>radar</a:t>
            </a:r>
            <a:r>
              <a:rPr lang="de-DE" sz="2200" b="1" dirty="0"/>
              <a:t> </a:t>
            </a:r>
            <a:r>
              <a:rPr lang="de-DE" sz="2200" b="1" dirty="0" err="1"/>
              <a:t>observations</a:t>
            </a:r>
            <a:endParaRPr lang="de-DE" sz="2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FA3A0D1-BFCE-45C3-B798-76FA01FE2097}"/>
              </a:ext>
            </a:extLst>
          </p:cNvPr>
          <p:cNvSpPr txBox="1"/>
          <p:nvPr/>
        </p:nvSpPr>
        <p:spPr>
          <a:xfrm>
            <a:off x="5015165" y="1086738"/>
            <a:ext cx="378930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200" b="1" dirty="0" err="1"/>
              <a:t>Collocated</a:t>
            </a:r>
            <a:r>
              <a:rPr lang="de-DE" sz="2200" b="1" dirty="0"/>
              <a:t> in-situ </a:t>
            </a:r>
            <a:r>
              <a:rPr lang="de-DE" sz="2200" b="1" dirty="0" err="1"/>
              <a:t>observations</a:t>
            </a:r>
            <a:endParaRPr lang="de-DE" sz="22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314EF2F-4EAA-4932-9D91-4996565B6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62" t="77110" r="35093" b="15426"/>
          <a:stretch/>
        </p:blipFill>
        <p:spPr>
          <a:xfrm>
            <a:off x="299756" y="3758920"/>
            <a:ext cx="4739182" cy="18766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2C23E4E-CA59-4D35-99A9-BC51BCF46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6" t="91144" r="35093" b="-365"/>
          <a:stretch/>
        </p:blipFill>
        <p:spPr>
          <a:xfrm>
            <a:off x="5131005" y="3741883"/>
            <a:ext cx="3634605" cy="18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D4DC55-A023-482A-8F82-78633EEF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8</a:t>
            </a:fld>
            <a:endParaRPr lang="de-DE"/>
          </a:p>
        </p:txBody>
      </p:sp>
      <p:pic>
        <p:nvPicPr>
          <p:cNvPr id="5" name="Picture 2" descr="Bildergebnis für tereno radar">
            <a:extLst>
              <a:ext uri="{FF2B5EF4-FFF2-40B4-BE49-F238E27FC236}">
                <a16:creationId xmlns:a16="http://schemas.microsoft.com/office/drawing/2014/main" id="{865C5820-257A-4013-933E-0556E394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" y="3657910"/>
            <a:ext cx="1553325" cy="22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6BE6D7-64AC-4D48-90FA-DDCFFBD86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" r="26646" b="15177"/>
          <a:stretch/>
        </p:blipFill>
        <p:spPr>
          <a:xfrm>
            <a:off x="1482251" y="3671472"/>
            <a:ext cx="3324314" cy="2673856"/>
          </a:xfrm>
          <a:prstGeom prst="rect">
            <a:avLst/>
          </a:prstGeom>
        </p:spPr>
      </p:pic>
      <p:pic>
        <p:nvPicPr>
          <p:cNvPr id="7" name="Picture 8" descr="mira_joyce.jpg">
            <a:extLst>
              <a:ext uri="{FF2B5EF4-FFF2-40B4-BE49-F238E27FC236}">
                <a16:creationId xmlns:a16="http://schemas.microsoft.com/office/drawing/2014/main" id="{30B6C47A-EF7D-47EF-8ED4-866D0C1E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38" y="3454344"/>
            <a:ext cx="4359362" cy="29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21FBF9-FCF2-4DCF-9A97-F3C2E519B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002" b="21893"/>
          <a:stretch/>
        </p:blipFill>
        <p:spPr>
          <a:xfrm>
            <a:off x="0" y="64168"/>
            <a:ext cx="4765431" cy="32650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9D5F503-F4A9-489B-B77C-8D77393CB4CD}"/>
              </a:ext>
            </a:extLst>
          </p:cNvPr>
          <p:cNvSpPr txBox="1"/>
          <p:nvPr/>
        </p:nvSpPr>
        <p:spPr>
          <a:xfrm>
            <a:off x="405441" y="64168"/>
            <a:ext cx="4359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JOYCE </a:t>
            </a:r>
            <a:r>
              <a:rPr lang="de-DE" sz="2400" b="1" dirty="0" err="1"/>
              <a:t>site</a:t>
            </a:r>
            <a:r>
              <a:rPr lang="de-DE" sz="2400" b="1" dirty="0"/>
              <a:t> (Jülich, Germany)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10D3862-FDA9-49E2-B928-5D6F38A2A90E}"/>
              </a:ext>
            </a:extLst>
          </p:cNvPr>
          <p:cNvSpPr txBox="1"/>
          <p:nvPr/>
        </p:nvSpPr>
        <p:spPr>
          <a:xfrm>
            <a:off x="2906293" y="5872020"/>
            <a:ext cx="189093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KiXPOL</a:t>
            </a:r>
            <a:r>
              <a:rPr lang="de-DE" sz="2400" b="1" dirty="0"/>
              <a:t> (KIT)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5D65A2C-E3AA-49F0-BC81-22E5FE964BD8}"/>
              </a:ext>
            </a:extLst>
          </p:cNvPr>
          <p:cNvSpPr txBox="1"/>
          <p:nvPr/>
        </p:nvSpPr>
        <p:spPr>
          <a:xfrm>
            <a:off x="7556739" y="5880567"/>
            <a:ext cx="164983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JOYRAD-35</a:t>
            </a:r>
          </a:p>
        </p:txBody>
      </p:sp>
      <p:pic>
        <p:nvPicPr>
          <p:cNvPr id="12" name="Picture 6" descr="p1020048.jpg">
            <a:extLst>
              <a:ext uri="{FF2B5EF4-FFF2-40B4-BE49-F238E27FC236}">
                <a16:creationId xmlns:a16="http://schemas.microsoft.com/office/drawing/2014/main" id="{B4E2D574-0095-4EF0-B9BE-CCBA5B2F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82" y="64168"/>
            <a:ext cx="4363218" cy="327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F0ADE86-3EC6-42C9-A425-6F76676453C9}"/>
              </a:ext>
            </a:extLst>
          </p:cNvPr>
          <p:cNvSpPr txBox="1"/>
          <p:nvPr/>
        </p:nvSpPr>
        <p:spPr>
          <a:xfrm>
            <a:off x="-6878" y="2852200"/>
            <a:ext cx="91508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TRIPEx</a:t>
            </a:r>
            <a:r>
              <a:rPr lang="de-DE" sz="2800" b="1" dirty="0"/>
              <a:t>: First German </a:t>
            </a:r>
            <a:r>
              <a:rPr lang="de-DE" sz="2800" b="1" dirty="0" err="1"/>
              <a:t>triple</a:t>
            </a:r>
            <a:r>
              <a:rPr lang="de-DE" sz="2800" b="1" dirty="0"/>
              <a:t> </a:t>
            </a:r>
            <a:r>
              <a:rPr lang="de-DE" sz="2800" b="1" dirty="0" err="1"/>
              <a:t>frequency</a:t>
            </a:r>
            <a:r>
              <a:rPr lang="de-DE" sz="2800" b="1" dirty="0"/>
              <a:t> </a:t>
            </a:r>
            <a:r>
              <a:rPr lang="de-DE" sz="2800" b="1" dirty="0" err="1"/>
              <a:t>radar</a:t>
            </a:r>
            <a:r>
              <a:rPr lang="de-DE" sz="2800" b="1" dirty="0"/>
              <a:t> </a:t>
            </a:r>
            <a:r>
              <a:rPr lang="de-DE" sz="2800" b="1" dirty="0" err="1"/>
              <a:t>experiment</a:t>
            </a:r>
            <a:endParaRPr lang="de-DE" sz="2800" b="1" dirty="0"/>
          </a:p>
          <a:p>
            <a:pPr algn="ctr"/>
            <a:r>
              <a:rPr lang="de-DE" sz="2000" b="1" dirty="0"/>
              <a:t>Winter 2015/16, </a:t>
            </a:r>
            <a:r>
              <a:rPr lang="de-DE" sz="2000" b="1" dirty="0" err="1"/>
              <a:t>Collaboration</a:t>
            </a:r>
            <a:r>
              <a:rPr lang="de-DE" sz="2000" b="1" dirty="0"/>
              <a:t> </a:t>
            </a:r>
            <a:r>
              <a:rPr lang="de-DE" sz="2000" b="1" dirty="0" err="1"/>
              <a:t>between</a:t>
            </a:r>
            <a:r>
              <a:rPr lang="de-DE" sz="2000" b="1" dirty="0"/>
              <a:t> U. Köln, U. Bonn, FZJ </a:t>
            </a:r>
            <a:r>
              <a:rPr lang="de-DE" sz="2000" b="1" dirty="0" err="1"/>
              <a:t>and</a:t>
            </a:r>
            <a:r>
              <a:rPr lang="de-DE" sz="2000" b="1" dirty="0"/>
              <a:t> KIT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85A540-BFD5-42FD-B0CA-13F404B5BAAA}"/>
              </a:ext>
            </a:extLst>
          </p:cNvPr>
          <p:cNvSpPr txBox="1"/>
          <p:nvPr/>
        </p:nvSpPr>
        <p:spPr>
          <a:xfrm>
            <a:off x="7496354" y="64168"/>
            <a:ext cx="164939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JOYRAD-94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322FF8B-2C3D-4012-AFA5-423A47477637}"/>
              </a:ext>
            </a:extLst>
          </p:cNvPr>
          <p:cNvSpPr txBox="1"/>
          <p:nvPr/>
        </p:nvSpPr>
        <p:spPr>
          <a:xfrm>
            <a:off x="7003" y="5888227"/>
            <a:ext cx="141967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/>
              <a:t>JuXPOL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09124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D4D2D0-07C3-447A-BE94-82B2B310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14C8-23E8-4844-80BD-DD9EFA127A1A}" type="slidenum">
              <a:rPr lang="de-DE" smtClean="0"/>
              <a:t>9</a:t>
            </a:fld>
            <a:endParaRPr lang="de-DE"/>
          </a:p>
        </p:txBody>
      </p:sp>
      <p:pic>
        <p:nvPicPr>
          <p:cNvPr id="5" name="Picture 4" descr="http://gop.meteo.uni-koeln.de/~Hatpro/jue/VAPs/cloudnet/measurements/1511/20151124_juelich_measurements.png">
            <a:extLst>
              <a:ext uri="{FF2B5EF4-FFF2-40B4-BE49-F238E27FC236}">
                <a16:creationId xmlns:a16="http://schemas.microsoft.com/office/drawing/2014/main" id="{4C6C698C-A920-4690-9181-34E032FA5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04"/>
          <a:stretch/>
        </p:blipFill>
        <p:spPr bwMode="auto">
          <a:xfrm>
            <a:off x="408914" y="215437"/>
            <a:ext cx="8556625" cy="249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gop.meteo.uni-koeln.de/~Hatpro/jue/VAPs/cloudnet/measurements/1511/20151124_juelich_measurements.png">
            <a:extLst>
              <a:ext uri="{FF2B5EF4-FFF2-40B4-BE49-F238E27FC236}">
                <a16:creationId xmlns:a16="http://schemas.microsoft.com/office/drawing/2014/main" id="{DD7032DF-C939-42CE-A5D2-0FBF3DC71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7" b="24525"/>
          <a:stretch/>
        </p:blipFill>
        <p:spPr bwMode="auto">
          <a:xfrm>
            <a:off x="408913" y="2520697"/>
            <a:ext cx="8556625" cy="21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D592752-CE99-4CF5-9F0B-8F4F7E5A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40" y="86461"/>
            <a:ext cx="7886700" cy="676274"/>
          </a:xfrm>
        </p:spPr>
        <p:txBody>
          <a:bodyPr/>
          <a:lstStyle/>
          <a:p>
            <a:pPr algn="r"/>
            <a:r>
              <a:rPr lang="de-DE" dirty="0"/>
              <a:t>Golden Case: 24.11.2015</a:t>
            </a:r>
          </a:p>
        </p:txBody>
      </p:sp>
      <p:pic>
        <p:nvPicPr>
          <p:cNvPr id="8" name="Picture 8" descr="http://gop.meteo.uni-koeln.de/~Hatpro/jue/IWV_LWP/1511/151124_jue_l2a.png">
            <a:extLst>
              <a:ext uri="{FF2B5EF4-FFF2-40B4-BE49-F238E27FC236}">
                <a16:creationId xmlns:a16="http://schemas.microsoft.com/office/drawing/2014/main" id="{C964E60C-8727-41F3-9AB1-F13813C80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56666" r="12236" b="8719"/>
          <a:stretch/>
        </p:blipFill>
        <p:spPr bwMode="auto">
          <a:xfrm>
            <a:off x="240640" y="4497997"/>
            <a:ext cx="8157411" cy="1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8284999-9E51-4161-A0BA-F6CBB59889B1}"/>
              </a:ext>
            </a:extLst>
          </p:cNvPr>
          <p:cNvSpPr/>
          <p:nvPr/>
        </p:nvSpPr>
        <p:spPr>
          <a:xfrm>
            <a:off x="3952831" y="634982"/>
            <a:ext cx="300251" cy="5254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3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2957</Words>
  <Application>Microsoft Office PowerPoint</Application>
  <PresentationFormat>Bildschirmpräsentation (4:3)</PresentationFormat>
  <Paragraphs>237</Paragraphs>
  <Slides>22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ヒラギノ角ゴ Pro W3</vt:lpstr>
      <vt:lpstr>Office Theme</vt:lpstr>
      <vt:lpstr>Combined analysis of triple-frequency cloud radar and polarimetric X-Band radar observations of snow and ice microphysics</vt:lpstr>
      <vt:lpstr>PowerPoint-Präsentation</vt:lpstr>
      <vt:lpstr>Multi-frequency approach - Constraining the particle size distribution (PSD) utilizing different scattering regimes</vt:lpstr>
      <vt:lpstr>Multi-frequency approach - Constraining the particle size distribution (PSD) utilizing different scattering regimes</vt:lpstr>
      <vt:lpstr>Dual frequency approach – A sufficient solution also for snow particles?</vt:lpstr>
      <vt:lpstr>Triple-frequency space: Simulations</vt:lpstr>
      <vt:lpstr>Triple-frequency space: Observations</vt:lpstr>
      <vt:lpstr>PowerPoint-Präsentation</vt:lpstr>
      <vt:lpstr>Golden Case: 24.11.2015</vt:lpstr>
      <vt:lpstr>24.11.2015, 10 - 11 UTC Multi-wavelength view</vt:lpstr>
      <vt:lpstr>24.11.2015, 10 - 11 UTC Polarimetric view</vt:lpstr>
      <vt:lpstr>PowerPoint-Präsentation</vt:lpstr>
      <vt:lpstr>PowerPoint-Präsentation</vt:lpstr>
      <vt:lpstr>PowerPoint-Präsentation</vt:lpstr>
      <vt:lpstr>24.11.2015, 10:41 UTC Multi-Doppler view</vt:lpstr>
      <vt:lpstr>24.11.2015, 10:41 UTC Multi-Doppler view</vt:lpstr>
      <vt:lpstr>24.11.2015, 10:41 UTC Multi-Doppler view</vt:lpstr>
      <vt:lpstr>Conclusions</vt:lpstr>
      <vt:lpstr>Additional slides</vt:lpstr>
      <vt:lpstr>PowerPoint-Präsentation</vt:lpstr>
      <vt:lpstr>KDP</vt:lpstr>
      <vt:lpstr>KDP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</dc:creator>
  <cp:lastModifiedBy>stefan</cp:lastModifiedBy>
  <cp:revision>53</cp:revision>
  <dcterms:created xsi:type="dcterms:W3CDTF">2013-12-12T23:19:52Z</dcterms:created>
  <dcterms:modified xsi:type="dcterms:W3CDTF">2017-07-10T15:18:04Z</dcterms:modified>
</cp:coreProperties>
</file>