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5" r:id="rId1"/>
  </p:sldMasterIdLst>
  <p:notesMasterIdLst>
    <p:notesMasterId r:id="rId27"/>
  </p:notesMasterIdLst>
  <p:handoutMasterIdLst>
    <p:handoutMasterId r:id="rId28"/>
  </p:handoutMasterIdLst>
  <p:sldIdLst>
    <p:sldId id="308" r:id="rId2"/>
    <p:sldId id="266" r:id="rId3"/>
    <p:sldId id="265" r:id="rId4"/>
    <p:sldId id="257" r:id="rId5"/>
    <p:sldId id="269" r:id="rId6"/>
    <p:sldId id="327" r:id="rId7"/>
    <p:sldId id="329" r:id="rId8"/>
    <p:sldId id="351" r:id="rId9"/>
    <p:sldId id="331" r:id="rId10"/>
    <p:sldId id="292" r:id="rId11"/>
    <p:sldId id="335" r:id="rId12"/>
    <p:sldId id="338" r:id="rId13"/>
    <p:sldId id="352" r:id="rId14"/>
    <p:sldId id="347" r:id="rId15"/>
    <p:sldId id="348" r:id="rId16"/>
    <p:sldId id="349" r:id="rId17"/>
    <p:sldId id="350" r:id="rId18"/>
    <p:sldId id="341" r:id="rId19"/>
    <p:sldId id="272" r:id="rId20"/>
    <p:sldId id="262" r:id="rId21"/>
    <p:sldId id="320" r:id="rId22"/>
    <p:sldId id="277" r:id="rId23"/>
    <p:sldId id="336" r:id="rId24"/>
    <p:sldId id="345" r:id="rId25"/>
    <p:sldId id="28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FFE1"/>
    <a:srgbClr val="00FF00"/>
    <a:srgbClr val="8C479A"/>
    <a:srgbClr val="9966FF"/>
    <a:srgbClr val="FF6D6D"/>
    <a:srgbClr val="D83C4F"/>
    <a:srgbClr val="457A93"/>
    <a:srgbClr val="95A3B5"/>
    <a:srgbClr val="BCC5D0"/>
    <a:srgbClr val="EEA9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31" autoAdjust="0"/>
    <p:restoredTop sz="95860" autoAdjust="0"/>
  </p:normalViewPr>
  <p:slideViewPr>
    <p:cSldViewPr snapToGrid="0">
      <p:cViewPr varScale="1">
        <p:scale>
          <a:sx n="94" d="100"/>
          <a:sy n="94" d="100"/>
        </p:scale>
        <p:origin x="1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E0D79C9A-F8BE-4D45-B8EA-E7026A6EFF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E04B07D-2A8A-4FF3-93A1-908C02CE517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C4C00-A796-4676-85A7-E483A41FD712}" type="datetimeFigureOut">
              <a:rPr lang="de-DE" smtClean="0"/>
              <a:t>07.09.2022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B8B5D56-CFFB-411A-A5C9-3D5E426F1C9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417DD03-6B4E-4C4F-890C-BC28740670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1852C-751A-4528-8A2A-85454042A1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84990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4AA7D-A1B8-470F-AE18-7C936727A201}" type="datetimeFigureOut">
              <a:rPr lang="de-DE" smtClean="0"/>
              <a:t>06.09.2022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D9E18-6A82-4BEB-8810-1BD0D267E0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05534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57A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360363" indent="-360363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863" indent="-347663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457A93"/>
              </a:buClr>
              <a:buFont typeface="Wingdings" panose="05000000000000000000" pitchFamily="2" charset="2"/>
              <a:buChar char="§"/>
              <a:tabLst>
                <a:tab pos="1255713" algn="l"/>
              </a:tabLst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6075" indent="-244475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0575" indent="-231775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>
          <a:xfrm>
            <a:off x="0" y="6738994"/>
            <a:ext cx="12192000" cy="119006"/>
          </a:xfrm>
          <a:prstGeom prst="rect">
            <a:avLst/>
          </a:prstGeom>
          <a:solidFill>
            <a:srgbClr val="457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9" name="Rechteck 8"/>
          <p:cNvSpPr/>
          <p:nvPr userDrawn="1"/>
        </p:nvSpPr>
        <p:spPr>
          <a:xfrm>
            <a:off x="797045" y="6383868"/>
            <a:ext cx="9175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Characterizing the influence of obstacles on scanning microwave radiometers </a:t>
            </a:r>
            <a:r>
              <a:rPr lang="de-DE" altLang="de-DE" sz="1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EMS Oral Session UP1.5 | Sep. 7th 2022 | T. Böck</a:t>
            </a:r>
          </a:p>
          <a:p>
            <a:endParaRPr lang="de-DE" altLang="de-DE" sz="1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 descr="M:\Marketing\CD\CD_Logos\UzK_Logo_Quadrat_uniblau\UzK_LogoQuadrat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025" y="5702198"/>
            <a:ext cx="1517275" cy="77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465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57A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8" name="Rechteck 7"/>
          <p:cNvSpPr/>
          <p:nvPr userDrawn="1"/>
        </p:nvSpPr>
        <p:spPr>
          <a:xfrm>
            <a:off x="0" y="6738994"/>
            <a:ext cx="12192000" cy="119006"/>
          </a:xfrm>
          <a:prstGeom prst="rect">
            <a:avLst/>
          </a:prstGeom>
          <a:solidFill>
            <a:srgbClr val="457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11" name="Picture 4" descr="M:\Marketing\CD\CD_Logos\UzK_Logo_Quadrat_uniblau\UzK_LogoQuadrat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025" y="5702198"/>
            <a:ext cx="1517275" cy="77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 11"/>
          <p:cNvSpPr/>
          <p:nvPr userDrawn="1"/>
        </p:nvSpPr>
        <p:spPr>
          <a:xfrm>
            <a:off x="797044" y="6383868"/>
            <a:ext cx="914871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Characterizing the influence of obstacles on scanning microwave radiometers </a:t>
            </a:r>
            <a:r>
              <a:rPr lang="de-DE" altLang="de-DE" sz="1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EMS Oral Session UP1.5 | Sep. 7th 2022 | T. Böck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altLang="de-DE" sz="1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altLang="de-DE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426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:\Marketing\Debora_Schiffer\016\016_Präsentationsvorlagen_UzK\016_PPT_Lay_Titel_16zu9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2191061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M:\Marketing\CD\CD_Logos\UzK_Logo_Quadrat_uniblau\UzK_LogoQuadrat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461" y="233586"/>
            <a:ext cx="1839869" cy="93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063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32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9" r:id="rId2"/>
    <p:sldLayoutId id="2147483677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28264" y="5006454"/>
            <a:ext cx="11335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Characterizing</a:t>
            </a:r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Influence</a:t>
            </a:r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Obstacles</a:t>
            </a:r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Scanning </a:t>
            </a:r>
            <a:r>
              <a:rPr lang="de-DE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Microwave</a:t>
            </a:r>
            <a:r>
              <a:rPr lang="de-DE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Profilers</a:t>
            </a:r>
            <a:endParaRPr lang="de-DE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28261" y="6221233"/>
            <a:ext cx="115185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Institute </a:t>
            </a:r>
            <a:r>
              <a:rPr lang="de-DE" alt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Geophysics</a:t>
            </a:r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alt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Meteorology</a:t>
            </a:r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, University </a:t>
            </a:r>
            <a:r>
              <a:rPr lang="de-DE" alt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Cologne | </a:t>
            </a:r>
            <a:r>
              <a:rPr lang="de-DE" alt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Tobias Böck, Bernhard </a:t>
            </a:r>
            <a:r>
              <a:rPr lang="de-DE" alt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Pospichal</a:t>
            </a:r>
            <a:r>
              <a:rPr lang="de-DE" alt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, Ulrich Löhnert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950B0B5-1787-43AC-A846-9222E7C58EA4}"/>
              </a:ext>
            </a:extLst>
          </p:cNvPr>
          <p:cNvSpPr/>
          <p:nvPr/>
        </p:nvSpPr>
        <p:spPr>
          <a:xfrm>
            <a:off x="5395445" y="2336393"/>
            <a:ext cx="572346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EMS Oral Session, </a:t>
            </a:r>
          </a:p>
          <a:p>
            <a:pPr algn="ctr"/>
            <a:r>
              <a:rPr lang="en-US" altLang="de-DE" sz="3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Sep. 7th 2022</a:t>
            </a:r>
          </a:p>
          <a:p>
            <a:pPr algn="ctr"/>
            <a:r>
              <a:rPr lang="en-US" sz="1600" dirty="0"/>
              <a:t>Session UP1.5 - Atmospheric measurements: Instruments, experiments, networks and long-term programs using in-situ and remote sensing techniques</a:t>
            </a:r>
            <a:endParaRPr lang="en-US" altLang="de-DE" sz="1600" dirty="0">
              <a:solidFill>
                <a:schemeClr val="tx1">
                  <a:lumMod val="85000"/>
                  <a:lumOff val="15000"/>
                </a:schemeClr>
              </a:solidFill>
              <a:cs typeface="Arial" panose="020B0604020202020204" pitchFamily="34" charset="0"/>
            </a:endParaRPr>
          </a:p>
          <a:p>
            <a:pPr algn="ctr"/>
            <a:endParaRPr lang="en-US" altLang="de-DE" sz="1600" dirty="0">
              <a:solidFill>
                <a:schemeClr val="tx1">
                  <a:lumMod val="85000"/>
                  <a:lumOff val="1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7" name="Bild 9">
            <a:extLst>
              <a:ext uri="{FF2B5EF4-FFF2-40B4-BE49-F238E27FC236}">
                <a16:creationId xmlns:a16="http://schemas.microsoft.com/office/drawing/2014/main" id="{DA049D6F-6595-467A-9FE8-634CF4BDE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343" y="398508"/>
            <a:ext cx="2115661" cy="4035651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74D2B543-E70C-4700-A0EB-0A1A3FA3450B}"/>
              </a:ext>
            </a:extLst>
          </p:cNvPr>
          <p:cNvSpPr/>
          <p:nvPr/>
        </p:nvSpPr>
        <p:spPr>
          <a:xfrm>
            <a:off x="2735382" y="2107962"/>
            <a:ext cx="292893" cy="2619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4D47DEA-B161-49D4-9960-BBF8DAF4AA90}"/>
              </a:ext>
            </a:extLst>
          </p:cNvPr>
          <p:cNvSpPr/>
          <p:nvPr/>
        </p:nvSpPr>
        <p:spPr>
          <a:xfrm>
            <a:off x="5203034" y="2764632"/>
            <a:ext cx="74771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0519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∆TB </a:t>
            </a:r>
            <a:r>
              <a:rPr lang="de-DE" sz="3600" dirty="0" err="1">
                <a:solidFill>
                  <a:srgbClr val="C00000"/>
                </a:solidFill>
              </a:rPr>
              <a:t>caused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by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obstacle</a:t>
            </a:r>
            <a:r>
              <a:rPr lang="de-DE" sz="3600" dirty="0">
                <a:solidFill>
                  <a:srgbClr val="C00000"/>
                </a:solidFill>
              </a:rPr>
              <a:t> in a </a:t>
            </a:r>
            <a:r>
              <a:rPr lang="de-DE" sz="3600" dirty="0" err="1">
                <a:solidFill>
                  <a:srgbClr val="C00000"/>
                </a:solidFill>
              </a:rPr>
              <a:t>well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mixed</a:t>
            </a:r>
            <a:r>
              <a:rPr lang="de-DE" sz="3600" dirty="0">
                <a:solidFill>
                  <a:srgbClr val="C00000"/>
                </a:solidFill>
              </a:rPr>
              <a:t> ABL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53347" y="1185863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10</a:t>
            </a:fld>
            <a:endParaRPr lang="de-DE" sz="14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9789616-926E-4666-BD5C-366B8241CEB3}"/>
              </a:ext>
            </a:extLst>
          </p:cNvPr>
          <p:cNvSpPr txBox="1"/>
          <p:nvPr/>
        </p:nvSpPr>
        <p:spPr>
          <a:xfrm>
            <a:off x="2462049" y="5572905"/>
            <a:ext cx="7267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b="1" dirty="0" err="1">
                <a:solidFill>
                  <a:srgbClr val="457A93"/>
                </a:solidFill>
              </a:rPr>
              <a:t>Obstacle</a:t>
            </a:r>
            <a:r>
              <a:rPr lang="de-DE" b="1" dirty="0">
                <a:solidFill>
                  <a:srgbClr val="457A93"/>
                </a:solidFill>
              </a:rPr>
              <a:t> </a:t>
            </a:r>
            <a:r>
              <a:rPr lang="de-DE" b="1" dirty="0" err="1">
                <a:solidFill>
                  <a:srgbClr val="457A93"/>
                </a:solidFill>
              </a:rPr>
              <a:t>has</a:t>
            </a:r>
            <a:r>
              <a:rPr lang="de-DE" b="1" dirty="0">
                <a:solidFill>
                  <a:srgbClr val="457A93"/>
                </a:solidFill>
              </a:rPr>
              <a:t> ambient </a:t>
            </a:r>
            <a:r>
              <a:rPr lang="de-DE" b="1" dirty="0" err="1">
                <a:solidFill>
                  <a:srgbClr val="457A93"/>
                </a:solidFill>
              </a:rPr>
              <a:t>temperature</a:t>
            </a:r>
            <a:endParaRPr lang="de-DE" b="1" dirty="0">
              <a:solidFill>
                <a:srgbClr val="457A93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 err="1">
                <a:solidFill>
                  <a:srgbClr val="457A93"/>
                </a:solidFill>
              </a:rPr>
              <a:t>For</a:t>
            </a:r>
            <a:r>
              <a:rPr lang="de-DE" dirty="0">
                <a:solidFill>
                  <a:srgbClr val="457A93"/>
                </a:solidFill>
              </a:rPr>
              <a:t> T-</a:t>
            </a:r>
            <a:r>
              <a:rPr lang="de-DE" dirty="0" err="1">
                <a:solidFill>
                  <a:srgbClr val="457A93"/>
                </a:solidFill>
              </a:rPr>
              <a:t>profiles</a:t>
            </a:r>
            <a:r>
              <a:rPr lang="de-DE" dirty="0">
                <a:solidFill>
                  <a:srgbClr val="457A93"/>
                </a:solidFill>
              </a:rPr>
              <a:t>, </a:t>
            </a:r>
            <a:r>
              <a:rPr lang="de-DE" dirty="0" err="1">
                <a:solidFill>
                  <a:srgbClr val="457A93"/>
                </a:solidFill>
              </a:rPr>
              <a:t>elevation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scans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are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conducted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only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with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ch</a:t>
            </a:r>
            <a:r>
              <a:rPr lang="de-DE" dirty="0">
                <a:solidFill>
                  <a:srgbClr val="457A93"/>
                </a:solidFill>
              </a:rPr>
              <a:t> 11-14</a:t>
            </a:r>
          </a:p>
          <a:p>
            <a:endParaRPr lang="de-DE" dirty="0">
              <a:solidFill>
                <a:srgbClr val="457A93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AA5F2FF-C681-4557-3D71-86018A5E4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030"/>
            <a:ext cx="6838791" cy="449157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14A10BF-A7F4-CC3B-F1C2-F147FA6DC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109" y="995680"/>
            <a:ext cx="6860891" cy="4502278"/>
          </a:xfrm>
          <a:prstGeom prst="rect">
            <a:avLst/>
          </a:prstGeom>
        </p:spPr>
      </p:pic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0FA46613-5EC9-38EB-3697-A21F3F75C6B4}"/>
              </a:ext>
            </a:extLst>
          </p:cNvPr>
          <p:cNvCxnSpPr>
            <a:cxnSpLocks/>
          </p:cNvCxnSpPr>
          <p:nvPr/>
        </p:nvCxnSpPr>
        <p:spPr>
          <a:xfrm>
            <a:off x="678730" y="4824167"/>
            <a:ext cx="11249413" cy="3716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CFB3BA5B-44DA-97B1-8AFF-AE1BDA23CFC9}"/>
              </a:ext>
            </a:extLst>
          </p:cNvPr>
          <p:cNvSpPr txBox="1"/>
          <p:nvPr/>
        </p:nvSpPr>
        <p:spPr>
          <a:xfrm>
            <a:off x="1" y="4654890"/>
            <a:ext cx="1871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B050"/>
                </a:solidFill>
              </a:rPr>
              <a:t>≤0.1K</a:t>
            </a:r>
          </a:p>
          <a:p>
            <a:r>
              <a:rPr lang="de-DE" sz="1100" dirty="0">
                <a:solidFill>
                  <a:srgbClr val="00B050"/>
                </a:solidFill>
              </a:rPr>
              <a:t>(</a:t>
            </a:r>
            <a:r>
              <a:rPr lang="de-DE" sz="1200" dirty="0" err="1">
                <a:solidFill>
                  <a:srgbClr val="00B050"/>
                </a:solidFill>
              </a:rPr>
              <a:t>accepted</a:t>
            </a:r>
            <a:r>
              <a:rPr lang="de-DE" sz="1200" dirty="0">
                <a:solidFill>
                  <a:srgbClr val="00B050"/>
                </a:solidFill>
              </a:rPr>
              <a:t> </a:t>
            </a:r>
          </a:p>
          <a:p>
            <a:r>
              <a:rPr lang="de-DE" sz="1200" dirty="0" err="1">
                <a:solidFill>
                  <a:srgbClr val="00B050"/>
                </a:solidFill>
              </a:rPr>
              <a:t>threshold</a:t>
            </a:r>
            <a:r>
              <a:rPr lang="de-DE" sz="1200" dirty="0">
                <a:solidFill>
                  <a:srgbClr val="00B050"/>
                </a:solidFill>
              </a:rPr>
              <a:t>)</a:t>
            </a:r>
          </a:p>
        </p:txBody>
      </p:sp>
      <p:pic>
        <p:nvPicPr>
          <p:cNvPr id="24" name="Grafik 23" descr="Bild mit einfarbiger Füllung">
            <a:extLst>
              <a:ext uri="{FF2B5EF4-FFF2-40B4-BE49-F238E27FC236}">
                <a16:creationId xmlns:a16="http://schemas.microsoft.com/office/drawing/2014/main" id="{E2BED4D0-9C19-2D19-BF42-2BD7F51794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39400" y="13844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9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∆TB </a:t>
            </a:r>
            <a:r>
              <a:rPr lang="de-DE" sz="3600" dirty="0" err="1">
                <a:solidFill>
                  <a:srgbClr val="C00000"/>
                </a:solidFill>
              </a:rPr>
              <a:t>caused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by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obstacle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2800" dirty="0">
                <a:solidFill>
                  <a:srgbClr val="C00000"/>
                </a:solidFill>
              </a:rPr>
              <a:t>(median </a:t>
            </a:r>
            <a:r>
              <a:rPr lang="de-DE" sz="2800" dirty="0" err="1">
                <a:solidFill>
                  <a:srgbClr val="C00000"/>
                </a:solidFill>
              </a:rPr>
              <a:t>profile</a:t>
            </a:r>
            <a:r>
              <a:rPr lang="de-DE" sz="2800" dirty="0">
                <a:solidFill>
                  <a:srgbClr val="C00000"/>
                </a:solidFill>
              </a:rPr>
              <a:t> </a:t>
            </a:r>
            <a:r>
              <a:rPr lang="de-DE" sz="2800" dirty="0" err="1">
                <a:solidFill>
                  <a:srgbClr val="C00000"/>
                </a:solidFill>
              </a:rPr>
              <a:t>of</a:t>
            </a:r>
            <a:r>
              <a:rPr lang="de-DE" sz="2800" dirty="0">
                <a:solidFill>
                  <a:srgbClr val="C00000"/>
                </a:solidFill>
              </a:rPr>
              <a:t> </a:t>
            </a:r>
            <a:r>
              <a:rPr lang="de-DE" sz="2800" dirty="0" err="1">
                <a:solidFill>
                  <a:srgbClr val="C00000"/>
                </a:solidFill>
              </a:rPr>
              <a:t>one</a:t>
            </a:r>
            <a:r>
              <a:rPr lang="de-DE" sz="2800" dirty="0">
                <a:solidFill>
                  <a:srgbClr val="C00000"/>
                </a:solidFill>
              </a:rPr>
              <a:t> </a:t>
            </a:r>
            <a:r>
              <a:rPr lang="de-DE" sz="2800" dirty="0" err="1">
                <a:solidFill>
                  <a:srgbClr val="C00000"/>
                </a:solidFill>
              </a:rPr>
              <a:t>year</a:t>
            </a:r>
            <a:r>
              <a:rPr lang="de-DE" sz="28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>
              <a:solidFill>
                <a:srgbClr val="8C479A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11</a:t>
            </a:fld>
            <a:endParaRPr lang="de-DE" sz="1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AFAE9A7-1D4C-F2D5-C6A8-910F22476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1" y="1029836"/>
            <a:ext cx="6505503" cy="487912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855189B-54F9-FF80-A277-2265FF2C78B7}"/>
              </a:ext>
            </a:extLst>
          </p:cNvPr>
          <p:cNvSpPr txBox="1"/>
          <p:nvPr/>
        </p:nvSpPr>
        <p:spPr>
          <a:xfrm>
            <a:off x="6567670" y="1349848"/>
            <a:ext cx="459970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 err="1">
                <a:solidFill>
                  <a:srgbClr val="457A93"/>
                </a:solidFill>
                <a:sym typeface="Wingdings" panose="05000000000000000000" pitchFamily="2" charset="2"/>
              </a:rPr>
              <a:t>Remember</a:t>
            </a:r>
            <a:r>
              <a:rPr lang="de-DE" dirty="0">
                <a:solidFill>
                  <a:srgbClr val="457A93"/>
                </a:solidFill>
                <a:sym typeface="Wingdings" panose="05000000000000000000" pitchFamily="2" charset="2"/>
              </a:rPr>
              <a:t>: </a:t>
            </a:r>
            <a:r>
              <a:rPr lang="de-DE" b="1" dirty="0" err="1">
                <a:solidFill>
                  <a:srgbClr val="457A93"/>
                </a:solidFill>
                <a:sym typeface="Wingdings" panose="05000000000000000000" pitchFamily="2" charset="2"/>
              </a:rPr>
              <a:t>obstacle</a:t>
            </a:r>
            <a:r>
              <a:rPr lang="de-DE" b="1" dirty="0">
                <a:solidFill>
                  <a:srgbClr val="457A93"/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rgbClr val="457A93"/>
                </a:solidFill>
                <a:sym typeface="Wingdings" panose="05000000000000000000" pitchFamily="2" charset="2"/>
              </a:rPr>
              <a:t>has</a:t>
            </a:r>
            <a:r>
              <a:rPr lang="de-DE" b="1" dirty="0">
                <a:solidFill>
                  <a:srgbClr val="457A93"/>
                </a:solidFill>
                <a:sym typeface="Wingdings" panose="05000000000000000000" pitchFamily="2" charset="2"/>
              </a:rPr>
              <a:t> same </a:t>
            </a:r>
            <a:r>
              <a:rPr lang="de-DE" b="1" dirty="0" err="1">
                <a:solidFill>
                  <a:srgbClr val="457A93"/>
                </a:solidFill>
                <a:sym typeface="Wingdings" panose="05000000000000000000" pitchFamily="2" charset="2"/>
              </a:rPr>
              <a:t>temperature</a:t>
            </a:r>
            <a:r>
              <a:rPr lang="de-DE" b="1" dirty="0">
                <a:solidFill>
                  <a:srgbClr val="457A93"/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rgbClr val="457A93"/>
                </a:solidFill>
                <a:sym typeface="Wingdings" panose="05000000000000000000" pitchFamily="2" charset="2"/>
              </a:rPr>
              <a:t>as</a:t>
            </a:r>
            <a:r>
              <a:rPr lang="de-DE" b="1" dirty="0">
                <a:solidFill>
                  <a:srgbClr val="457A93"/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rgbClr val="457A93"/>
                </a:solidFill>
                <a:sym typeface="Wingdings" panose="05000000000000000000" pitchFamily="2" charset="2"/>
              </a:rPr>
              <a:t>its</a:t>
            </a:r>
            <a:r>
              <a:rPr lang="de-DE" b="1" dirty="0">
                <a:solidFill>
                  <a:srgbClr val="457A93"/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rgbClr val="457A93"/>
                </a:solidFill>
                <a:sym typeface="Wingdings" panose="05000000000000000000" pitchFamily="2" charset="2"/>
              </a:rPr>
              <a:t>surroundings</a:t>
            </a:r>
            <a:endParaRPr lang="de-DE" b="1" dirty="0">
              <a:solidFill>
                <a:srgbClr val="457A93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b="1" dirty="0">
              <a:solidFill>
                <a:srgbClr val="457A93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>
                <a:solidFill>
                  <a:srgbClr val="457A93"/>
                </a:solidFill>
                <a:sym typeface="Wingdings" panose="05000000000000000000" pitchFamily="2" charset="2"/>
              </a:rPr>
              <a:t>The 10</a:t>
            </a:r>
            <a:r>
              <a:rPr lang="de-DE" baseline="30000" dirty="0">
                <a:solidFill>
                  <a:srgbClr val="457A93"/>
                </a:solidFill>
                <a:sym typeface="Wingdings" panose="05000000000000000000" pitchFamily="2" charset="2"/>
              </a:rPr>
              <a:t>th</a:t>
            </a:r>
            <a:r>
              <a:rPr lang="de-DE" dirty="0">
                <a:solidFill>
                  <a:srgbClr val="457A93"/>
                </a:solidFill>
                <a:sym typeface="Wingdings" panose="05000000000000000000" pitchFamily="2" charset="2"/>
              </a:rPr>
              <a:t> and 25</a:t>
            </a:r>
            <a:r>
              <a:rPr lang="de-DE" baseline="30000" dirty="0">
                <a:solidFill>
                  <a:srgbClr val="457A93"/>
                </a:solidFill>
                <a:sym typeface="Wingdings" panose="05000000000000000000" pitchFamily="2" charset="2"/>
              </a:rPr>
              <a:t>th</a:t>
            </a:r>
            <a:r>
              <a:rPr lang="de-DE" dirty="0">
                <a:solidFill>
                  <a:srgbClr val="457A93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457A93"/>
                </a:solidFill>
                <a:sym typeface="Wingdings" panose="05000000000000000000" pitchFamily="2" charset="2"/>
              </a:rPr>
              <a:t>percentile</a:t>
            </a:r>
            <a:r>
              <a:rPr lang="de-DE" dirty="0">
                <a:solidFill>
                  <a:srgbClr val="457A93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457A93"/>
                </a:solidFill>
                <a:sym typeface="Wingdings" panose="05000000000000000000" pitchFamily="2" charset="2"/>
              </a:rPr>
              <a:t>lines</a:t>
            </a:r>
            <a:r>
              <a:rPr lang="de-DE" dirty="0">
                <a:solidFill>
                  <a:srgbClr val="457A93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457A93"/>
                </a:solidFill>
                <a:sym typeface="Wingdings" panose="05000000000000000000" pitchFamily="2" charset="2"/>
              </a:rPr>
              <a:t>show</a:t>
            </a:r>
            <a:r>
              <a:rPr lang="de-DE" dirty="0">
                <a:solidFill>
                  <a:srgbClr val="457A93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457A93"/>
                </a:solidFill>
                <a:sym typeface="Wingdings" panose="05000000000000000000" pitchFamily="2" charset="2"/>
              </a:rPr>
              <a:t>cases</a:t>
            </a:r>
            <a:r>
              <a:rPr lang="de-DE" dirty="0">
                <a:solidFill>
                  <a:srgbClr val="457A93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457A93"/>
                </a:solidFill>
                <a:sym typeface="Wingdings" panose="05000000000000000000" pitchFamily="2" charset="2"/>
              </a:rPr>
              <a:t>with</a:t>
            </a:r>
            <a:r>
              <a:rPr lang="de-DE" dirty="0">
                <a:solidFill>
                  <a:srgbClr val="457A93"/>
                </a:solidFill>
                <a:sym typeface="Wingdings" panose="05000000000000000000" pitchFamily="2" charset="2"/>
              </a:rPr>
              <a:t> a </a:t>
            </a:r>
            <a:r>
              <a:rPr lang="de-DE" dirty="0" err="1">
                <a:solidFill>
                  <a:srgbClr val="457A93"/>
                </a:solidFill>
                <a:sym typeface="Wingdings" panose="05000000000000000000" pitchFamily="2" charset="2"/>
              </a:rPr>
              <a:t>temperature</a:t>
            </a:r>
            <a:r>
              <a:rPr lang="de-DE" dirty="0">
                <a:solidFill>
                  <a:srgbClr val="457A93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457A93"/>
                </a:solidFill>
                <a:sym typeface="Wingdings" panose="05000000000000000000" pitchFamily="2" charset="2"/>
              </a:rPr>
              <a:t>inversion</a:t>
            </a:r>
            <a:r>
              <a:rPr lang="de-DE" dirty="0">
                <a:solidFill>
                  <a:srgbClr val="457A93"/>
                </a:solidFill>
                <a:sym typeface="Wingdings" panose="05000000000000000000" pitchFamily="2" charset="2"/>
              </a:rPr>
              <a:t> at </a:t>
            </a:r>
            <a:r>
              <a:rPr lang="de-DE" dirty="0" err="1">
                <a:solidFill>
                  <a:srgbClr val="457A93"/>
                </a:solidFill>
                <a:sym typeface="Wingdings" panose="05000000000000000000" pitchFamily="2" charset="2"/>
              </a:rPr>
              <a:t>ground</a:t>
            </a:r>
            <a:endParaRPr lang="de-DE" dirty="0">
              <a:solidFill>
                <a:srgbClr val="457A93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dirty="0">
              <a:solidFill>
                <a:srgbClr val="457A93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>
                <a:solidFill>
                  <a:srgbClr val="8C479A"/>
                </a:solidFill>
                <a:sym typeface="Wingdings" panose="05000000000000000000" pitchFamily="2" charset="2"/>
              </a:rPr>
              <a:t>The 90</a:t>
            </a:r>
            <a:r>
              <a:rPr lang="de-DE" baseline="30000" dirty="0">
                <a:solidFill>
                  <a:srgbClr val="8C479A"/>
                </a:solidFill>
                <a:sym typeface="Wingdings" panose="05000000000000000000" pitchFamily="2" charset="2"/>
              </a:rPr>
              <a:t>th</a:t>
            </a:r>
            <a:r>
              <a:rPr lang="de-DE" dirty="0">
                <a:solidFill>
                  <a:srgbClr val="8C479A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8C479A"/>
                </a:solidFill>
                <a:sym typeface="Wingdings" panose="05000000000000000000" pitchFamily="2" charset="2"/>
              </a:rPr>
              <a:t>percentile</a:t>
            </a:r>
            <a:r>
              <a:rPr lang="de-DE" dirty="0">
                <a:solidFill>
                  <a:srgbClr val="8C479A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8C479A"/>
                </a:solidFill>
                <a:sym typeface="Wingdings" panose="05000000000000000000" pitchFamily="2" charset="2"/>
              </a:rPr>
              <a:t>line</a:t>
            </a:r>
            <a:r>
              <a:rPr lang="de-DE" dirty="0">
                <a:solidFill>
                  <a:srgbClr val="8C479A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8C479A"/>
                </a:solidFill>
                <a:sym typeface="Wingdings" panose="05000000000000000000" pitchFamily="2" charset="2"/>
              </a:rPr>
              <a:t>approximately</a:t>
            </a:r>
            <a:r>
              <a:rPr lang="de-DE" dirty="0">
                <a:solidFill>
                  <a:srgbClr val="8C479A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8C479A"/>
                </a:solidFill>
                <a:sym typeface="Wingdings" panose="05000000000000000000" pitchFamily="2" charset="2"/>
              </a:rPr>
              <a:t>represents</a:t>
            </a:r>
            <a:r>
              <a:rPr lang="de-DE" dirty="0">
                <a:solidFill>
                  <a:srgbClr val="8C479A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8C479A"/>
                </a:solidFill>
                <a:sym typeface="Wingdings" panose="05000000000000000000" pitchFamily="2" charset="2"/>
              </a:rPr>
              <a:t>the</a:t>
            </a:r>
            <a:r>
              <a:rPr lang="de-DE" dirty="0">
                <a:solidFill>
                  <a:srgbClr val="8C479A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8C479A"/>
                </a:solidFill>
                <a:sym typeface="Wingdings" panose="05000000000000000000" pitchFamily="2" charset="2"/>
              </a:rPr>
              <a:t>well</a:t>
            </a:r>
            <a:r>
              <a:rPr lang="de-DE" dirty="0">
                <a:solidFill>
                  <a:srgbClr val="8C479A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8C479A"/>
                </a:solidFill>
                <a:sym typeface="Wingdings" panose="05000000000000000000" pitchFamily="2" charset="2"/>
              </a:rPr>
              <a:t>mixed</a:t>
            </a:r>
            <a:r>
              <a:rPr lang="de-DE" dirty="0">
                <a:solidFill>
                  <a:srgbClr val="8C479A"/>
                </a:solidFill>
                <a:sym typeface="Wingdings" panose="05000000000000000000" pitchFamily="2" charset="2"/>
              </a:rPr>
              <a:t> ABL </a:t>
            </a:r>
            <a:r>
              <a:rPr lang="de-DE" dirty="0" err="1">
                <a:solidFill>
                  <a:srgbClr val="8C479A"/>
                </a:solidFill>
                <a:sym typeface="Wingdings" panose="05000000000000000000" pitchFamily="2" charset="2"/>
              </a:rPr>
              <a:t>case</a:t>
            </a:r>
            <a:r>
              <a:rPr lang="de-DE" dirty="0">
                <a:solidFill>
                  <a:srgbClr val="8C479A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8C479A"/>
                </a:solidFill>
                <a:sym typeface="Wingdings" panose="05000000000000000000" pitchFamily="2" charset="2"/>
              </a:rPr>
              <a:t>from</a:t>
            </a:r>
            <a:r>
              <a:rPr lang="de-DE" dirty="0">
                <a:solidFill>
                  <a:srgbClr val="8C479A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8C479A"/>
                </a:solidFill>
                <a:sym typeface="Wingdings" panose="05000000000000000000" pitchFamily="2" charset="2"/>
              </a:rPr>
              <a:t>before</a:t>
            </a:r>
            <a:endParaRPr lang="de-DE" dirty="0">
              <a:solidFill>
                <a:srgbClr val="8C479A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dirty="0">
              <a:solidFill>
                <a:srgbClr val="457A93"/>
              </a:solidFill>
            </a:endParaRP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8C060B6B-FB58-F5D1-1C3C-49473F3B7778}"/>
              </a:ext>
            </a:extLst>
          </p:cNvPr>
          <p:cNvCxnSpPr>
            <a:cxnSpLocks/>
          </p:cNvCxnSpPr>
          <p:nvPr/>
        </p:nvCxnSpPr>
        <p:spPr>
          <a:xfrm flipH="1" flipV="1">
            <a:off x="1767840" y="2235200"/>
            <a:ext cx="4799830" cy="1193800"/>
          </a:xfrm>
          <a:prstGeom prst="straightConnector1">
            <a:avLst/>
          </a:prstGeom>
          <a:ln w="15875">
            <a:solidFill>
              <a:srgbClr val="8C47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 descr="Bild mit einfarbiger Füllung">
            <a:extLst>
              <a:ext uri="{FF2B5EF4-FFF2-40B4-BE49-F238E27FC236}">
                <a16:creationId xmlns:a16="http://schemas.microsoft.com/office/drawing/2014/main" id="{87AFCE87-1AF8-126E-17E2-F23395373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39400" y="13844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7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∆TB </a:t>
            </a:r>
            <a:r>
              <a:rPr lang="de-DE" sz="3600" dirty="0" err="1">
                <a:solidFill>
                  <a:srgbClr val="C00000"/>
                </a:solidFill>
              </a:rPr>
              <a:t>caused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by</a:t>
            </a:r>
            <a:r>
              <a:rPr lang="de-DE" sz="3600" dirty="0">
                <a:solidFill>
                  <a:srgbClr val="C00000"/>
                </a:solidFill>
              </a:rPr>
              <a:t> a warmer </a:t>
            </a:r>
            <a:r>
              <a:rPr lang="de-DE" sz="3600" dirty="0" err="1">
                <a:solidFill>
                  <a:srgbClr val="C00000"/>
                </a:solidFill>
              </a:rPr>
              <a:t>obstacle</a:t>
            </a:r>
            <a:r>
              <a:rPr lang="de-DE" sz="3600" dirty="0">
                <a:solidFill>
                  <a:srgbClr val="C00000"/>
                </a:solidFill>
              </a:rPr>
              <a:t> (+5K)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12</a:t>
            </a:fld>
            <a:endParaRPr lang="de-DE" sz="1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1C074DC-CC44-0B1C-BE38-956B82C0B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2" y="1072116"/>
            <a:ext cx="6577879" cy="493152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E982F76-C7CA-F9F0-6538-57712FC5CE62}"/>
              </a:ext>
            </a:extLst>
          </p:cNvPr>
          <p:cNvSpPr txBox="1"/>
          <p:nvPr/>
        </p:nvSpPr>
        <p:spPr>
          <a:xfrm>
            <a:off x="6927940" y="1835704"/>
            <a:ext cx="4539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de-DE" dirty="0" err="1">
                <a:solidFill>
                  <a:srgbClr val="FF0000"/>
                </a:solidFill>
              </a:rPr>
              <a:t>Now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obstacle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is</a:t>
            </a:r>
            <a:r>
              <a:rPr lang="de-DE" dirty="0">
                <a:solidFill>
                  <a:srgbClr val="FF0000"/>
                </a:solidFill>
              </a:rPr>
              <a:t> 5K warmer </a:t>
            </a:r>
            <a:r>
              <a:rPr lang="de-DE" dirty="0" err="1">
                <a:solidFill>
                  <a:srgbClr val="FF0000"/>
                </a:solidFill>
              </a:rPr>
              <a:t>than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its</a:t>
            </a:r>
            <a:br>
              <a:rPr lang="de-DE" dirty="0">
                <a:solidFill>
                  <a:srgbClr val="FF0000"/>
                </a:solidFill>
              </a:rPr>
            </a:br>
            <a:r>
              <a:rPr lang="de-DE" dirty="0">
                <a:solidFill>
                  <a:srgbClr val="FF0000"/>
                </a:solidFill>
              </a:rPr>
              <a:t>     </a:t>
            </a:r>
            <a:r>
              <a:rPr lang="de-DE" dirty="0" err="1">
                <a:solidFill>
                  <a:srgbClr val="FF0000"/>
                </a:solidFill>
              </a:rPr>
              <a:t>surroundings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D5087AD-051D-1028-BE15-49ADBEF88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74" y="1157867"/>
            <a:ext cx="6461038" cy="4845778"/>
          </a:xfrm>
          <a:prstGeom prst="rect">
            <a:avLst/>
          </a:prstGeom>
        </p:spPr>
      </p:pic>
      <p:pic>
        <p:nvPicPr>
          <p:cNvPr id="8" name="Grafik 7" descr="Bild mit einfarbiger Füllung">
            <a:extLst>
              <a:ext uri="{FF2B5EF4-FFF2-40B4-BE49-F238E27FC236}">
                <a16:creationId xmlns:a16="http://schemas.microsoft.com/office/drawing/2014/main" id="{3288FBF8-8357-24C1-8CAD-1ACE5E95A0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39400" y="151996"/>
            <a:ext cx="914400" cy="914400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5FE27CEB-625C-E225-A31C-6CDAE3B78E7B}"/>
              </a:ext>
            </a:extLst>
          </p:cNvPr>
          <p:cNvCxnSpPr>
            <a:cxnSpLocks/>
          </p:cNvCxnSpPr>
          <p:nvPr/>
        </p:nvCxnSpPr>
        <p:spPr>
          <a:xfrm>
            <a:off x="825415" y="5371070"/>
            <a:ext cx="586431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7D6B7F3B-59CC-1094-072D-3EE5780A0FCE}"/>
              </a:ext>
            </a:extLst>
          </p:cNvPr>
          <p:cNvSpPr txBox="1"/>
          <p:nvPr/>
        </p:nvSpPr>
        <p:spPr>
          <a:xfrm>
            <a:off x="146686" y="5201793"/>
            <a:ext cx="1871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B050"/>
                </a:solidFill>
              </a:rPr>
              <a:t>≤0.1K</a:t>
            </a:r>
          </a:p>
          <a:p>
            <a:endParaRPr lang="de-DE" sz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00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7759" y="2398138"/>
            <a:ext cx="7693572" cy="1325563"/>
          </a:xfrm>
        </p:spPr>
        <p:txBody>
          <a:bodyPr/>
          <a:lstStyle/>
          <a:p>
            <a:pPr algn="ctr"/>
            <a:r>
              <a:rPr lang="de-DE" dirty="0" err="1">
                <a:solidFill>
                  <a:srgbClr val="C00000"/>
                </a:solidFill>
              </a:rPr>
              <a:t>Results</a:t>
            </a:r>
            <a:r>
              <a:rPr lang="de-DE" dirty="0">
                <a:solidFill>
                  <a:srgbClr val="C00000"/>
                </a:solidFill>
              </a:rPr>
              <a:t>:</a:t>
            </a:r>
            <a:br>
              <a:rPr lang="de-DE" dirty="0">
                <a:solidFill>
                  <a:srgbClr val="C00000"/>
                </a:solidFill>
              </a:rPr>
            </a:br>
            <a:r>
              <a:rPr lang="de-DE" dirty="0">
                <a:solidFill>
                  <a:srgbClr val="C00000"/>
                </a:solidFill>
              </a:rPr>
              <a:t>Impact on </a:t>
            </a:r>
            <a:r>
              <a:rPr lang="de-DE" dirty="0" err="1">
                <a:solidFill>
                  <a:srgbClr val="C00000"/>
                </a:solidFill>
              </a:rPr>
              <a:t>retrieved</a:t>
            </a:r>
            <a:r>
              <a:rPr lang="de-DE" dirty="0">
                <a:solidFill>
                  <a:srgbClr val="C00000"/>
                </a:solidFill>
              </a:rPr>
              <a:t> T-</a:t>
            </a:r>
            <a:r>
              <a:rPr lang="de-DE" dirty="0" err="1">
                <a:solidFill>
                  <a:srgbClr val="C00000"/>
                </a:solidFill>
              </a:rPr>
              <a:t>profiles</a:t>
            </a:r>
            <a:br>
              <a:rPr lang="de-DE" dirty="0">
                <a:solidFill>
                  <a:srgbClr val="C00000"/>
                </a:solidFill>
              </a:rPr>
            </a:b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DC58CEC-B560-4E43-AE48-F926280823B7}"/>
              </a:ext>
            </a:extLst>
          </p:cNvPr>
          <p:cNvSpPr txBox="1"/>
          <p:nvPr/>
        </p:nvSpPr>
        <p:spPr>
          <a:xfrm>
            <a:off x="11801475" y="6176963"/>
            <a:ext cx="390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13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971682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∆T-</a:t>
            </a:r>
            <a:r>
              <a:rPr lang="de-DE" sz="3600" dirty="0" err="1">
                <a:solidFill>
                  <a:srgbClr val="C00000"/>
                </a:solidFill>
              </a:rPr>
              <a:t>profiles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caused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by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obstacles</a:t>
            </a:r>
            <a:r>
              <a:rPr lang="de-DE" sz="3600" dirty="0">
                <a:solidFill>
                  <a:srgbClr val="C00000"/>
                </a:solidFill>
              </a:rPr>
              <a:t> in </a:t>
            </a:r>
            <a:r>
              <a:rPr lang="de-DE" sz="3600" dirty="0" err="1">
                <a:solidFill>
                  <a:srgbClr val="C00000"/>
                </a:solidFill>
              </a:rPr>
              <a:t>well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mixed</a:t>
            </a:r>
            <a:r>
              <a:rPr lang="de-DE" sz="3600" dirty="0">
                <a:solidFill>
                  <a:srgbClr val="C00000"/>
                </a:solidFill>
              </a:rPr>
              <a:t> ABL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14</a:t>
            </a:fld>
            <a:endParaRPr lang="de-DE" sz="1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71AB5C7-255C-A279-01DD-3F610C4A2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36" y="1239890"/>
            <a:ext cx="9950356" cy="4883045"/>
          </a:xfrm>
          <a:prstGeom prst="rect">
            <a:avLst/>
          </a:prstGeom>
        </p:spPr>
      </p:pic>
      <p:pic>
        <p:nvPicPr>
          <p:cNvPr id="8" name="Grafik 7" descr="Bild mit einfarbiger Füllung">
            <a:extLst>
              <a:ext uri="{FF2B5EF4-FFF2-40B4-BE49-F238E27FC236}">
                <a16:creationId xmlns:a16="http://schemas.microsoft.com/office/drawing/2014/main" id="{24F8DD8F-1F27-769F-EF1D-2DA940800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39400" y="85653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73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∆T-</a:t>
            </a:r>
            <a:r>
              <a:rPr lang="de-DE" sz="3600" dirty="0" err="1">
                <a:solidFill>
                  <a:srgbClr val="C00000"/>
                </a:solidFill>
              </a:rPr>
              <a:t>profiles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caused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by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obstacles</a:t>
            </a:r>
            <a:r>
              <a:rPr lang="de-DE" sz="3600" dirty="0">
                <a:solidFill>
                  <a:srgbClr val="C00000"/>
                </a:solidFill>
              </a:rPr>
              <a:t> in </a:t>
            </a:r>
            <a:r>
              <a:rPr lang="de-DE" sz="3600" dirty="0" err="1">
                <a:solidFill>
                  <a:srgbClr val="C00000"/>
                </a:solidFill>
              </a:rPr>
              <a:t>well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mixed</a:t>
            </a:r>
            <a:r>
              <a:rPr lang="de-DE" sz="3600" dirty="0">
                <a:solidFill>
                  <a:srgbClr val="C00000"/>
                </a:solidFill>
              </a:rPr>
              <a:t> ABL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15</a:t>
            </a:fld>
            <a:endParaRPr lang="de-DE" sz="1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71AB5C7-255C-A279-01DD-3F610C4A2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36" y="1239890"/>
            <a:ext cx="9950356" cy="488304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B530724-2BF7-4A2C-9BBA-FFC1C8129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34" y="1239890"/>
            <a:ext cx="10017760" cy="4916123"/>
          </a:xfrm>
          <a:prstGeom prst="rect">
            <a:avLst/>
          </a:prstGeom>
        </p:spPr>
      </p:pic>
      <p:pic>
        <p:nvPicPr>
          <p:cNvPr id="9" name="Grafik 8" descr="Bild mit einfarbiger Füllung">
            <a:extLst>
              <a:ext uri="{FF2B5EF4-FFF2-40B4-BE49-F238E27FC236}">
                <a16:creationId xmlns:a16="http://schemas.microsoft.com/office/drawing/2014/main" id="{04B5E307-0E0D-DE60-2F81-3F3B9C1457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39400" y="856534"/>
            <a:ext cx="914400" cy="914400"/>
          </a:xfrm>
          <a:prstGeom prst="rect">
            <a:avLst/>
          </a:prstGeom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3B8D41B9-8ABD-D062-BF79-870B10C171F5}"/>
              </a:ext>
            </a:extLst>
          </p:cNvPr>
          <p:cNvCxnSpPr>
            <a:cxnSpLocks/>
          </p:cNvCxnSpPr>
          <p:nvPr/>
        </p:nvCxnSpPr>
        <p:spPr>
          <a:xfrm flipV="1">
            <a:off x="4030643" y="1578187"/>
            <a:ext cx="0" cy="4242232"/>
          </a:xfrm>
          <a:prstGeom prst="line">
            <a:avLst/>
          </a:prstGeom>
          <a:ln w="25400">
            <a:solidFill>
              <a:srgbClr val="01FFE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8EAA0E36-1C60-DA66-3127-892E6DD4FBE2}"/>
              </a:ext>
            </a:extLst>
          </p:cNvPr>
          <p:cNvSpPr txBox="1"/>
          <p:nvPr/>
        </p:nvSpPr>
        <p:spPr>
          <a:xfrm>
            <a:off x="4030643" y="5822543"/>
            <a:ext cx="860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1FFE1"/>
                </a:solidFill>
              </a:rPr>
              <a:t>≤|0.1K|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4A67E549-D496-8F68-4D08-536699C843E6}"/>
              </a:ext>
            </a:extLst>
          </p:cNvPr>
          <p:cNvCxnSpPr>
            <a:cxnSpLocks/>
          </p:cNvCxnSpPr>
          <p:nvPr/>
        </p:nvCxnSpPr>
        <p:spPr>
          <a:xfrm flipV="1">
            <a:off x="4872761" y="1578187"/>
            <a:ext cx="0" cy="4242231"/>
          </a:xfrm>
          <a:prstGeom prst="line">
            <a:avLst/>
          </a:prstGeom>
          <a:ln w="25400">
            <a:solidFill>
              <a:srgbClr val="01FFE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427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∆T-</a:t>
            </a:r>
            <a:r>
              <a:rPr lang="de-DE" sz="3600" dirty="0" err="1">
                <a:solidFill>
                  <a:srgbClr val="C00000"/>
                </a:solidFill>
              </a:rPr>
              <a:t>profiles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caused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by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obstacles</a:t>
            </a:r>
            <a:r>
              <a:rPr lang="de-DE" sz="3600" dirty="0">
                <a:solidFill>
                  <a:srgbClr val="C00000"/>
                </a:solidFill>
              </a:rPr>
              <a:t> in </a:t>
            </a:r>
            <a:r>
              <a:rPr lang="de-DE" sz="3600" dirty="0" err="1">
                <a:solidFill>
                  <a:srgbClr val="C00000"/>
                </a:solidFill>
              </a:rPr>
              <a:t>well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mixed</a:t>
            </a:r>
            <a:r>
              <a:rPr lang="de-DE" sz="3600" dirty="0">
                <a:solidFill>
                  <a:srgbClr val="C00000"/>
                </a:solidFill>
              </a:rPr>
              <a:t> ABL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16</a:t>
            </a:fld>
            <a:endParaRPr lang="de-DE" sz="1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71AB5C7-255C-A279-01DD-3F610C4A2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36" y="1239890"/>
            <a:ext cx="9950356" cy="488304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278F0BE-FDAC-BFA3-DAB6-A5BA57215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36" y="1239889"/>
            <a:ext cx="9950356" cy="4883045"/>
          </a:xfrm>
          <a:prstGeom prst="rect">
            <a:avLst/>
          </a:prstGeom>
        </p:spPr>
      </p:pic>
      <p:pic>
        <p:nvPicPr>
          <p:cNvPr id="9" name="Grafik 8" descr="Bild mit einfarbiger Füllung">
            <a:extLst>
              <a:ext uri="{FF2B5EF4-FFF2-40B4-BE49-F238E27FC236}">
                <a16:creationId xmlns:a16="http://schemas.microsoft.com/office/drawing/2014/main" id="{764F62A7-A507-7BA2-F89C-998697EED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39400" y="856534"/>
            <a:ext cx="914400" cy="914400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39EA71BE-27B8-C319-A26C-4551BD0FC352}"/>
              </a:ext>
            </a:extLst>
          </p:cNvPr>
          <p:cNvCxnSpPr>
            <a:cxnSpLocks/>
          </p:cNvCxnSpPr>
          <p:nvPr/>
        </p:nvCxnSpPr>
        <p:spPr>
          <a:xfrm flipV="1">
            <a:off x="4030643" y="1612053"/>
            <a:ext cx="0" cy="4208366"/>
          </a:xfrm>
          <a:prstGeom prst="line">
            <a:avLst/>
          </a:prstGeom>
          <a:ln w="25400">
            <a:solidFill>
              <a:srgbClr val="01FFE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DDA597EE-786C-B04E-9CE3-1AABEA204253}"/>
              </a:ext>
            </a:extLst>
          </p:cNvPr>
          <p:cNvSpPr txBox="1"/>
          <p:nvPr/>
        </p:nvSpPr>
        <p:spPr>
          <a:xfrm>
            <a:off x="4030643" y="5822543"/>
            <a:ext cx="860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1FFE1"/>
                </a:solidFill>
              </a:rPr>
              <a:t>≤|0.1K|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FC3CB46A-3B7E-E131-8C30-522011CF8378}"/>
              </a:ext>
            </a:extLst>
          </p:cNvPr>
          <p:cNvCxnSpPr>
            <a:cxnSpLocks/>
          </p:cNvCxnSpPr>
          <p:nvPr/>
        </p:nvCxnSpPr>
        <p:spPr>
          <a:xfrm flipV="1">
            <a:off x="4872761" y="1612053"/>
            <a:ext cx="0" cy="4208365"/>
          </a:xfrm>
          <a:prstGeom prst="line">
            <a:avLst/>
          </a:prstGeom>
          <a:ln w="25400">
            <a:solidFill>
              <a:srgbClr val="01FFE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970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∆T-</a:t>
            </a:r>
            <a:r>
              <a:rPr lang="de-DE" sz="3600" dirty="0" err="1">
                <a:solidFill>
                  <a:srgbClr val="C00000"/>
                </a:solidFill>
              </a:rPr>
              <a:t>profiles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caused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by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obstacles</a:t>
            </a:r>
            <a:r>
              <a:rPr lang="de-DE" sz="3600" dirty="0">
                <a:solidFill>
                  <a:srgbClr val="C00000"/>
                </a:solidFill>
              </a:rPr>
              <a:t> in </a:t>
            </a:r>
            <a:r>
              <a:rPr lang="de-DE" sz="3600" dirty="0" err="1">
                <a:solidFill>
                  <a:srgbClr val="C00000"/>
                </a:solidFill>
              </a:rPr>
              <a:t>well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mixed</a:t>
            </a:r>
            <a:r>
              <a:rPr lang="de-DE" sz="3600" dirty="0">
                <a:solidFill>
                  <a:srgbClr val="C00000"/>
                </a:solidFill>
              </a:rPr>
              <a:t> ABL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17</a:t>
            </a:fld>
            <a:endParaRPr lang="de-DE" sz="1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71AB5C7-255C-A279-01DD-3F610C4A2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36" y="1239890"/>
            <a:ext cx="9950356" cy="488304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0AD905D-057A-A33C-8706-9F2715B97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36" y="1239889"/>
            <a:ext cx="9950356" cy="4883045"/>
          </a:xfrm>
          <a:prstGeom prst="rect">
            <a:avLst/>
          </a:prstGeom>
        </p:spPr>
      </p:pic>
      <p:pic>
        <p:nvPicPr>
          <p:cNvPr id="8" name="Grafik 7" descr="Bild mit einfarbiger Füllung">
            <a:extLst>
              <a:ext uri="{FF2B5EF4-FFF2-40B4-BE49-F238E27FC236}">
                <a16:creationId xmlns:a16="http://schemas.microsoft.com/office/drawing/2014/main" id="{9198AE8D-5D81-7DA1-A60F-5BFEF6380F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39400" y="856534"/>
            <a:ext cx="914400" cy="914400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D1E18CD9-CD01-8C08-0C48-E5A14CBAFC62}"/>
              </a:ext>
            </a:extLst>
          </p:cNvPr>
          <p:cNvCxnSpPr>
            <a:cxnSpLocks/>
          </p:cNvCxnSpPr>
          <p:nvPr/>
        </p:nvCxnSpPr>
        <p:spPr>
          <a:xfrm flipV="1">
            <a:off x="4030643" y="1591733"/>
            <a:ext cx="0" cy="4228686"/>
          </a:xfrm>
          <a:prstGeom prst="line">
            <a:avLst/>
          </a:prstGeom>
          <a:ln w="25400">
            <a:solidFill>
              <a:srgbClr val="01FFE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392185F6-9FB2-77A8-995C-0A4CF9834A06}"/>
              </a:ext>
            </a:extLst>
          </p:cNvPr>
          <p:cNvSpPr txBox="1"/>
          <p:nvPr/>
        </p:nvSpPr>
        <p:spPr>
          <a:xfrm>
            <a:off x="4030643" y="5822543"/>
            <a:ext cx="860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1FFE1"/>
                </a:solidFill>
              </a:rPr>
              <a:t>≤|0.1K|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38EB46E8-3F97-20A3-7878-30D694FC0F0A}"/>
              </a:ext>
            </a:extLst>
          </p:cNvPr>
          <p:cNvCxnSpPr>
            <a:cxnSpLocks/>
          </p:cNvCxnSpPr>
          <p:nvPr/>
        </p:nvCxnSpPr>
        <p:spPr>
          <a:xfrm flipV="1">
            <a:off x="4872761" y="1591733"/>
            <a:ext cx="0" cy="4228685"/>
          </a:xfrm>
          <a:prstGeom prst="line">
            <a:avLst/>
          </a:prstGeom>
          <a:ln w="25400">
            <a:solidFill>
              <a:srgbClr val="01FFE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35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∆T-</a:t>
            </a:r>
            <a:r>
              <a:rPr lang="de-DE" sz="3600" dirty="0" err="1">
                <a:solidFill>
                  <a:srgbClr val="C00000"/>
                </a:solidFill>
              </a:rPr>
              <a:t>profiles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caused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by</a:t>
            </a:r>
            <a:r>
              <a:rPr lang="de-DE" sz="3600" dirty="0">
                <a:solidFill>
                  <a:srgbClr val="C00000"/>
                </a:solidFill>
              </a:rPr>
              <a:t> warmer </a:t>
            </a:r>
            <a:r>
              <a:rPr lang="de-DE" sz="3600" dirty="0" err="1">
                <a:solidFill>
                  <a:srgbClr val="C00000"/>
                </a:solidFill>
              </a:rPr>
              <a:t>obstacles</a:t>
            </a:r>
            <a:r>
              <a:rPr lang="de-DE" sz="3600" dirty="0">
                <a:solidFill>
                  <a:srgbClr val="C00000"/>
                </a:solidFill>
              </a:rPr>
              <a:t> (+5K)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18</a:t>
            </a:fld>
            <a:endParaRPr lang="de-DE" sz="14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CC3AE41-98C0-FC54-0F92-97E716109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75" y="1173587"/>
            <a:ext cx="10195558" cy="5003376"/>
          </a:xfrm>
          <a:prstGeom prst="rect">
            <a:avLst/>
          </a:prstGeom>
        </p:spPr>
      </p:pic>
      <p:pic>
        <p:nvPicPr>
          <p:cNvPr id="12" name="Grafik 11" descr="Bild mit einfarbiger Füllung">
            <a:extLst>
              <a:ext uri="{FF2B5EF4-FFF2-40B4-BE49-F238E27FC236}">
                <a16:creationId xmlns:a16="http://schemas.microsoft.com/office/drawing/2014/main" id="{3085E7EC-0632-00B7-3A0D-988CC1FBC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39400" y="856534"/>
            <a:ext cx="914400" cy="914400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C1E313C2-A0EB-DE4B-4737-50603D5500B8}"/>
              </a:ext>
            </a:extLst>
          </p:cNvPr>
          <p:cNvCxnSpPr>
            <a:cxnSpLocks/>
          </p:cNvCxnSpPr>
          <p:nvPr/>
        </p:nvCxnSpPr>
        <p:spPr>
          <a:xfrm flipV="1">
            <a:off x="3664883" y="1524000"/>
            <a:ext cx="0" cy="4312285"/>
          </a:xfrm>
          <a:prstGeom prst="line">
            <a:avLst/>
          </a:prstGeom>
          <a:ln w="25400">
            <a:solidFill>
              <a:srgbClr val="01FFE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DA2C5870-6033-37F4-E0D3-FDFB0E3DD58A}"/>
              </a:ext>
            </a:extLst>
          </p:cNvPr>
          <p:cNvSpPr txBox="1"/>
          <p:nvPr/>
        </p:nvSpPr>
        <p:spPr>
          <a:xfrm>
            <a:off x="3353310" y="5838409"/>
            <a:ext cx="860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1FFE1"/>
                </a:solidFill>
              </a:rPr>
              <a:t>≤|0.1K|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23EB74CA-F0A2-4806-4B09-E62D0FF99C99}"/>
              </a:ext>
            </a:extLst>
          </p:cNvPr>
          <p:cNvCxnSpPr>
            <a:cxnSpLocks/>
          </p:cNvCxnSpPr>
          <p:nvPr/>
        </p:nvCxnSpPr>
        <p:spPr>
          <a:xfrm flipV="1">
            <a:off x="3897401" y="1524000"/>
            <a:ext cx="0" cy="4312285"/>
          </a:xfrm>
          <a:prstGeom prst="line">
            <a:avLst/>
          </a:prstGeom>
          <a:ln w="25400">
            <a:solidFill>
              <a:srgbClr val="01FFE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163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Main </a:t>
            </a:r>
            <a:r>
              <a:rPr lang="de-DE" sz="3600" dirty="0" err="1">
                <a:solidFill>
                  <a:srgbClr val="C00000"/>
                </a:solidFill>
              </a:rPr>
              <a:t>Conclusions</a:t>
            </a:r>
            <a:endParaRPr lang="de-DE" sz="36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r>
              <a:rPr lang="en-US" sz="2400" b="1" dirty="0">
                <a:solidFill>
                  <a:srgbClr val="3E5978"/>
                </a:solidFill>
              </a:rPr>
              <a:t>For T-profiling</a:t>
            </a:r>
            <a:r>
              <a:rPr lang="en-US" sz="2400" dirty="0">
                <a:solidFill>
                  <a:srgbClr val="3E5978"/>
                </a:solidFill>
              </a:rPr>
              <a:t>: At what </a:t>
            </a:r>
            <a:r>
              <a:rPr lang="en-US" sz="2400" b="1" dirty="0">
                <a:solidFill>
                  <a:srgbClr val="3E5978"/>
                </a:solidFill>
              </a:rPr>
              <a:t>distance</a:t>
            </a:r>
            <a:r>
              <a:rPr lang="en-US" sz="2400" dirty="0">
                <a:solidFill>
                  <a:srgbClr val="3E5978"/>
                </a:solidFill>
              </a:rPr>
              <a:t> is impact of obstacle </a:t>
            </a:r>
            <a:r>
              <a:rPr lang="en-US" sz="2400" b="1" dirty="0">
                <a:solidFill>
                  <a:srgbClr val="3E5978"/>
                </a:solidFill>
              </a:rPr>
              <a:t>≤ 0.1K</a:t>
            </a:r>
            <a:r>
              <a:rPr lang="en-US" sz="2400" dirty="0">
                <a:solidFill>
                  <a:srgbClr val="3E5978"/>
                </a:solidFill>
              </a:rPr>
              <a:t>?</a:t>
            </a:r>
          </a:p>
          <a:p>
            <a:pPr marL="0" indent="0">
              <a:buClr>
                <a:srgbClr val="C00000"/>
              </a:buClr>
              <a:buNone/>
            </a:pPr>
            <a:endParaRPr lang="en-US" sz="24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sz="2400" dirty="0">
                <a:solidFill>
                  <a:srgbClr val="3E5978"/>
                </a:solidFill>
              </a:rPr>
              <a:t>Worst case scenarios for </a:t>
            </a:r>
            <a:r>
              <a:rPr lang="en-US" sz="2400" b="1" dirty="0">
                <a:solidFill>
                  <a:srgbClr val="3E5978"/>
                </a:solidFill>
              </a:rPr>
              <a:t>obstacle at ambient temperature</a:t>
            </a:r>
            <a:r>
              <a:rPr lang="en-US" sz="2400" dirty="0">
                <a:solidFill>
                  <a:srgbClr val="3E5978"/>
                </a:solidFill>
              </a:rPr>
              <a:t>:</a:t>
            </a:r>
          </a:p>
          <a:p>
            <a:pPr lvl="1">
              <a:buClr>
                <a:srgbClr val="C00000"/>
              </a:buClr>
            </a:pPr>
            <a:r>
              <a:rPr lang="en-US" sz="2000" dirty="0">
                <a:solidFill>
                  <a:srgbClr val="3E5978"/>
                </a:solidFill>
              </a:rPr>
              <a:t>At 5° elevation: 		        ≥ </a:t>
            </a:r>
            <a:r>
              <a:rPr lang="en-US" sz="2000" b="1" dirty="0">
                <a:solidFill>
                  <a:srgbClr val="3E5978"/>
                </a:solidFill>
              </a:rPr>
              <a:t>600m   	</a:t>
            </a:r>
            <a:r>
              <a:rPr lang="en-US" sz="2000" dirty="0">
                <a:solidFill>
                  <a:srgbClr val="3E5978"/>
                </a:solidFill>
              </a:rPr>
              <a:t>(mostly trees or buildings)</a:t>
            </a:r>
          </a:p>
          <a:p>
            <a:pPr lvl="1">
              <a:buClr>
                <a:srgbClr val="C00000"/>
              </a:buClr>
            </a:pPr>
            <a:r>
              <a:rPr lang="en-US" sz="2000" dirty="0">
                <a:solidFill>
                  <a:srgbClr val="3E5978"/>
                </a:solidFill>
              </a:rPr>
              <a:t>At 5° and 10° elevation: 	        ≥ </a:t>
            </a:r>
            <a:r>
              <a:rPr lang="en-US" sz="2000" b="1" dirty="0">
                <a:solidFill>
                  <a:srgbClr val="3E5978"/>
                </a:solidFill>
              </a:rPr>
              <a:t>1500m 	</a:t>
            </a:r>
            <a:r>
              <a:rPr lang="en-US" sz="2000" dirty="0">
                <a:solidFill>
                  <a:srgbClr val="3E5978"/>
                </a:solidFill>
              </a:rPr>
              <a:t>(mostly buildings and mountains)</a:t>
            </a:r>
          </a:p>
          <a:p>
            <a:pPr lvl="1">
              <a:buClr>
                <a:srgbClr val="C00000"/>
              </a:buClr>
            </a:pPr>
            <a:r>
              <a:rPr lang="en-US" sz="2000" dirty="0">
                <a:solidFill>
                  <a:srgbClr val="3E5978"/>
                </a:solidFill>
              </a:rPr>
              <a:t>At 5°, 10° and 20° elevation:   ≥ </a:t>
            </a:r>
            <a:r>
              <a:rPr lang="en-US" sz="2000" b="1" dirty="0">
                <a:solidFill>
                  <a:srgbClr val="3E5978"/>
                </a:solidFill>
              </a:rPr>
              <a:t>2500m 	</a:t>
            </a:r>
            <a:r>
              <a:rPr lang="en-US" sz="2000" dirty="0">
                <a:solidFill>
                  <a:srgbClr val="3E5978"/>
                </a:solidFill>
              </a:rPr>
              <a:t>(mostly mountains)</a:t>
            </a:r>
          </a:p>
          <a:p>
            <a:pPr marL="0" indent="0">
              <a:buClr>
                <a:srgbClr val="C00000"/>
              </a:buClr>
              <a:buNone/>
            </a:pPr>
            <a:endParaRPr lang="en-US" sz="24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sz="2400" dirty="0">
                <a:solidFill>
                  <a:srgbClr val="3E5978"/>
                </a:solidFill>
              </a:rPr>
              <a:t>If </a:t>
            </a:r>
            <a:r>
              <a:rPr lang="en-US" sz="2400" b="1" dirty="0">
                <a:solidFill>
                  <a:srgbClr val="3E5978"/>
                </a:solidFill>
              </a:rPr>
              <a:t>obstacle is 5K warmer </a:t>
            </a:r>
            <a:r>
              <a:rPr lang="en-US" sz="2400" dirty="0">
                <a:solidFill>
                  <a:srgbClr val="3E5978"/>
                </a:solidFill>
              </a:rPr>
              <a:t>than its surroundings:</a:t>
            </a:r>
          </a:p>
          <a:p>
            <a:pPr lvl="1">
              <a:buClr>
                <a:srgbClr val="C00000"/>
              </a:buClr>
            </a:pPr>
            <a:r>
              <a:rPr lang="en-US" sz="2000" dirty="0">
                <a:solidFill>
                  <a:srgbClr val="3E5978"/>
                </a:solidFill>
              </a:rPr>
              <a:t>At 5° elevation: 		        ≥ </a:t>
            </a:r>
            <a:r>
              <a:rPr lang="en-US" sz="2000" b="1" dirty="0">
                <a:solidFill>
                  <a:srgbClr val="3E5978"/>
                </a:solidFill>
              </a:rPr>
              <a:t>2700m 	</a:t>
            </a:r>
            <a:r>
              <a:rPr lang="en-US" sz="2000" dirty="0">
                <a:solidFill>
                  <a:srgbClr val="3E5978"/>
                </a:solidFill>
              </a:rPr>
              <a:t>(trees, buildings or mountains)</a:t>
            </a:r>
          </a:p>
          <a:p>
            <a:pPr lvl="1">
              <a:buClr>
                <a:srgbClr val="C00000"/>
              </a:buClr>
            </a:pPr>
            <a:r>
              <a:rPr lang="en-US" sz="2000" dirty="0">
                <a:solidFill>
                  <a:srgbClr val="3E5978"/>
                </a:solidFill>
              </a:rPr>
              <a:t>At 5° and 10° elevation: 	        ≥ </a:t>
            </a:r>
            <a:r>
              <a:rPr lang="en-US" sz="2000" b="1" dirty="0">
                <a:solidFill>
                  <a:srgbClr val="3E5978"/>
                </a:solidFill>
              </a:rPr>
              <a:t>3500m 	</a:t>
            </a:r>
            <a:r>
              <a:rPr lang="en-US" sz="2000" dirty="0">
                <a:solidFill>
                  <a:srgbClr val="3E5978"/>
                </a:solidFill>
              </a:rPr>
              <a:t>(mostly buildings and mountains)</a:t>
            </a:r>
          </a:p>
          <a:p>
            <a:pPr lvl="1">
              <a:buClr>
                <a:srgbClr val="C00000"/>
              </a:buClr>
            </a:pPr>
            <a:r>
              <a:rPr lang="en-US" sz="2000" dirty="0">
                <a:solidFill>
                  <a:srgbClr val="3E5978"/>
                </a:solidFill>
              </a:rPr>
              <a:t>At 5°, 10° and 20° elevation:   ≥ </a:t>
            </a:r>
            <a:r>
              <a:rPr lang="en-US" sz="2000" b="1" dirty="0">
                <a:solidFill>
                  <a:srgbClr val="3E5978"/>
                </a:solidFill>
              </a:rPr>
              <a:t>4000m 	</a:t>
            </a:r>
            <a:r>
              <a:rPr lang="en-US" sz="2000" dirty="0">
                <a:solidFill>
                  <a:srgbClr val="3E5978"/>
                </a:solidFill>
              </a:rPr>
              <a:t>(mostly mountains)</a:t>
            </a:r>
          </a:p>
          <a:p>
            <a:pPr lvl="1">
              <a:buClr>
                <a:srgbClr val="C00000"/>
              </a:buClr>
            </a:pPr>
            <a:endParaRPr lang="en-US" sz="2000" b="1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endParaRPr lang="en-US" sz="24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endParaRPr lang="en-US" sz="2400" dirty="0">
              <a:solidFill>
                <a:srgbClr val="3E5978"/>
              </a:solidFill>
            </a:endParaRPr>
          </a:p>
          <a:p>
            <a:pPr marL="914400" lvl="2" indent="0">
              <a:buClr>
                <a:srgbClr val="C00000"/>
              </a:buClr>
              <a:buNone/>
            </a:pPr>
            <a:endParaRPr lang="en-US" sz="1600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19</a:t>
            </a:fld>
            <a:endParaRPr lang="de-DE" sz="1400" dirty="0"/>
          </a:p>
        </p:txBody>
      </p:sp>
      <p:pic>
        <p:nvPicPr>
          <p:cNvPr id="5" name="Grafik 4" descr="Bild mit einfarbiger Füllung">
            <a:extLst>
              <a:ext uri="{FF2B5EF4-FFF2-40B4-BE49-F238E27FC236}">
                <a16:creationId xmlns:a16="http://schemas.microsoft.com/office/drawing/2014/main" id="{22BF7BE3-DFA4-3F7A-7B35-896F64319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4812" y="2514600"/>
            <a:ext cx="914400" cy="914400"/>
          </a:xfrm>
          <a:prstGeom prst="rect">
            <a:avLst/>
          </a:prstGeom>
        </p:spPr>
      </p:pic>
      <p:pic>
        <p:nvPicPr>
          <p:cNvPr id="6" name="Grafik 5" descr="Bild mit einfarbiger Füllung">
            <a:extLst>
              <a:ext uri="{FF2B5EF4-FFF2-40B4-BE49-F238E27FC236}">
                <a16:creationId xmlns:a16="http://schemas.microsoft.com/office/drawing/2014/main" id="{B8DB72B4-1B18-4484-1719-15AFD442D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44551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52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3">
            <a:extLst>
              <a:ext uri="{FF2B5EF4-FFF2-40B4-BE49-F238E27FC236}">
                <a16:creationId xmlns:a16="http://schemas.microsoft.com/office/drawing/2014/main" id="{4059DBBE-B3A9-4A53-97B7-215658AA8259}"/>
              </a:ext>
            </a:extLst>
          </p:cNvPr>
          <p:cNvSpPr/>
          <p:nvPr/>
        </p:nvSpPr>
        <p:spPr bwMode="auto">
          <a:xfrm>
            <a:off x="5737300" y="5185503"/>
            <a:ext cx="3744416" cy="122413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/>
              <a:ea typeface="ヒラギノ角ゴ Pro W3" charset="-128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Instrument: HATPRO MWR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7141655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en-US" altLang="it-IT" sz="2400" b="1" dirty="0">
                <a:solidFill>
                  <a:srgbClr val="3E5978"/>
                </a:solidFill>
              </a:rPr>
              <a:t>H</a:t>
            </a:r>
            <a:r>
              <a:rPr lang="en-US" altLang="it-IT" sz="2400" dirty="0">
                <a:solidFill>
                  <a:srgbClr val="3E5978"/>
                </a:solidFill>
              </a:rPr>
              <a:t>umidity </a:t>
            </a:r>
            <a:r>
              <a:rPr lang="en-US" altLang="it-IT" sz="2400" b="1" dirty="0">
                <a:solidFill>
                  <a:srgbClr val="3E5978"/>
                </a:solidFill>
              </a:rPr>
              <a:t>A</a:t>
            </a:r>
            <a:r>
              <a:rPr lang="en-US" altLang="it-IT" sz="2400" dirty="0">
                <a:solidFill>
                  <a:srgbClr val="3E5978"/>
                </a:solidFill>
              </a:rPr>
              <a:t>nd </a:t>
            </a:r>
            <a:r>
              <a:rPr lang="en-US" altLang="it-IT" sz="2400" b="1" dirty="0">
                <a:solidFill>
                  <a:srgbClr val="3E5978"/>
                </a:solidFill>
              </a:rPr>
              <a:t>T</a:t>
            </a:r>
            <a:r>
              <a:rPr lang="en-US" altLang="it-IT" sz="2400" dirty="0">
                <a:solidFill>
                  <a:srgbClr val="3E5978"/>
                </a:solidFill>
              </a:rPr>
              <a:t>emperature </a:t>
            </a:r>
            <a:r>
              <a:rPr lang="en-US" altLang="it-IT" sz="2400" b="1" dirty="0" err="1">
                <a:solidFill>
                  <a:srgbClr val="3E5978"/>
                </a:solidFill>
              </a:rPr>
              <a:t>PRO</a:t>
            </a:r>
            <a:r>
              <a:rPr lang="en-US" altLang="it-IT" sz="2400" dirty="0" err="1">
                <a:solidFill>
                  <a:srgbClr val="3E5978"/>
                </a:solidFill>
              </a:rPr>
              <a:t>filer</a:t>
            </a:r>
            <a:br>
              <a:rPr lang="en-US" altLang="it-IT" sz="2400" dirty="0">
                <a:solidFill>
                  <a:srgbClr val="3E5978"/>
                </a:solidFill>
              </a:rPr>
            </a:br>
            <a:r>
              <a:rPr lang="en-US" altLang="it-IT" sz="2400" dirty="0">
                <a:solidFill>
                  <a:srgbClr val="3E5978"/>
                </a:solidFill>
              </a:rPr>
              <a:t>from Radiometer Physics GmbH</a:t>
            </a:r>
          </a:p>
          <a:p>
            <a:pPr>
              <a:buClr>
                <a:srgbClr val="C00000"/>
              </a:buClr>
            </a:pPr>
            <a:r>
              <a:rPr lang="en-US" altLang="it-IT" sz="2400" dirty="0">
                <a:solidFill>
                  <a:srgbClr val="3E5978"/>
                </a:solidFill>
              </a:rPr>
              <a:t>Measures </a:t>
            </a:r>
            <a:r>
              <a:rPr lang="en-US" altLang="it-IT" sz="2400" b="1" dirty="0">
                <a:solidFill>
                  <a:srgbClr val="3E5978"/>
                </a:solidFill>
              </a:rPr>
              <a:t>thermal emissions</a:t>
            </a:r>
            <a:r>
              <a:rPr lang="en-US" altLang="it-IT" sz="2400" dirty="0">
                <a:solidFill>
                  <a:srgbClr val="3E5978"/>
                </a:solidFill>
              </a:rPr>
              <a:t> from the </a:t>
            </a:r>
            <a:r>
              <a:rPr lang="en-US" altLang="it-IT" sz="2400" dirty="0" err="1">
                <a:solidFill>
                  <a:srgbClr val="3E5978"/>
                </a:solidFill>
              </a:rPr>
              <a:t>atmos-phere</a:t>
            </a:r>
            <a:r>
              <a:rPr lang="en-US" altLang="it-IT" sz="2400" dirty="0">
                <a:solidFill>
                  <a:srgbClr val="3E5978"/>
                </a:solidFill>
              </a:rPr>
              <a:t> in </a:t>
            </a:r>
            <a:r>
              <a:rPr lang="en-US" altLang="it-IT" sz="2400" b="1" dirty="0">
                <a:solidFill>
                  <a:srgbClr val="3E5978"/>
                </a:solidFill>
              </a:rPr>
              <a:t>14 different frequencies</a:t>
            </a:r>
            <a:br>
              <a:rPr lang="en-US" altLang="it-IT" sz="2400" dirty="0">
                <a:solidFill>
                  <a:srgbClr val="3E5978"/>
                </a:solidFill>
              </a:rPr>
            </a:br>
            <a:r>
              <a:rPr lang="en-US" altLang="it-IT" sz="2400" dirty="0">
                <a:solidFill>
                  <a:srgbClr val="3E5978"/>
                </a:solidFill>
              </a:rPr>
              <a:t>(H</a:t>
            </a:r>
            <a:r>
              <a:rPr lang="en-US" altLang="it-IT" sz="2400" baseline="-25000" dirty="0">
                <a:solidFill>
                  <a:srgbClr val="3E5978"/>
                </a:solidFill>
              </a:rPr>
              <a:t>2</a:t>
            </a:r>
            <a:r>
              <a:rPr lang="en-US" altLang="it-IT" sz="2400" dirty="0">
                <a:solidFill>
                  <a:srgbClr val="3E5978"/>
                </a:solidFill>
              </a:rPr>
              <a:t>O-band and O</a:t>
            </a:r>
            <a:r>
              <a:rPr lang="en-US" altLang="it-IT" sz="2400" baseline="-25000" dirty="0">
                <a:solidFill>
                  <a:srgbClr val="3E5978"/>
                </a:solidFill>
              </a:rPr>
              <a:t>2</a:t>
            </a:r>
            <a:r>
              <a:rPr lang="en-US" altLang="it-IT" sz="2400" dirty="0">
                <a:solidFill>
                  <a:srgbClr val="3E5978"/>
                </a:solidFill>
              </a:rPr>
              <a:t>-band)</a:t>
            </a:r>
          </a:p>
          <a:p>
            <a:pPr>
              <a:buClr>
                <a:srgbClr val="C00000"/>
              </a:buClr>
            </a:pPr>
            <a:r>
              <a:rPr lang="en-US" altLang="it-IT" sz="2400" dirty="0">
                <a:solidFill>
                  <a:srgbClr val="3E5978"/>
                </a:solidFill>
              </a:rPr>
              <a:t>Converts these radiances into </a:t>
            </a:r>
            <a:r>
              <a:rPr lang="en-US" altLang="it-IT" sz="2400" b="1" dirty="0">
                <a:solidFill>
                  <a:srgbClr val="3E5978"/>
                </a:solidFill>
              </a:rPr>
              <a:t>Brightness Temperatures TB</a:t>
            </a:r>
            <a:r>
              <a:rPr lang="en-US" altLang="it-IT" sz="2400" dirty="0">
                <a:solidFill>
                  <a:srgbClr val="3E5978"/>
                </a:solidFill>
              </a:rPr>
              <a:t>s [K] (through Planck’s law)</a:t>
            </a:r>
            <a:endParaRPr lang="en-US" altLang="it-IT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sz="2400" dirty="0">
                <a:solidFill>
                  <a:srgbClr val="3E5978"/>
                </a:solidFill>
              </a:rPr>
              <a:t>allows investigation of (via inversion):</a:t>
            </a:r>
          </a:p>
          <a:p>
            <a:pPr marL="698500" lvl="2" indent="-360363">
              <a:spcBef>
                <a:spcPts val="1000"/>
              </a:spcBef>
              <a:buClr>
                <a:srgbClr val="C00000"/>
              </a:buClr>
            </a:pPr>
            <a:r>
              <a:rPr lang="en-US" dirty="0">
                <a:solidFill>
                  <a:srgbClr val="3E5978"/>
                </a:solidFill>
              </a:rPr>
              <a:t>temperature profiles</a:t>
            </a:r>
          </a:p>
          <a:p>
            <a:pPr marL="698500" lvl="2" indent="-360363">
              <a:spcBef>
                <a:spcPts val="1000"/>
              </a:spcBef>
              <a:buClr>
                <a:srgbClr val="C00000"/>
              </a:buClr>
            </a:pPr>
            <a:r>
              <a:rPr lang="en-US" dirty="0">
                <a:solidFill>
                  <a:srgbClr val="3E5978"/>
                </a:solidFill>
              </a:rPr>
              <a:t>rudimentary humidity profiles</a:t>
            </a:r>
          </a:p>
          <a:p>
            <a:pPr marL="698500" lvl="2" indent="-360363">
              <a:spcBef>
                <a:spcPts val="1000"/>
              </a:spcBef>
              <a:buClr>
                <a:srgbClr val="C00000"/>
              </a:buClr>
            </a:pPr>
            <a:r>
              <a:rPr lang="en-US" dirty="0">
                <a:solidFill>
                  <a:srgbClr val="3E5978"/>
                </a:solidFill>
              </a:rPr>
              <a:t>integrated water vapor (IWV)</a:t>
            </a:r>
          </a:p>
          <a:p>
            <a:pPr marL="698500" lvl="2" indent="-360363">
              <a:spcBef>
                <a:spcPts val="1000"/>
              </a:spcBef>
              <a:buClr>
                <a:srgbClr val="C00000"/>
              </a:buClr>
            </a:pPr>
            <a:r>
              <a:rPr lang="en-US" dirty="0">
                <a:solidFill>
                  <a:srgbClr val="3E5978"/>
                </a:solidFill>
              </a:rPr>
              <a:t>liquid water path (LWP)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</a:t>
            </a:fld>
            <a:endParaRPr lang="de-DE" sz="1400" dirty="0"/>
          </a:p>
        </p:txBody>
      </p:sp>
      <p:pic>
        <p:nvPicPr>
          <p:cNvPr id="5" name="Grafik 4" descr="Ein Bild, das draußen, Straße, Licht, Verkehr enthält.&#10;&#10;Automatisch generierte Beschreibung">
            <a:extLst>
              <a:ext uri="{FF2B5EF4-FFF2-40B4-BE49-F238E27FC236}">
                <a16:creationId xmlns:a16="http://schemas.microsoft.com/office/drawing/2014/main" id="{691FD94B-D04B-485E-B1A8-E5963DBD12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841313" y="214313"/>
            <a:ext cx="4100512" cy="4474964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8546064C-24AB-4A2D-9ECE-D84692F8CE39}"/>
              </a:ext>
            </a:extLst>
          </p:cNvPr>
          <p:cNvSpPr/>
          <p:nvPr/>
        </p:nvSpPr>
        <p:spPr>
          <a:xfrm>
            <a:off x="5890444" y="5369971"/>
            <a:ext cx="34381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spcBef>
                <a:spcPct val="20000"/>
              </a:spcBef>
            </a:pPr>
            <a:r>
              <a:rPr lang="en-US" kern="0" dirty="0">
                <a:solidFill>
                  <a:srgbClr val="C00000"/>
                </a:solidFill>
                <a:latin typeface="Calibri"/>
                <a:ea typeface="ヒラギノ角ゴ Pro W3"/>
                <a:cs typeface="Calibri"/>
              </a:rPr>
              <a:t>continuous data in all-sky conditions: resolution of seconds to minutes</a:t>
            </a:r>
          </a:p>
        </p:txBody>
      </p:sp>
      <p:sp>
        <p:nvSpPr>
          <p:cNvPr id="9" name="Oval 3">
            <a:extLst>
              <a:ext uri="{FF2B5EF4-FFF2-40B4-BE49-F238E27FC236}">
                <a16:creationId xmlns:a16="http://schemas.microsoft.com/office/drawing/2014/main" id="{D7ECB449-7D8B-4361-848D-D818215BF0DB}"/>
              </a:ext>
            </a:extLst>
          </p:cNvPr>
          <p:cNvSpPr/>
          <p:nvPr/>
        </p:nvSpPr>
        <p:spPr bwMode="auto">
          <a:xfrm>
            <a:off x="8704041" y="4485781"/>
            <a:ext cx="3744416" cy="122413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/>
              <a:ea typeface="ヒラギノ角ゴ Pro W3" charset="-128"/>
              <a:cs typeface="Calibri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8099F2E-4791-411E-839E-00D051760120}"/>
              </a:ext>
            </a:extLst>
          </p:cNvPr>
          <p:cNvSpPr txBox="1"/>
          <p:nvPr/>
        </p:nvSpPr>
        <p:spPr>
          <a:xfrm>
            <a:off x="9233224" y="4544860"/>
            <a:ext cx="26860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CD0921"/>
                </a:solidFill>
                <a:latin typeface="Calibri"/>
                <a:cs typeface="Calibri"/>
              </a:rPr>
              <a:t>commercially available for ~10 years, ready for network applications (in principle)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188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uiExpand="1" build="p"/>
      <p:bldP spid="7" grpId="0"/>
      <p:bldP spid="9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3484" y="1417477"/>
            <a:ext cx="4765063" cy="1325563"/>
          </a:xfrm>
        </p:spPr>
        <p:txBody>
          <a:bodyPr/>
          <a:lstStyle/>
          <a:p>
            <a:pPr algn="ctr"/>
            <a:r>
              <a:rPr lang="de-DE" dirty="0" err="1">
                <a:solidFill>
                  <a:srgbClr val="C00000"/>
                </a:solidFill>
              </a:rPr>
              <a:t>Thank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you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for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your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attention</a:t>
            </a:r>
            <a:r>
              <a:rPr lang="de-DE" dirty="0">
                <a:solidFill>
                  <a:srgbClr val="C00000"/>
                </a:solidFill>
              </a:rPr>
              <a:t>!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DC58CEC-B560-4E43-AE48-F926280823B7}"/>
              </a:ext>
            </a:extLst>
          </p:cNvPr>
          <p:cNvSpPr txBox="1"/>
          <p:nvPr/>
        </p:nvSpPr>
        <p:spPr>
          <a:xfrm>
            <a:off x="11801475" y="6176963"/>
            <a:ext cx="390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20</a:t>
            </a:fld>
            <a:endParaRPr lang="de-DE" sz="1400" dirty="0"/>
          </a:p>
        </p:txBody>
      </p:sp>
      <p:pic>
        <p:nvPicPr>
          <p:cNvPr id="5" name="Picture 2" descr="Sonne, Glücklich, Sonnenschein, Golden, Gelb, Strahlen">
            <a:extLst>
              <a:ext uri="{FF2B5EF4-FFF2-40B4-BE49-F238E27FC236}">
                <a16:creationId xmlns:a16="http://schemas.microsoft.com/office/drawing/2014/main" id="{5D8C57D9-D547-4A48-9D1A-8F0B6F770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588" y="714858"/>
            <a:ext cx="6182944" cy="526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7F83D12A-23D2-4258-8BA3-50E6320A12ED}"/>
              </a:ext>
            </a:extLst>
          </p:cNvPr>
          <p:cNvSpPr txBox="1">
            <a:spLocks/>
          </p:cNvSpPr>
          <p:nvPr/>
        </p:nvSpPr>
        <p:spPr>
          <a:xfrm>
            <a:off x="313483" y="5005288"/>
            <a:ext cx="476506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57A9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de-DE" sz="2000" dirty="0">
                <a:solidFill>
                  <a:srgbClr val="C00000"/>
                </a:solidFill>
              </a:rPr>
              <a:t>Contact:</a:t>
            </a:r>
          </a:p>
          <a:p>
            <a:pPr algn="ctr"/>
            <a:r>
              <a:rPr lang="de-DE" sz="2000" dirty="0">
                <a:solidFill>
                  <a:srgbClr val="C00000"/>
                </a:solidFill>
              </a:rPr>
              <a:t>tobias.boeck@uni-koeln.de</a:t>
            </a:r>
          </a:p>
        </p:txBody>
      </p:sp>
    </p:spTree>
    <p:extLst>
      <p:ext uri="{BB962C8B-B14F-4D97-AF65-F5344CB8AC3E}">
        <p14:creationId xmlns:p14="http://schemas.microsoft.com/office/powerpoint/2010/main" val="1164717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07257" y="2398138"/>
            <a:ext cx="4765063" cy="1325563"/>
          </a:xfrm>
        </p:spPr>
        <p:txBody>
          <a:bodyPr/>
          <a:lstStyle/>
          <a:p>
            <a:pPr algn="ctr"/>
            <a:r>
              <a:rPr lang="de-DE" dirty="0">
                <a:solidFill>
                  <a:srgbClr val="C00000"/>
                </a:solidFill>
              </a:rPr>
              <a:t>Bonus </a:t>
            </a:r>
            <a:r>
              <a:rPr lang="de-DE" dirty="0" err="1">
                <a:solidFill>
                  <a:srgbClr val="C00000"/>
                </a:solidFill>
              </a:rPr>
              <a:t>Slides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DC58CEC-B560-4E43-AE48-F926280823B7}"/>
              </a:ext>
            </a:extLst>
          </p:cNvPr>
          <p:cNvSpPr txBox="1"/>
          <p:nvPr/>
        </p:nvSpPr>
        <p:spPr>
          <a:xfrm>
            <a:off x="11801475" y="6176963"/>
            <a:ext cx="390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21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756739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∆TB </a:t>
            </a:r>
            <a:r>
              <a:rPr lang="de-DE" sz="3600" dirty="0" err="1">
                <a:solidFill>
                  <a:srgbClr val="C00000"/>
                </a:solidFill>
              </a:rPr>
              <a:t>caused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by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obstacle</a:t>
            </a:r>
            <a:r>
              <a:rPr lang="de-DE" sz="3600" dirty="0">
                <a:solidFill>
                  <a:srgbClr val="C00000"/>
                </a:solidFill>
              </a:rPr>
              <a:t> in a </a:t>
            </a:r>
            <a:r>
              <a:rPr lang="de-DE" sz="3600" dirty="0" err="1">
                <a:solidFill>
                  <a:srgbClr val="C00000"/>
                </a:solidFill>
              </a:rPr>
              <a:t>well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mixed</a:t>
            </a:r>
            <a:r>
              <a:rPr lang="de-DE" sz="3600" dirty="0">
                <a:solidFill>
                  <a:srgbClr val="C00000"/>
                </a:solidFill>
              </a:rPr>
              <a:t> ABL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22</a:t>
            </a:fld>
            <a:endParaRPr lang="de-DE" sz="1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38D7753-01FE-F155-E14D-E9080BFC9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1110088"/>
            <a:ext cx="9685868" cy="47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46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∆TB </a:t>
            </a:r>
            <a:r>
              <a:rPr lang="de-DE" sz="3600" dirty="0" err="1">
                <a:solidFill>
                  <a:srgbClr val="C00000"/>
                </a:solidFill>
              </a:rPr>
              <a:t>caused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by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obstacle</a:t>
            </a:r>
            <a:r>
              <a:rPr lang="de-DE" sz="3600" dirty="0">
                <a:solidFill>
                  <a:srgbClr val="C00000"/>
                </a:solidFill>
              </a:rPr>
              <a:t> (Medians)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23</a:t>
            </a:fld>
            <a:endParaRPr lang="de-DE" sz="1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AFAE9A7-1D4C-F2D5-C6A8-910F22476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2" y="1049466"/>
            <a:ext cx="5821040" cy="436578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5D2EADD-3E4B-DD70-E8AE-AC3E1FCB9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306" y="1049466"/>
            <a:ext cx="5821040" cy="436578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8183CA2-E356-15AA-6FDB-B54619714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13" y="1082486"/>
            <a:ext cx="5732987" cy="429974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4597B29-15D4-CEA5-7C5F-3CD3B0CCB2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333" y="1115506"/>
            <a:ext cx="5732987" cy="429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18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FOGHAT at Köln: </a:t>
            </a:r>
            <a:r>
              <a:rPr lang="de-DE" sz="3600" dirty="0" err="1">
                <a:solidFill>
                  <a:srgbClr val="C00000"/>
                </a:solidFill>
              </a:rPr>
              <a:t>Azimuth</a:t>
            </a:r>
            <a:r>
              <a:rPr lang="de-DE" sz="3600" dirty="0">
                <a:solidFill>
                  <a:srgbClr val="C00000"/>
                </a:solidFill>
              </a:rPr>
              <a:t> Scans (</a:t>
            </a:r>
            <a:r>
              <a:rPr lang="de-DE" sz="3600" dirty="0" err="1">
                <a:solidFill>
                  <a:srgbClr val="C00000"/>
                </a:solidFill>
              </a:rPr>
              <a:t>Obstacles</a:t>
            </a:r>
            <a:r>
              <a:rPr lang="de-DE" sz="3600" dirty="0">
                <a:solidFill>
                  <a:srgbClr val="C00000"/>
                </a:solidFill>
              </a:rPr>
              <a:t> and external </a:t>
            </a:r>
            <a:r>
              <a:rPr lang="de-DE" sz="3600" dirty="0" err="1">
                <a:solidFill>
                  <a:srgbClr val="C00000"/>
                </a:solidFill>
              </a:rPr>
              <a:t>Interference</a:t>
            </a:r>
            <a:r>
              <a:rPr lang="de-DE" sz="36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24</a:t>
            </a:fld>
            <a:endParaRPr lang="de-DE" sz="1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9C36800-2236-4CCE-9BD3-50EAB5B12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220" y="1429677"/>
            <a:ext cx="5333559" cy="39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7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FOGHAT at Köln: </a:t>
            </a:r>
            <a:r>
              <a:rPr lang="de-DE" sz="3600" dirty="0" err="1">
                <a:solidFill>
                  <a:srgbClr val="C00000"/>
                </a:solidFill>
              </a:rPr>
              <a:t>Azimuth</a:t>
            </a:r>
            <a:r>
              <a:rPr lang="de-DE" sz="3600" dirty="0">
                <a:solidFill>
                  <a:srgbClr val="C00000"/>
                </a:solidFill>
              </a:rPr>
              <a:t> Scans (</a:t>
            </a:r>
            <a:r>
              <a:rPr lang="de-DE" sz="3600" dirty="0" err="1">
                <a:solidFill>
                  <a:srgbClr val="C00000"/>
                </a:solidFill>
              </a:rPr>
              <a:t>Obstacles</a:t>
            </a:r>
            <a:r>
              <a:rPr lang="de-DE" sz="3600" dirty="0">
                <a:solidFill>
                  <a:srgbClr val="C00000"/>
                </a:solidFill>
              </a:rPr>
              <a:t> and external </a:t>
            </a:r>
            <a:r>
              <a:rPr lang="de-DE" sz="3600" dirty="0" err="1">
                <a:solidFill>
                  <a:srgbClr val="C00000"/>
                </a:solidFill>
              </a:rPr>
              <a:t>Interference</a:t>
            </a:r>
            <a:r>
              <a:rPr lang="de-DE" sz="36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25</a:t>
            </a:fld>
            <a:endParaRPr lang="de-DE" sz="1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AA7A290-25A5-490C-9509-2FC5514BB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220" y="1429677"/>
            <a:ext cx="5333559" cy="3998645"/>
          </a:xfrm>
          <a:prstGeom prst="rect">
            <a:avLst/>
          </a:prstGeo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0279BBA5-F3AE-4478-80AC-6498143890AA}"/>
              </a:ext>
            </a:extLst>
          </p:cNvPr>
          <p:cNvCxnSpPr>
            <a:cxnSpLocks/>
          </p:cNvCxnSpPr>
          <p:nvPr/>
        </p:nvCxnSpPr>
        <p:spPr>
          <a:xfrm flipH="1">
            <a:off x="6246160" y="1506704"/>
            <a:ext cx="2407022" cy="75975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8807C155-C2D5-42E0-B277-F0EF01A67379}"/>
              </a:ext>
            </a:extLst>
          </p:cNvPr>
          <p:cNvCxnSpPr>
            <a:cxnSpLocks/>
          </p:cNvCxnSpPr>
          <p:nvPr/>
        </p:nvCxnSpPr>
        <p:spPr>
          <a:xfrm flipH="1">
            <a:off x="6754907" y="3103248"/>
            <a:ext cx="2407022" cy="75975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5727F5DF-3FD3-4498-8B8E-988D7D6F4DF2}"/>
              </a:ext>
            </a:extLst>
          </p:cNvPr>
          <p:cNvSpPr txBox="1"/>
          <p:nvPr/>
        </p:nvSpPr>
        <p:spPr>
          <a:xfrm>
            <a:off x="8585248" y="1758631"/>
            <a:ext cx="2253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wall </a:t>
            </a:r>
            <a:r>
              <a:rPr lang="de-DE" sz="2000" dirty="0" err="1"/>
              <a:t>from</a:t>
            </a:r>
            <a:r>
              <a:rPr lang="de-DE" sz="2000" dirty="0"/>
              <a:t> </a:t>
            </a:r>
            <a:r>
              <a:rPr lang="de-DE" sz="2000" dirty="0" err="1"/>
              <a:t>building</a:t>
            </a:r>
            <a:endParaRPr lang="de-DE" sz="2000" dirty="0"/>
          </a:p>
          <a:p>
            <a:r>
              <a:rPr lang="de-DE" sz="2000" dirty="0" err="1"/>
              <a:t>between</a:t>
            </a:r>
            <a:endParaRPr lang="de-DE" sz="2000" dirty="0"/>
          </a:p>
          <a:p>
            <a:r>
              <a:rPr lang="de-DE" sz="2000" dirty="0"/>
              <a:t>NE and SE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83FBFCE7-4D2D-4B90-8D88-A8258DF64B57}"/>
              </a:ext>
            </a:extLst>
          </p:cNvPr>
          <p:cNvCxnSpPr>
            <a:cxnSpLocks/>
          </p:cNvCxnSpPr>
          <p:nvPr/>
        </p:nvCxnSpPr>
        <p:spPr>
          <a:xfrm flipV="1">
            <a:off x="3177376" y="4296945"/>
            <a:ext cx="1777459" cy="807907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71F8085F-B0E9-4F03-86CC-28A76D7C17C0}"/>
              </a:ext>
            </a:extLst>
          </p:cNvPr>
          <p:cNvCxnSpPr>
            <a:cxnSpLocks/>
          </p:cNvCxnSpPr>
          <p:nvPr/>
        </p:nvCxnSpPr>
        <p:spPr>
          <a:xfrm flipV="1">
            <a:off x="2953709" y="3151641"/>
            <a:ext cx="1874153" cy="1876571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7D02E25C-12E2-4E01-8FBB-0A40F6011AAC}"/>
              </a:ext>
            </a:extLst>
          </p:cNvPr>
          <p:cNvCxnSpPr>
            <a:cxnSpLocks/>
          </p:cNvCxnSpPr>
          <p:nvPr/>
        </p:nvCxnSpPr>
        <p:spPr>
          <a:xfrm flipV="1">
            <a:off x="3256317" y="4623971"/>
            <a:ext cx="2012995" cy="57298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6216F856-B0C1-4CED-BD4F-B2675071C6A8}"/>
              </a:ext>
            </a:extLst>
          </p:cNvPr>
          <p:cNvCxnSpPr>
            <a:cxnSpLocks/>
          </p:cNvCxnSpPr>
          <p:nvPr/>
        </p:nvCxnSpPr>
        <p:spPr>
          <a:xfrm flipV="1">
            <a:off x="3256317" y="4623971"/>
            <a:ext cx="2672110" cy="69139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C2354509-9C21-4174-8BB3-9153227E0A72}"/>
              </a:ext>
            </a:extLst>
          </p:cNvPr>
          <p:cNvSpPr txBox="1"/>
          <p:nvPr/>
        </p:nvSpPr>
        <p:spPr>
          <a:xfrm>
            <a:off x="1204282" y="5028212"/>
            <a:ext cx="2253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1"/>
                </a:solidFill>
              </a:rPr>
              <a:t>EM </a:t>
            </a:r>
            <a:r>
              <a:rPr lang="de-DE" sz="2000" dirty="0" err="1">
                <a:solidFill>
                  <a:schemeClr val="accent1"/>
                </a:solidFill>
              </a:rPr>
              <a:t>interference</a:t>
            </a:r>
            <a:r>
              <a:rPr lang="de-DE" sz="2000" dirty="0">
                <a:solidFill>
                  <a:schemeClr val="accent1"/>
                </a:solidFill>
              </a:rPr>
              <a:t>?</a:t>
            </a:r>
          </a:p>
        </p:txBody>
      </p: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726013AB-A490-4417-B8C8-D11E6995101E}"/>
              </a:ext>
            </a:extLst>
          </p:cNvPr>
          <p:cNvCxnSpPr>
            <a:cxnSpLocks/>
          </p:cNvCxnSpPr>
          <p:nvPr/>
        </p:nvCxnSpPr>
        <p:spPr>
          <a:xfrm flipV="1">
            <a:off x="3131327" y="3863006"/>
            <a:ext cx="1552506" cy="1165206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34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0AD6A7E5-EF86-4592-9954-F5D3BA89E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256" y="2160898"/>
            <a:ext cx="2377970" cy="146336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General Goals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28714"/>
            <a:ext cx="1039876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sz="24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sz="2400" dirty="0">
                <a:solidFill>
                  <a:srgbClr val="3E5978"/>
                </a:solidFill>
              </a:rPr>
              <a:t>Integration of </a:t>
            </a:r>
            <a:r>
              <a:rPr lang="en-US" sz="2400" b="1" dirty="0">
                <a:solidFill>
                  <a:srgbClr val="3E5978"/>
                </a:solidFill>
              </a:rPr>
              <a:t>ground-based</a:t>
            </a:r>
            <a:r>
              <a:rPr lang="en-US" sz="2400" dirty="0">
                <a:solidFill>
                  <a:srgbClr val="3E5978"/>
                </a:solidFill>
              </a:rPr>
              <a:t> thermodynamic profilers into the DWD forecasting system (TDYN-PRO)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sz="2400" dirty="0">
                <a:solidFill>
                  <a:srgbClr val="3E5978"/>
                </a:solidFill>
              </a:rPr>
              <a:t>EMF III: The potential of ground-based thermodynamic profilers for</a:t>
            </a:r>
            <a:br>
              <a:rPr lang="en-US" sz="2400" dirty="0">
                <a:solidFill>
                  <a:srgbClr val="3E5978"/>
                </a:solidFill>
              </a:rPr>
            </a:br>
            <a:r>
              <a:rPr lang="en-US" sz="2400" dirty="0">
                <a:solidFill>
                  <a:srgbClr val="3E5978"/>
                </a:solidFill>
              </a:rPr>
              <a:t>              improving short-term weather forecasts</a:t>
            </a:r>
          </a:p>
          <a:p>
            <a:pPr>
              <a:buFont typeface="Wingdings" panose="05000000000000000000" pitchFamily="2" charset="2"/>
              <a:buChar char="à"/>
            </a:pPr>
            <a:endParaRPr lang="en-US" sz="2400" dirty="0">
              <a:solidFill>
                <a:srgbClr val="3E5978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    Q: Are the considered state-of-the-art ground-based profilers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    </a:t>
            </a:r>
            <a:r>
              <a:rPr lang="en-US" sz="2400" b="1" dirty="0">
                <a:solidFill>
                  <a:srgbClr val="C00000"/>
                </a:solidFill>
              </a:rPr>
              <a:t>accurate and reliable enough </a:t>
            </a:r>
            <a:r>
              <a:rPr lang="en-US" sz="2400" dirty="0">
                <a:solidFill>
                  <a:srgbClr val="C00000"/>
                </a:solidFill>
              </a:rPr>
              <a:t>for data assimilation?</a:t>
            </a:r>
          </a:p>
          <a:p>
            <a:pPr>
              <a:buFont typeface="Wingdings" panose="05000000000000000000" pitchFamily="2" charset="2"/>
              <a:buChar char="à"/>
            </a:pPr>
            <a:endParaRPr lang="en-US" sz="800" dirty="0">
              <a:solidFill>
                <a:srgbClr val="C00000"/>
              </a:solidFill>
            </a:endParaRPr>
          </a:p>
          <a:p>
            <a:pPr>
              <a:buClr>
                <a:srgbClr val="C00000"/>
              </a:buClr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Also interesting for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E-PROFILE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(EUMETNET)*,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COST action PROBE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ACTRIS</a:t>
            </a:r>
          </a:p>
          <a:p>
            <a:pPr marL="457200" lvl="1" indent="0">
              <a:buClr>
                <a:srgbClr val="C00000"/>
              </a:buClr>
              <a:buNone/>
            </a:pPr>
            <a:endParaRPr lang="en-US" sz="10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marL="457200" lvl="1" indent="0">
              <a:buClr>
                <a:srgbClr val="C00000"/>
              </a:buClr>
              <a:buNone/>
            </a:pPr>
            <a:endParaRPr lang="en-US" sz="1200" dirty="0">
              <a:solidFill>
                <a:srgbClr val="457A93"/>
              </a:solidFill>
              <a:latin typeface="+mn-lt"/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en-US" sz="1200" dirty="0">
                <a:solidFill>
                  <a:srgbClr val="457A93"/>
                </a:solidFill>
                <a:latin typeface="+mn-lt"/>
              </a:rPr>
              <a:t>*https://www.eumetnet.eu/activities/observations-programme/current-activities/e-profile/</a:t>
            </a:r>
            <a:br>
              <a:rPr lang="en-US" b="0" dirty="0">
                <a:solidFill>
                  <a:srgbClr val="457A93"/>
                </a:solidFill>
                <a:latin typeface="+mn-lt"/>
              </a:rPr>
            </a:br>
            <a:endParaRPr lang="en-US" altLang="it-IT" dirty="0">
              <a:solidFill>
                <a:srgbClr val="3E5978"/>
              </a:solidFill>
            </a:endParaRPr>
          </a:p>
          <a:p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3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40694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Motivation</a:t>
            </a:r>
            <a:endParaRPr lang="de-DE" sz="32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External error sources like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physical obstacles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and radio frequency interference (RFI) can have an impact on observations and the quality of the obtained atmospheric profile</a:t>
            </a:r>
            <a:endParaRPr lang="en-US" sz="8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en-US" sz="800" dirty="0">
                <a:solidFill>
                  <a:schemeClr val="bg1"/>
                </a:solidFill>
              </a:rPr>
              <a:t>t</a:t>
            </a:r>
            <a:br>
              <a:rPr lang="en-US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 important to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search for a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suitable measurement location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with 	low disturbances</a:t>
            </a:r>
          </a:p>
          <a:p>
            <a:pPr>
              <a:buClr>
                <a:srgbClr val="C00000"/>
              </a:buClr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C00000"/>
              </a:buClr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If e.g.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trees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towers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masts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walls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mountains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are too close to the MWR, they can have significant repercussions in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elevation scans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which are necessary for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deriving accurate T-profiles</a:t>
            </a:r>
          </a:p>
          <a:p>
            <a:pPr marL="0" indent="0">
              <a:buClr>
                <a:srgbClr val="C00000"/>
              </a:buClr>
              <a:buNone/>
            </a:pPr>
            <a:endParaRPr lang="en-US" sz="8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crucial to pinpoint the exact location of these obstacles and to 	determine a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minimum distance at which they do not interfere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with 	the MWR anymore</a:t>
            </a:r>
          </a:p>
          <a:p>
            <a:pPr>
              <a:buClr>
                <a:srgbClr val="C00000"/>
              </a:buClr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C00000"/>
              </a:buClr>
            </a:pPr>
            <a:endParaRPr lang="en-US" altLang="it-IT" sz="2400" i="1" dirty="0">
              <a:solidFill>
                <a:schemeClr val="accent1">
                  <a:lumMod val="50000"/>
                </a:schemeClr>
              </a:solidFill>
              <a:latin typeface="Calibri"/>
              <a:ea typeface="Arial" charset="0"/>
              <a:cs typeface="Calibri"/>
            </a:endParaRPr>
          </a:p>
          <a:p>
            <a:pPr marL="0" indent="0"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4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9637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24485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MW-</a:t>
            </a:r>
            <a:r>
              <a:rPr lang="de-DE" sz="3600" dirty="0" err="1">
                <a:solidFill>
                  <a:srgbClr val="C00000"/>
                </a:solidFill>
              </a:rPr>
              <a:t>profiling</a:t>
            </a:r>
            <a:r>
              <a:rPr lang="de-DE" sz="3600" dirty="0">
                <a:solidFill>
                  <a:srgbClr val="C00000"/>
                </a:solidFill>
              </a:rPr>
              <a:t>: </a:t>
            </a:r>
            <a:r>
              <a:rPr lang="de-DE" sz="3600" dirty="0" err="1">
                <a:solidFill>
                  <a:srgbClr val="C00000"/>
                </a:solidFill>
              </a:rPr>
              <a:t>How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does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it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work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theoretically</a:t>
            </a:r>
            <a:r>
              <a:rPr lang="de-DE" sz="36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17438" y="1253596"/>
            <a:ext cx="10515600" cy="4991100"/>
          </a:xfrm>
        </p:spPr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5</a:t>
            </a:fld>
            <a:endParaRPr lang="de-DE" sz="1400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57DCEB1A-487A-4D57-A506-32CCDF9831AC}"/>
              </a:ext>
            </a:extLst>
          </p:cNvPr>
          <p:cNvGrpSpPr/>
          <p:nvPr/>
        </p:nvGrpSpPr>
        <p:grpSpPr>
          <a:xfrm>
            <a:off x="2671709" y="1536072"/>
            <a:ext cx="6332537" cy="4862512"/>
            <a:chOff x="971600" y="692696"/>
            <a:chExt cx="6332537" cy="486251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4A14D81-F2E5-41C2-9C64-0A72F587D7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77" t="18198" r="20850" b="8598"/>
            <a:stretch>
              <a:fillRect/>
            </a:stretch>
          </p:blipFill>
          <p:spPr bwMode="auto">
            <a:xfrm>
              <a:off x="971600" y="692696"/>
              <a:ext cx="6332537" cy="4862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BAC20D19-6F92-4E96-BC5B-CEB75B17299E}"/>
                </a:ext>
              </a:extLst>
            </p:cNvPr>
            <p:cNvSpPr/>
            <p:nvPr/>
          </p:nvSpPr>
          <p:spPr bwMode="auto">
            <a:xfrm>
              <a:off x="4211960" y="1052736"/>
              <a:ext cx="504056" cy="3888432"/>
            </a:xfrm>
            <a:prstGeom prst="rect">
              <a:avLst/>
            </a:prstGeom>
            <a:solidFill>
              <a:srgbClr val="CD0921">
                <a:alpha val="3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C288397-7308-439B-8CD7-FFD693D62BD6}"/>
                </a:ext>
              </a:extLst>
            </p:cNvPr>
            <p:cNvSpPr/>
            <p:nvPr/>
          </p:nvSpPr>
          <p:spPr bwMode="auto">
            <a:xfrm>
              <a:off x="2627784" y="1052736"/>
              <a:ext cx="504056" cy="3888432"/>
            </a:xfrm>
            <a:prstGeom prst="rect">
              <a:avLst/>
            </a:prstGeom>
            <a:solidFill>
              <a:srgbClr val="3E5978">
                <a:alpha val="3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EC28B5A1-D5B7-4C4F-9BB0-589909AFCCB9}"/>
              </a:ext>
            </a:extLst>
          </p:cNvPr>
          <p:cNvSpPr txBox="1"/>
          <p:nvPr/>
        </p:nvSpPr>
        <p:spPr>
          <a:xfrm>
            <a:off x="7160930" y="4112103"/>
            <a:ext cx="1525515" cy="646331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cloud contribution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DB4A51F-E9F9-44A4-917B-C9DE0C3BFFEF}"/>
              </a:ext>
            </a:extLst>
          </p:cNvPr>
          <p:cNvSpPr txBox="1"/>
          <p:nvPr/>
        </p:nvSpPr>
        <p:spPr>
          <a:xfrm>
            <a:off x="8982740" y="1828379"/>
            <a:ext cx="31235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83C4F"/>
                </a:solidFill>
                <a:latin typeface="Calibri"/>
                <a:cs typeface="Calibri"/>
              </a:rPr>
              <a:t>Oxygen absorption line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rgbClr val="D83C4F"/>
                </a:solidFill>
                <a:latin typeface="Calibri"/>
                <a:cs typeface="Calibri"/>
                <a:sym typeface="Wingdings"/>
              </a:rPr>
              <a:t>constant mixing ratio with height </a:t>
            </a:r>
            <a:r>
              <a:rPr lang="en-US" dirty="0">
                <a:solidFill>
                  <a:srgbClr val="D83C4F"/>
                </a:solidFill>
                <a:latin typeface="Calibri"/>
                <a:cs typeface="Calibri"/>
                <a:sym typeface="Wingdings" panose="05000000000000000000" pitchFamily="2" charset="2"/>
              </a:rPr>
              <a:t> TB only a function of T and p  </a:t>
            </a:r>
            <a:r>
              <a:rPr lang="en-US" b="1" dirty="0">
                <a:solidFill>
                  <a:srgbClr val="D83C4F"/>
                </a:solidFill>
                <a:latin typeface="Calibri"/>
                <a:cs typeface="Calibri"/>
                <a:sym typeface="Wingdings"/>
              </a:rPr>
              <a:t>used for temperature profiling</a:t>
            </a:r>
          </a:p>
          <a:p>
            <a:endParaRPr lang="en-US" dirty="0">
              <a:solidFill>
                <a:srgbClr val="D83C4F"/>
              </a:solidFill>
              <a:latin typeface="Calibri"/>
              <a:cs typeface="Calibri"/>
              <a:sym typeface="Wingdings"/>
            </a:endParaRPr>
          </a:p>
          <a:p>
            <a:r>
              <a:rPr lang="en-US" dirty="0">
                <a:solidFill>
                  <a:srgbClr val="D83C4F"/>
                </a:solidFill>
                <a:latin typeface="Calibri"/>
                <a:cs typeface="Calibri"/>
              </a:rPr>
              <a:t>O2-band channels are</a:t>
            </a:r>
          </a:p>
          <a:p>
            <a:r>
              <a:rPr lang="en-US" b="1" dirty="0">
                <a:solidFill>
                  <a:srgbClr val="D83C4F"/>
                </a:solidFill>
                <a:latin typeface="Calibri"/>
                <a:cs typeface="Calibri"/>
              </a:rPr>
              <a:t>optically thick</a:t>
            </a:r>
            <a:r>
              <a:rPr lang="en-US" dirty="0">
                <a:solidFill>
                  <a:srgbClr val="D83C4F"/>
                </a:solidFill>
                <a:latin typeface="Calibri"/>
                <a:cs typeface="Calibri"/>
              </a:rPr>
              <a:t>,</a:t>
            </a:r>
          </a:p>
          <a:p>
            <a:r>
              <a:rPr lang="en-US" dirty="0">
                <a:solidFill>
                  <a:srgbClr val="D83C4F"/>
                </a:solidFill>
                <a:latin typeface="Calibri"/>
                <a:cs typeface="Calibri"/>
              </a:rPr>
              <a:t>especially </a:t>
            </a:r>
            <a:r>
              <a:rPr lang="en-US" b="1" dirty="0" err="1">
                <a:solidFill>
                  <a:srgbClr val="D83C4F"/>
                </a:solidFill>
                <a:latin typeface="Calibri"/>
                <a:cs typeface="Calibri"/>
              </a:rPr>
              <a:t>ch</a:t>
            </a:r>
            <a:r>
              <a:rPr lang="en-US" b="1" dirty="0">
                <a:solidFill>
                  <a:srgbClr val="D83C4F"/>
                </a:solidFill>
                <a:latin typeface="Calibri"/>
                <a:cs typeface="Calibri"/>
              </a:rPr>
              <a:t> 11-14</a:t>
            </a:r>
            <a:r>
              <a:rPr lang="en-US" dirty="0">
                <a:solidFill>
                  <a:srgbClr val="D83C4F"/>
                </a:solidFill>
                <a:latin typeface="Calibri"/>
                <a:cs typeface="Calibri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rgbClr val="D83C4F"/>
                </a:solidFill>
                <a:latin typeface="Calibri"/>
                <a:cs typeface="Calibri"/>
                <a:sym typeface="Wingdings" panose="05000000000000000000" pitchFamily="2" charset="2"/>
              </a:rPr>
              <a:t>MWR does not penetrate that far into the atmosphere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rgbClr val="D83C4F"/>
                </a:solidFill>
                <a:latin typeface="Calibri"/>
                <a:cs typeface="Calibri"/>
                <a:sym typeface="Wingdings" panose="05000000000000000000" pitchFamily="2" charset="2"/>
              </a:rPr>
              <a:t>Measured TBs are Ts nearer to the ground</a:t>
            </a:r>
            <a:endParaRPr lang="en-US" dirty="0">
              <a:solidFill>
                <a:srgbClr val="D83C4F"/>
              </a:solidFill>
              <a:latin typeface="Calibri"/>
              <a:cs typeface="Calibri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B6570D3-1681-44FA-90DA-70FE315EC6C9}"/>
              </a:ext>
            </a:extLst>
          </p:cNvPr>
          <p:cNvSpPr txBox="1"/>
          <p:nvPr/>
        </p:nvSpPr>
        <p:spPr>
          <a:xfrm>
            <a:off x="93395" y="1828379"/>
            <a:ext cx="284905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5A3B5"/>
                </a:solidFill>
                <a:latin typeface="Calibri"/>
                <a:cs typeface="Calibri"/>
              </a:rPr>
              <a:t>pressure broadened WV line </a:t>
            </a:r>
            <a:r>
              <a:rPr lang="en-US" dirty="0">
                <a:solidFill>
                  <a:srgbClr val="95A3B5"/>
                </a:solidFill>
                <a:latin typeface="Calibri"/>
                <a:cs typeface="Calibri"/>
                <a:sym typeface="Wingdings"/>
              </a:rPr>
              <a:t> total water vapor &amp; weak</a:t>
            </a:r>
            <a:br>
              <a:rPr lang="en-US" dirty="0">
                <a:solidFill>
                  <a:srgbClr val="95A3B5"/>
                </a:solidFill>
                <a:latin typeface="Calibri"/>
                <a:cs typeface="Calibri"/>
                <a:sym typeface="Wingdings"/>
              </a:rPr>
            </a:br>
            <a:r>
              <a:rPr lang="en-US" dirty="0">
                <a:solidFill>
                  <a:srgbClr val="95A3B5"/>
                </a:solidFill>
                <a:latin typeface="Calibri"/>
                <a:cs typeface="Calibri"/>
                <a:sym typeface="Wingdings"/>
              </a:rPr>
              <a:t>     profile information</a:t>
            </a:r>
          </a:p>
          <a:p>
            <a:endParaRPr lang="en-US" dirty="0">
              <a:solidFill>
                <a:srgbClr val="95A3B5"/>
              </a:solidFill>
              <a:latin typeface="Calibri"/>
              <a:cs typeface="Calibri"/>
              <a:sym typeface="Wingdings"/>
            </a:endParaRPr>
          </a:p>
          <a:p>
            <a:r>
              <a:rPr lang="en-US" dirty="0">
                <a:solidFill>
                  <a:srgbClr val="95A3B5"/>
                </a:solidFill>
                <a:latin typeface="Calibri"/>
                <a:cs typeface="Calibri"/>
                <a:sym typeface="Wingdings"/>
              </a:rPr>
              <a:t>WV channels are</a:t>
            </a:r>
          </a:p>
          <a:p>
            <a:r>
              <a:rPr lang="en-US" b="1" dirty="0">
                <a:solidFill>
                  <a:srgbClr val="95A3B5"/>
                </a:solidFill>
                <a:latin typeface="Calibri"/>
                <a:cs typeface="Calibri"/>
                <a:sym typeface="Wingdings"/>
              </a:rPr>
              <a:t>optically thin</a:t>
            </a:r>
            <a:r>
              <a:rPr lang="en-US" dirty="0">
                <a:solidFill>
                  <a:srgbClr val="95A3B5"/>
                </a:solidFill>
                <a:latin typeface="Calibri"/>
                <a:cs typeface="Calibri"/>
                <a:sym typeface="Wingdings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rgbClr val="95A3B5"/>
                </a:solidFill>
                <a:latin typeface="Calibri"/>
                <a:cs typeface="Calibri"/>
                <a:sym typeface="Wingdings" panose="05000000000000000000" pitchFamily="2" charset="2"/>
              </a:rPr>
              <a:t>MWR can “see” far into the atmosphere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rgbClr val="95A3B5"/>
                </a:solidFill>
                <a:latin typeface="Calibri"/>
                <a:cs typeface="Calibri"/>
                <a:sym typeface="Wingdings" panose="05000000000000000000" pitchFamily="2" charset="2"/>
              </a:rPr>
              <a:t>Is more susceptible to external errors like RFI and far away obstacles</a:t>
            </a:r>
            <a:endParaRPr lang="en-US" dirty="0">
              <a:solidFill>
                <a:srgbClr val="95A3B5"/>
              </a:solidFill>
              <a:latin typeface="Calibri"/>
              <a:cs typeface="Calibri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29D100A-DD75-4BA6-8AEB-2AC38A39E351}"/>
              </a:ext>
            </a:extLst>
          </p:cNvPr>
          <p:cNvSpPr txBox="1"/>
          <p:nvPr/>
        </p:nvSpPr>
        <p:spPr>
          <a:xfrm>
            <a:off x="3383521" y="991388"/>
            <a:ext cx="2312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95A3B5"/>
                </a:solidFill>
              </a:rPr>
              <a:t>H</a:t>
            </a:r>
            <a:r>
              <a:rPr lang="de-DE" baseline="-25000" dirty="0">
                <a:solidFill>
                  <a:srgbClr val="95A3B5"/>
                </a:solidFill>
              </a:rPr>
              <a:t>2</a:t>
            </a:r>
            <a:r>
              <a:rPr lang="de-DE" dirty="0">
                <a:solidFill>
                  <a:srgbClr val="95A3B5"/>
                </a:solidFill>
              </a:rPr>
              <a:t>O </a:t>
            </a:r>
            <a:r>
              <a:rPr lang="de-DE" dirty="0" err="1">
                <a:solidFill>
                  <a:srgbClr val="95A3B5"/>
                </a:solidFill>
              </a:rPr>
              <a:t>vapor</a:t>
            </a:r>
            <a:r>
              <a:rPr lang="de-DE" dirty="0">
                <a:solidFill>
                  <a:srgbClr val="95A3B5"/>
                </a:solidFill>
              </a:rPr>
              <a:t> - band</a:t>
            </a:r>
          </a:p>
          <a:p>
            <a:pPr algn="ctr"/>
            <a:r>
              <a:rPr lang="de-DE" dirty="0" err="1">
                <a:solidFill>
                  <a:srgbClr val="95A3B5"/>
                </a:solidFill>
              </a:rPr>
              <a:t>humidity</a:t>
            </a:r>
            <a:endParaRPr lang="de-DE" dirty="0">
              <a:solidFill>
                <a:srgbClr val="95A3B5"/>
              </a:solidFill>
            </a:endParaRPr>
          </a:p>
          <a:p>
            <a:pPr algn="ctr"/>
            <a:r>
              <a:rPr lang="de-DE" dirty="0">
                <a:solidFill>
                  <a:srgbClr val="95A3B5"/>
                </a:solidFill>
              </a:rPr>
              <a:t>(</a:t>
            </a:r>
            <a:r>
              <a:rPr lang="de-DE" dirty="0" err="1">
                <a:solidFill>
                  <a:srgbClr val="95A3B5"/>
                </a:solidFill>
              </a:rPr>
              <a:t>channel</a:t>
            </a:r>
            <a:r>
              <a:rPr lang="de-DE" dirty="0">
                <a:solidFill>
                  <a:srgbClr val="95A3B5"/>
                </a:solidFill>
              </a:rPr>
              <a:t> 1-7)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F6B5F46-F2D1-482C-AFAC-B8825F658006}"/>
              </a:ext>
            </a:extLst>
          </p:cNvPr>
          <p:cNvSpPr txBox="1"/>
          <p:nvPr/>
        </p:nvSpPr>
        <p:spPr>
          <a:xfrm>
            <a:off x="5245583" y="991388"/>
            <a:ext cx="1751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D83C4F"/>
                </a:solidFill>
              </a:rPr>
              <a:t>O</a:t>
            </a:r>
            <a:r>
              <a:rPr lang="de-DE" baseline="-25000" dirty="0">
                <a:solidFill>
                  <a:srgbClr val="D83C4F"/>
                </a:solidFill>
              </a:rPr>
              <a:t>2 </a:t>
            </a:r>
            <a:r>
              <a:rPr lang="de-DE" dirty="0">
                <a:solidFill>
                  <a:srgbClr val="D83C4F"/>
                </a:solidFill>
              </a:rPr>
              <a:t>- band</a:t>
            </a:r>
          </a:p>
          <a:p>
            <a:pPr algn="ctr"/>
            <a:r>
              <a:rPr lang="de-DE" dirty="0" err="1">
                <a:solidFill>
                  <a:srgbClr val="D83C4F"/>
                </a:solidFill>
              </a:rPr>
              <a:t>temperature</a:t>
            </a:r>
            <a:endParaRPr lang="de-DE" baseline="-25000" dirty="0">
              <a:solidFill>
                <a:srgbClr val="D83C4F"/>
              </a:solidFill>
            </a:endParaRPr>
          </a:p>
          <a:p>
            <a:pPr algn="ctr"/>
            <a:r>
              <a:rPr lang="de-DE" dirty="0">
                <a:solidFill>
                  <a:srgbClr val="D83C4F"/>
                </a:solidFill>
              </a:rPr>
              <a:t>(</a:t>
            </a:r>
            <a:r>
              <a:rPr lang="de-DE" dirty="0" err="1">
                <a:solidFill>
                  <a:srgbClr val="D83C4F"/>
                </a:solidFill>
              </a:rPr>
              <a:t>channel</a:t>
            </a:r>
            <a:r>
              <a:rPr lang="de-DE" dirty="0">
                <a:solidFill>
                  <a:srgbClr val="D83C4F"/>
                </a:solidFill>
              </a:rPr>
              <a:t> 8-14)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37EA2F0-C570-E2E4-83F4-7EAF150CD632}"/>
              </a:ext>
            </a:extLst>
          </p:cNvPr>
          <p:cNvSpPr/>
          <p:nvPr/>
        </p:nvSpPr>
        <p:spPr>
          <a:xfrm>
            <a:off x="6162060" y="2197194"/>
            <a:ext cx="56150" cy="60842"/>
          </a:xfrm>
          <a:prstGeom prst="ellipse">
            <a:avLst/>
          </a:prstGeom>
          <a:solidFill>
            <a:srgbClr val="FF6D6D"/>
          </a:solidFill>
          <a:ln>
            <a:solidFill>
              <a:srgbClr val="D83C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EFD91F7-1FC7-F53D-44BE-4D558986A057}"/>
              </a:ext>
            </a:extLst>
          </p:cNvPr>
          <p:cNvSpPr/>
          <p:nvPr/>
        </p:nvSpPr>
        <p:spPr>
          <a:xfrm>
            <a:off x="6207441" y="2114373"/>
            <a:ext cx="56150" cy="60842"/>
          </a:xfrm>
          <a:prstGeom prst="ellipse">
            <a:avLst/>
          </a:prstGeom>
          <a:solidFill>
            <a:srgbClr val="FF6D6D"/>
          </a:solidFill>
          <a:ln>
            <a:solidFill>
              <a:srgbClr val="D83C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AF49109-4668-DD36-ED6B-9476B623B5E9}"/>
              </a:ext>
            </a:extLst>
          </p:cNvPr>
          <p:cNvSpPr/>
          <p:nvPr/>
        </p:nvSpPr>
        <p:spPr>
          <a:xfrm>
            <a:off x="6282001" y="2075510"/>
            <a:ext cx="56150" cy="60842"/>
          </a:xfrm>
          <a:prstGeom prst="ellipse">
            <a:avLst/>
          </a:prstGeom>
          <a:solidFill>
            <a:srgbClr val="FF6D6D"/>
          </a:solidFill>
          <a:ln>
            <a:solidFill>
              <a:srgbClr val="D83C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50FC5BE-2E40-2DB3-CB45-362BD246EE39}"/>
              </a:ext>
            </a:extLst>
          </p:cNvPr>
          <p:cNvSpPr/>
          <p:nvPr/>
        </p:nvSpPr>
        <p:spPr>
          <a:xfrm>
            <a:off x="6376908" y="2053531"/>
            <a:ext cx="56150" cy="60842"/>
          </a:xfrm>
          <a:prstGeom prst="ellipse">
            <a:avLst/>
          </a:prstGeom>
          <a:solidFill>
            <a:srgbClr val="FF6D6D"/>
          </a:solidFill>
          <a:ln>
            <a:solidFill>
              <a:srgbClr val="D83C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2B02D99-EA2F-737A-D238-F65D41623E31}"/>
              </a:ext>
            </a:extLst>
          </p:cNvPr>
          <p:cNvSpPr txBox="1"/>
          <p:nvPr/>
        </p:nvSpPr>
        <p:spPr>
          <a:xfrm>
            <a:off x="6914836" y="2339472"/>
            <a:ext cx="919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solidFill>
                  <a:srgbClr val="D83C4F"/>
                </a:solidFill>
              </a:rPr>
              <a:t>ch</a:t>
            </a:r>
            <a:r>
              <a:rPr lang="de-DE" sz="1200" dirty="0">
                <a:solidFill>
                  <a:srgbClr val="D83C4F"/>
                </a:solidFill>
              </a:rPr>
              <a:t> 11-14</a:t>
            </a:r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D1E0CBDD-A5DA-7991-05E3-E5EE3B7BB42D}"/>
              </a:ext>
            </a:extLst>
          </p:cNvPr>
          <p:cNvCxnSpPr>
            <a:cxnSpLocks/>
          </p:cNvCxnSpPr>
          <p:nvPr/>
        </p:nvCxnSpPr>
        <p:spPr>
          <a:xfrm flipH="1" flipV="1">
            <a:off x="6310076" y="2193501"/>
            <a:ext cx="760791" cy="279746"/>
          </a:xfrm>
          <a:prstGeom prst="straightConnector1">
            <a:avLst/>
          </a:prstGeom>
          <a:ln>
            <a:solidFill>
              <a:srgbClr val="FF6D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26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14" grpId="0"/>
      <p:bldP spid="16" grpId="0"/>
      <p:bldP spid="13" grpId="0"/>
      <p:bldP spid="5" grpId="0" animBg="1"/>
      <p:bldP spid="6" grpId="0" animBg="1"/>
      <p:bldP spid="15" grpId="0" animBg="1"/>
      <p:bldP spid="17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7">
            <a:extLst>
              <a:ext uri="{FF2B5EF4-FFF2-40B4-BE49-F238E27FC236}">
                <a16:creationId xmlns:a16="http://schemas.microsoft.com/office/drawing/2014/main" id="{82CCCC9B-6C5F-ED63-7465-2FB483FCD6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8112395"/>
              </p:ext>
            </p:extLst>
          </p:nvPr>
        </p:nvGraphicFramePr>
        <p:xfrm>
          <a:off x="927946" y="1126281"/>
          <a:ext cx="8663093" cy="482504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663093">
                  <a:extLst>
                    <a:ext uri="{9D8B030D-6E8A-4147-A177-3AD203B41FA5}">
                      <a16:colId xmlns:a16="http://schemas.microsoft.com/office/drawing/2014/main" val="1930472617"/>
                    </a:ext>
                  </a:extLst>
                </a:gridCol>
              </a:tblGrid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898300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9620137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191273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8804835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5807293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173376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8706020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3167838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Impact </a:t>
            </a:r>
            <a:r>
              <a:rPr lang="de-DE" sz="3600" dirty="0" err="1">
                <a:solidFill>
                  <a:srgbClr val="C00000"/>
                </a:solidFill>
              </a:rPr>
              <a:t>of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Obstacles</a:t>
            </a:r>
            <a:r>
              <a:rPr lang="de-DE" sz="3600" dirty="0">
                <a:solidFill>
                  <a:srgbClr val="C00000"/>
                </a:solidFill>
              </a:rPr>
              <a:t> on T-</a:t>
            </a:r>
            <a:r>
              <a:rPr lang="de-DE" sz="3600" dirty="0" err="1">
                <a:solidFill>
                  <a:srgbClr val="C00000"/>
                </a:solidFill>
              </a:rPr>
              <a:t>profiling</a:t>
            </a:r>
            <a:endParaRPr lang="de-DE" sz="36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6</a:t>
            </a:fld>
            <a:endParaRPr lang="de-DE" sz="1400" dirty="0"/>
          </a:p>
        </p:txBody>
      </p:sp>
      <p:pic>
        <p:nvPicPr>
          <p:cNvPr id="7" name="Bild 9">
            <a:extLst>
              <a:ext uri="{FF2B5EF4-FFF2-40B4-BE49-F238E27FC236}">
                <a16:creationId xmlns:a16="http://schemas.microsoft.com/office/drawing/2014/main" id="{A1088E5E-E6F1-65FD-B55A-57D1FC357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946" y="5136278"/>
            <a:ext cx="483990" cy="815051"/>
          </a:xfrm>
          <a:prstGeom prst="rect">
            <a:avLst/>
          </a:prstGeom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9CB9B053-7D84-B9B3-92E9-7DCBDBA0CD7B}"/>
              </a:ext>
            </a:extLst>
          </p:cNvPr>
          <p:cNvCxnSpPr>
            <a:cxnSpLocks/>
          </p:cNvCxnSpPr>
          <p:nvPr/>
        </p:nvCxnSpPr>
        <p:spPr>
          <a:xfrm flipH="1">
            <a:off x="1501682" y="1469813"/>
            <a:ext cx="7757465" cy="3799840"/>
          </a:xfrm>
          <a:prstGeom prst="straightConnector1">
            <a:avLst/>
          </a:prstGeom>
          <a:ln w="19050">
            <a:solidFill>
              <a:srgbClr val="D83C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08189483-AADD-85B6-C849-5B8EF678C49B}"/>
              </a:ext>
            </a:extLst>
          </p:cNvPr>
          <p:cNvCxnSpPr>
            <a:cxnSpLocks/>
          </p:cNvCxnSpPr>
          <p:nvPr/>
        </p:nvCxnSpPr>
        <p:spPr>
          <a:xfrm flipH="1">
            <a:off x="1515246" y="5028112"/>
            <a:ext cx="7833647" cy="487466"/>
          </a:xfrm>
          <a:prstGeom prst="straightConnector1">
            <a:avLst/>
          </a:prstGeom>
          <a:ln w="19050">
            <a:solidFill>
              <a:srgbClr val="D83C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54441E26-2C6A-A7C7-9E13-DACA03F6D46B}"/>
              </a:ext>
            </a:extLst>
          </p:cNvPr>
          <p:cNvCxnSpPr>
            <a:cxnSpLocks/>
          </p:cNvCxnSpPr>
          <p:nvPr/>
        </p:nvCxnSpPr>
        <p:spPr>
          <a:xfrm>
            <a:off x="1230478" y="1355858"/>
            <a:ext cx="0" cy="3731321"/>
          </a:xfrm>
          <a:prstGeom prst="straightConnector1">
            <a:avLst/>
          </a:prstGeom>
          <a:ln w="19050">
            <a:solidFill>
              <a:srgbClr val="D83C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fik 19" descr="Laubbaum Silhouette">
            <a:extLst>
              <a:ext uri="{FF2B5EF4-FFF2-40B4-BE49-F238E27FC236}">
                <a16:creationId xmlns:a16="http://schemas.microsoft.com/office/drawing/2014/main" id="{701D9246-CDEE-D6EC-DE25-7050CDBA6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3683" y="5043245"/>
            <a:ext cx="914400" cy="914400"/>
          </a:xfrm>
          <a:prstGeom prst="rect">
            <a:avLst/>
          </a:prstGeom>
        </p:spPr>
      </p:pic>
      <p:pic>
        <p:nvPicPr>
          <p:cNvPr id="22" name="Grafik 21" descr="Laubbaum mit einfarbiger Füllung">
            <a:extLst>
              <a:ext uri="{FF2B5EF4-FFF2-40B4-BE49-F238E27FC236}">
                <a16:creationId xmlns:a16="http://schemas.microsoft.com/office/drawing/2014/main" id="{450B3943-F5AE-DCCB-AB8F-4F8B7956CD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01481" y="5043245"/>
            <a:ext cx="914400" cy="944666"/>
          </a:xfrm>
          <a:prstGeom prst="rect">
            <a:avLst/>
          </a:prstGeom>
        </p:spPr>
      </p:pic>
      <p:pic>
        <p:nvPicPr>
          <p:cNvPr id="24" name="Grafik 23" descr="Berge mit einfarbiger Füllung">
            <a:extLst>
              <a:ext uri="{FF2B5EF4-FFF2-40B4-BE49-F238E27FC236}">
                <a16:creationId xmlns:a16="http://schemas.microsoft.com/office/drawing/2014/main" id="{3ECB5108-12CE-FEC9-EDCF-ACA8F1969B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73895" y="3161070"/>
            <a:ext cx="3018640" cy="3511741"/>
          </a:xfrm>
          <a:prstGeom prst="rect">
            <a:avLst/>
          </a:prstGeom>
        </p:spPr>
      </p:pic>
      <p:sp>
        <p:nvSpPr>
          <p:cNvPr id="25" name="Pfeil: nach oben und unten 24">
            <a:extLst>
              <a:ext uri="{FF2B5EF4-FFF2-40B4-BE49-F238E27FC236}">
                <a16:creationId xmlns:a16="http://schemas.microsoft.com/office/drawing/2014/main" id="{E72F30CF-9B06-BC41-3621-625816F2CCD9}"/>
              </a:ext>
            </a:extLst>
          </p:cNvPr>
          <p:cNvSpPr/>
          <p:nvPr/>
        </p:nvSpPr>
        <p:spPr>
          <a:xfrm>
            <a:off x="10051085" y="1666647"/>
            <a:ext cx="359654" cy="3464465"/>
          </a:xfrm>
          <a:prstGeom prst="up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4000">
                <a:schemeClr val="accent1">
                  <a:lumMod val="45000"/>
                  <a:lumOff val="5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  <a:gs pos="100000">
                <a:srgbClr val="0070C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70C6CC49-25F2-4478-AAE5-160ACF468BCB}"/>
              </a:ext>
            </a:extLst>
          </p:cNvPr>
          <p:cNvSpPr txBox="1"/>
          <p:nvPr/>
        </p:nvSpPr>
        <p:spPr>
          <a:xfrm>
            <a:off x="9902751" y="1240166"/>
            <a:ext cx="14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457A93"/>
                </a:solidFill>
              </a:rPr>
              <a:t>lower</a:t>
            </a:r>
            <a:endParaRPr lang="de-DE" dirty="0">
              <a:solidFill>
                <a:srgbClr val="457A93"/>
              </a:solidFill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50A36B4A-568C-8EF7-1F24-C35229FE89A7}"/>
              </a:ext>
            </a:extLst>
          </p:cNvPr>
          <p:cNvSpPr txBox="1"/>
          <p:nvPr/>
        </p:nvSpPr>
        <p:spPr>
          <a:xfrm>
            <a:off x="9858938" y="5143280"/>
            <a:ext cx="14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457A93"/>
                </a:solidFill>
              </a:rPr>
              <a:t>higher</a:t>
            </a:r>
            <a:endParaRPr lang="de-DE" dirty="0">
              <a:solidFill>
                <a:srgbClr val="457A93"/>
              </a:solidFill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B0412FA3-C9CB-C605-4633-D8F12FE9E6AE}"/>
              </a:ext>
            </a:extLst>
          </p:cNvPr>
          <p:cNvSpPr txBox="1"/>
          <p:nvPr/>
        </p:nvSpPr>
        <p:spPr>
          <a:xfrm>
            <a:off x="1962902" y="5146246"/>
            <a:ext cx="475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D83C4F"/>
                </a:solidFill>
              </a:rPr>
              <a:t>5°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045A70AD-013E-821E-4066-121E9B29E704}"/>
              </a:ext>
            </a:extLst>
          </p:cNvPr>
          <p:cNvSpPr txBox="1"/>
          <p:nvPr/>
        </p:nvSpPr>
        <p:spPr>
          <a:xfrm>
            <a:off x="1702585" y="4717847"/>
            <a:ext cx="66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D83C4F"/>
                </a:solidFill>
              </a:rPr>
              <a:t>30°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0D6CB338-9775-3E28-7159-9E4DEBF3FAA4}"/>
              </a:ext>
            </a:extLst>
          </p:cNvPr>
          <p:cNvSpPr txBox="1"/>
          <p:nvPr/>
        </p:nvSpPr>
        <p:spPr>
          <a:xfrm>
            <a:off x="795041" y="4201703"/>
            <a:ext cx="66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D83C4F"/>
                </a:solidFill>
              </a:rPr>
              <a:t>90°</a:t>
            </a:r>
          </a:p>
        </p:txBody>
      </p:sp>
      <p:pic>
        <p:nvPicPr>
          <p:cNvPr id="34" name="Grafik 33" descr="Laubbaum mit einfarbiger Füllung">
            <a:extLst>
              <a:ext uri="{FF2B5EF4-FFF2-40B4-BE49-F238E27FC236}">
                <a16:creationId xmlns:a16="http://schemas.microsoft.com/office/drawing/2014/main" id="{D5589749-F617-559F-2664-0DACCEF170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68093" y="5430047"/>
            <a:ext cx="492107" cy="508033"/>
          </a:xfrm>
          <a:prstGeom prst="rect">
            <a:avLst/>
          </a:prstGeom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4D71E263-698B-899D-FE27-5E9DF6716921}"/>
              </a:ext>
            </a:extLst>
          </p:cNvPr>
          <p:cNvSpPr txBox="1"/>
          <p:nvPr/>
        </p:nvSpPr>
        <p:spPr>
          <a:xfrm rot="5400000">
            <a:off x="9740119" y="3105834"/>
            <a:ext cx="1971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rgbClr val="457A93"/>
                </a:solidFill>
              </a:rPr>
              <a:t>optical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thickness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el-GR" dirty="0">
                <a:solidFill>
                  <a:srgbClr val="457A93"/>
                </a:solidFill>
              </a:rPr>
              <a:t>τ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of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atmosphere</a:t>
            </a:r>
            <a:endParaRPr lang="de-DE" dirty="0">
              <a:solidFill>
                <a:srgbClr val="457A93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1A87B51-9853-AD1D-3AE9-F87BAB1B9288}"/>
              </a:ext>
            </a:extLst>
          </p:cNvPr>
          <p:cNvSpPr txBox="1"/>
          <p:nvPr/>
        </p:nvSpPr>
        <p:spPr>
          <a:xfrm>
            <a:off x="1625754" y="1119965"/>
            <a:ext cx="5048141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 err="1">
                <a:solidFill>
                  <a:srgbClr val="457A93"/>
                </a:solidFill>
              </a:rPr>
              <a:t>Assumptions</a:t>
            </a:r>
            <a:r>
              <a:rPr lang="de-DE" sz="2000" b="1" dirty="0">
                <a:solidFill>
                  <a:srgbClr val="457A93"/>
                </a:solidFill>
              </a:rPr>
              <a:t> </a:t>
            </a:r>
            <a:r>
              <a:rPr lang="de-DE" sz="2000" b="1" dirty="0" err="1">
                <a:solidFill>
                  <a:srgbClr val="457A93"/>
                </a:solidFill>
              </a:rPr>
              <a:t>for</a:t>
            </a:r>
            <a:r>
              <a:rPr lang="de-DE" sz="2000" b="1" dirty="0">
                <a:solidFill>
                  <a:srgbClr val="457A93"/>
                </a:solidFill>
              </a:rPr>
              <a:t> </a:t>
            </a:r>
            <a:r>
              <a:rPr lang="de-DE" sz="2000" b="1" dirty="0" err="1">
                <a:solidFill>
                  <a:srgbClr val="457A93"/>
                </a:solidFill>
              </a:rPr>
              <a:t>simulation</a:t>
            </a:r>
            <a:r>
              <a:rPr lang="de-DE" sz="2000" b="1" dirty="0">
                <a:solidFill>
                  <a:srgbClr val="457A93"/>
                </a:solidFill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b="1" dirty="0">
                <a:solidFill>
                  <a:srgbClr val="457A93"/>
                </a:solidFill>
                <a:sym typeface="Wingdings" panose="05000000000000000000" pitchFamily="2" charset="2"/>
              </a:rPr>
              <a:t>Horizontal </a:t>
            </a:r>
            <a:r>
              <a:rPr lang="de-DE" b="1" dirty="0" err="1">
                <a:solidFill>
                  <a:srgbClr val="457A93"/>
                </a:solidFill>
                <a:sym typeface="Wingdings" panose="05000000000000000000" pitchFamily="2" charset="2"/>
              </a:rPr>
              <a:t>homogeneity</a:t>
            </a:r>
            <a:endParaRPr lang="de-DE" b="1" dirty="0">
              <a:solidFill>
                <a:srgbClr val="457A93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b="1" dirty="0" err="1">
                <a:solidFill>
                  <a:srgbClr val="457A93"/>
                </a:solidFill>
                <a:sym typeface="Wingdings" panose="05000000000000000000" pitchFamily="2" charset="2"/>
              </a:rPr>
              <a:t>Obstacle</a:t>
            </a:r>
            <a:r>
              <a:rPr lang="de-DE" b="1" dirty="0">
                <a:solidFill>
                  <a:srgbClr val="457A93"/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rgbClr val="457A93"/>
                </a:solidFill>
                <a:sym typeface="Wingdings" panose="05000000000000000000" pitchFamily="2" charset="2"/>
              </a:rPr>
              <a:t>is</a:t>
            </a:r>
            <a:r>
              <a:rPr lang="de-DE" b="1" dirty="0">
                <a:solidFill>
                  <a:srgbClr val="457A93"/>
                </a:solidFill>
                <a:sym typeface="Wingdings" panose="05000000000000000000" pitchFamily="2" charset="2"/>
              </a:rPr>
              <a:t> a solid </a:t>
            </a:r>
            <a:r>
              <a:rPr lang="de-DE" b="1" dirty="0" err="1">
                <a:solidFill>
                  <a:srgbClr val="457A93"/>
                </a:solidFill>
                <a:sym typeface="Wingdings" panose="05000000000000000000" pitchFamily="2" charset="2"/>
              </a:rPr>
              <a:t>blackbody</a:t>
            </a:r>
            <a:endParaRPr lang="de-DE" b="1" dirty="0">
              <a:solidFill>
                <a:srgbClr val="457A93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b="1" dirty="0" err="1">
                <a:solidFill>
                  <a:srgbClr val="457A93"/>
                </a:solidFill>
                <a:sym typeface="Wingdings" panose="05000000000000000000" pitchFamily="2" charset="2"/>
              </a:rPr>
              <a:t>Obstacle</a:t>
            </a:r>
            <a:r>
              <a:rPr lang="de-DE" b="1" dirty="0">
                <a:solidFill>
                  <a:srgbClr val="457A93"/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rgbClr val="457A93"/>
                </a:solidFill>
                <a:sym typeface="Wingdings" panose="05000000000000000000" pitchFamily="2" charset="2"/>
              </a:rPr>
              <a:t>fills</a:t>
            </a:r>
            <a:r>
              <a:rPr lang="de-DE" b="1" dirty="0">
                <a:solidFill>
                  <a:srgbClr val="457A93"/>
                </a:solidFill>
                <a:sym typeface="Wingdings" panose="05000000000000000000" pitchFamily="2" charset="2"/>
              </a:rPr>
              <a:t> out </a:t>
            </a:r>
            <a:r>
              <a:rPr lang="de-DE" b="1" dirty="0" err="1">
                <a:solidFill>
                  <a:srgbClr val="457A93"/>
                </a:solidFill>
                <a:sym typeface="Wingdings" panose="05000000000000000000" pitchFamily="2" charset="2"/>
              </a:rPr>
              <a:t>the</a:t>
            </a:r>
            <a:r>
              <a:rPr lang="de-DE" b="1" dirty="0">
                <a:solidFill>
                  <a:srgbClr val="457A93"/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rgbClr val="457A93"/>
                </a:solidFill>
                <a:sym typeface="Wingdings" panose="05000000000000000000" pitchFamily="2" charset="2"/>
              </a:rPr>
              <a:t>entire</a:t>
            </a:r>
            <a:r>
              <a:rPr lang="de-DE" b="1" dirty="0">
                <a:solidFill>
                  <a:srgbClr val="457A93"/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rgbClr val="457A93"/>
                </a:solidFill>
                <a:sym typeface="Wingdings" panose="05000000000000000000" pitchFamily="2" charset="2"/>
              </a:rPr>
              <a:t>beamwidth</a:t>
            </a:r>
            <a:endParaRPr lang="de-DE" b="1" dirty="0">
              <a:solidFill>
                <a:srgbClr val="457A93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b="1" dirty="0" err="1">
                <a:solidFill>
                  <a:srgbClr val="457A93"/>
                </a:solidFill>
                <a:sym typeface="Wingdings" panose="05000000000000000000" pitchFamily="2" charset="2"/>
              </a:rPr>
              <a:t>No</a:t>
            </a:r>
            <a:r>
              <a:rPr lang="de-DE" b="1" dirty="0">
                <a:solidFill>
                  <a:srgbClr val="457A93"/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rgbClr val="457A93"/>
                </a:solidFill>
                <a:sym typeface="Wingdings" panose="05000000000000000000" pitchFamily="2" charset="2"/>
              </a:rPr>
              <a:t>added</a:t>
            </a:r>
            <a:r>
              <a:rPr lang="de-DE" b="1" dirty="0">
                <a:solidFill>
                  <a:srgbClr val="457A93"/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rgbClr val="457A93"/>
                </a:solidFill>
                <a:sym typeface="Wingdings" panose="05000000000000000000" pitchFamily="2" charset="2"/>
              </a:rPr>
              <a:t>noise</a:t>
            </a:r>
            <a:r>
              <a:rPr lang="de-DE" b="1" dirty="0">
                <a:solidFill>
                  <a:srgbClr val="457A93"/>
                </a:solidFill>
                <a:sym typeface="Wingdings" panose="05000000000000000000" pitchFamily="2" charset="2"/>
              </a:rPr>
              <a:t> in </a:t>
            </a:r>
            <a:r>
              <a:rPr lang="de-DE" b="1" dirty="0" err="1">
                <a:solidFill>
                  <a:srgbClr val="457A93"/>
                </a:solidFill>
                <a:sym typeface="Wingdings" panose="05000000000000000000" pitchFamily="2" charset="2"/>
              </a:rPr>
              <a:t>model</a:t>
            </a:r>
            <a:r>
              <a:rPr lang="de-DE" b="1" dirty="0">
                <a:solidFill>
                  <a:srgbClr val="457A93"/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rgbClr val="457A93"/>
                </a:solidFill>
                <a:sym typeface="Wingdings" panose="05000000000000000000" pitchFamily="2" charset="2"/>
              </a:rPr>
              <a:t>or</a:t>
            </a:r>
            <a:r>
              <a:rPr lang="de-DE" b="1" dirty="0">
                <a:solidFill>
                  <a:srgbClr val="457A93"/>
                </a:solidFill>
                <a:sym typeface="Wingdings" panose="05000000000000000000" pitchFamily="2" charset="2"/>
              </a:rPr>
              <a:t> T-profile </a:t>
            </a:r>
            <a:r>
              <a:rPr lang="de-DE" b="1" dirty="0" err="1">
                <a:solidFill>
                  <a:srgbClr val="457A93"/>
                </a:solidFill>
                <a:sym typeface="Wingdings" panose="05000000000000000000" pitchFamily="2" charset="2"/>
              </a:rPr>
              <a:t>retrieval</a:t>
            </a:r>
            <a:endParaRPr lang="de-DE" b="1" dirty="0">
              <a:solidFill>
                <a:srgbClr val="457A93"/>
              </a:solidFill>
            </a:endParaRPr>
          </a:p>
        </p:txBody>
      </p:sp>
      <p:pic>
        <p:nvPicPr>
          <p:cNvPr id="13" name="Grafik 12" descr="Mittelalterlicher Turm mit einfarbiger Füllung">
            <a:extLst>
              <a:ext uri="{FF2B5EF4-FFF2-40B4-BE49-F238E27FC236}">
                <a16:creationId xmlns:a16="http://schemas.microsoft.com/office/drawing/2014/main" id="{447C0A98-F9DA-7D40-3168-24EA186C1E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99070" y="4486785"/>
            <a:ext cx="1080573" cy="150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3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29" grpId="0"/>
      <p:bldP spid="30" grpId="0"/>
      <p:bldP spid="31" grpId="0"/>
      <p:bldP spid="3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7">
            <a:extLst>
              <a:ext uri="{FF2B5EF4-FFF2-40B4-BE49-F238E27FC236}">
                <a16:creationId xmlns:a16="http://schemas.microsoft.com/office/drawing/2014/main" id="{82CCCC9B-6C5F-ED63-7465-2FB483FCD65C}"/>
              </a:ext>
            </a:extLst>
          </p:cNvPr>
          <p:cNvGraphicFramePr>
            <a:graphicFrameLocks noGrp="1"/>
          </p:cNvGraphicFramePr>
          <p:nvPr/>
        </p:nvGraphicFramePr>
        <p:xfrm>
          <a:off x="927946" y="1126281"/>
          <a:ext cx="8663093" cy="482504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663093">
                  <a:extLst>
                    <a:ext uri="{9D8B030D-6E8A-4147-A177-3AD203B41FA5}">
                      <a16:colId xmlns:a16="http://schemas.microsoft.com/office/drawing/2014/main" val="1930472617"/>
                    </a:ext>
                  </a:extLst>
                </a:gridCol>
              </a:tblGrid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898300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9620137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191273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8804835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5807293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173376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8706020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3167838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 err="1">
                <a:solidFill>
                  <a:srgbClr val="C00000"/>
                </a:solidFill>
              </a:rPr>
              <a:t>Sensitivity</a:t>
            </a:r>
            <a:r>
              <a:rPr lang="de-DE" sz="3600" dirty="0">
                <a:solidFill>
                  <a:srgbClr val="C00000"/>
                </a:solidFill>
              </a:rPr>
              <a:t> Study: </a:t>
            </a:r>
            <a:r>
              <a:rPr lang="de-DE" sz="3200" dirty="0" err="1">
                <a:solidFill>
                  <a:srgbClr val="C00000"/>
                </a:solidFill>
              </a:rPr>
              <a:t>Simulate</a:t>
            </a:r>
            <a:r>
              <a:rPr lang="de-DE" sz="3200" dirty="0">
                <a:solidFill>
                  <a:srgbClr val="C00000"/>
                </a:solidFill>
              </a:rPr>
              <a:t> </a:t>
            </a:r>
            <a:r>
              <a:rPr lang="de-DE" sz="3200" dirty="0" err="1">
                <a:solidFill>
                  <a:srgbClr val="C00000"/>
                </a:solidFill>
              </a:rPr>
              <a:t>Obstacles</a:t>
            </a:r>
            <a:r>
              <a:rPr lang="de-DE" sz="3200" dirty="0">
                <a:solidFill>
                  <a:srgbClr val="C00000"/>
                </a:solidFill>
              </a:rPr>
              <a:t> in Line </a:t>
            </a:r>
            <a:r>
              <a:rPr lang="de-DE" sz="3200" dirty="0" err="1">
                <a:solidFill>
                  <a:srgbClr val="C00000"/>
                </a:solidFill>
              </a:rPr>
              <a:t>of</a:t>
            </a:r>
            <a:r>
              <a:rPr lang="de-DE" sz="3200" dirty="0">
                <a:solidFill>
                  <a:srgbClr val="C00000"/>
                </a:solidFill>
              </a:rPr>
              <a:t> </a:t>
            </a:r>
            <a:r>
              <a:rPr lang="de-DE" sz="3200" dirty="0" err="1">
                <a:solidFill>
                  <a:srgbClr val="C00000"/>
                </a:solidFill>
              </a:rPr>
              <a:t>Sight</a:t>
            </a:r>
            <a:endParaRPr lang="de-DE" sz="32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7</a:t>
            </a:fld>
            <a:endParaRPr lang="de-DE" sz="1400" dirty="0"/>
          </a:p>
        </p:txBody>
      </p:sp>
      <p:pic>
        <p:nvPicPr>
          <p:cNvPr id="7" name="Bild 9">
            <a:extLst>
              <a:ext uri="{FF2B5EF4-FFF2-40B4-BE49-F238E27FC236}">
                <a16:creationId xmlns:a16="http://schemas.microsoft.com/office/drawing/2014/main" id="{A1088E5E-E6F1-65FD-B55A-57D1FC357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946" y="5136278"/>
            <a:ext cx="483990" cy="815051"/>
          </a:xfrm>
          <a:prstGeom prst="rect">
            <a:avLst/>
          </a:prstGeom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9CB9B053-7D84-B9B3-92E9-7DCBDBA0CD7B}"/>
              </a:ext>
            </a:extLst>
          </p:cNvPr>
          <p:cNvCxnSpPr>
            <a:cxnSpLocks/>
          </p:cNvCxnSpPr>
          <p:nvPr/>
        </p:nvCxnSpPr>
        <p:spPr>
          <a:xfrm flipH="1">
            <a:off x="1501682" y="1469813"/>
            <a:ext cx="7757465" cy="3799840"/>
          </a:xfrm>
          <a:prstGeom prst="straightConnector1">
            <a:avLst/>
          </a:prstGeom>
          <a:ln w="19050">
            <a:solidFill>
              <a:srgbClr val="D83C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08189483-AADD-85B6-C849-5B8EF678C49B}"/>
              </a:ext>
            </a:extLst>
          </p:cNvPr>
          <p:cNvCxnSpPr>
            <a:cxnSpLocks/>
          </p:cNvCxnSpPr>
          <p:nvPr/>
        </p:nvCxnSpPr>
        <p:spPr>
          <a:xfrm flipH="1">
            <a:off x="1515246" y="5028112"/>
            <a:ext cx="7833647" cy="487466"/>
          </a:xfrm>
          <a:prstGeom prst="straightConnector1">
            <a:avLst/>
          </a:prstGeom>
          <a:ln w="19050">
            <a:solidFill>
              <a:srgbClr val="D83C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54441E26-2C6A-A7C7-9E13-DACA03F6D46B}"/>
              </a:ext>
            </a:extLst>
          </p:cNvPr>
          <p:cNvCxnSpPr>
            <a:cxnSpLocks/>
          </p:cNvCxnSpPr>
          <p:nvPr/>
        </p:nvCxnSpPr>
        <p:spPr>
          <a:xfrm>
            <a:off x="1230478" y="1355858"/>
            <a:ext cx="0" cy="3731321"/>
          </a:xfrm>
          <a:prstGeom prst="straightConnector1">
            <a:avLst/>
          </a:prstGeom>
          <a:ln w="19050">
            <a:solidFill>
              <a:srgbClr val="D83C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feil: nach oben und unten 24">
            <a:extLst>
              <a:ext uri="{FF2B5EF4-FFF2-40B4-BE49-F238E27FC236}">
                <a16:creationId xmlns:a16="http://schemas.microsoft.com/office/drawing/2014/main" id="{E72F30CF-9B06-BC41-3621-625816F2CCD9}"/>
              </a:ext>
            </a:extLst>
          </p:cNvPr>
          <p:cNvSpPr/>
          <p:nvPr/>
        </p:nvSpPr>
        <p:spPr>
          <a:xfrm>
            <a:off x="10051085" y="1666647"/>
            <a:ext cx="359654" cy="3464465"/>
          </a:xfrm>
          <a:prstGeom prst="up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4000">
                <a:schemeClr val="accent1">
                  <a:lumMod val="45000"/>
                  <a:lumOff val="5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  <a:gs pos="100000">
                <a:srgbClr val="0070C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70C6CC49-25F2-4478-AAE5-160ACF468BCB}"/>
              </a:ext>
            </a:extLst>
          </p:cNvPr>
          <p:cNvSpPr txBox="1"/>
          <p:nvPr/>
        </p:nvSpPr>
        <p:spPr>
          <a:xfrm>
            <a:off x="9902751" y="1240166"/>
            <a:ext cx="14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457A93"/>
                </a:solidFill>
              </a:rPr>
              <a:t>lower</a:t>
            </a:r>
            <a:endParaRPr lang="de-DE" dirty="0">
              <a:solidFill>
                <a:srgbClr val="457A93"/>
              </a:solidFill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50A36B4A-568C-8EF7-1F24-C35229FE89A7}"/>
              </a:ext>
            </a:extLst>
          </p:cNvPr>
          <p:cNvSpPr txBox="1"/>
          <p:nvPr/>
        </p:nvSpPr>
        <p:spPr>
          <a:xfrm>
            <a:off x="9858938" y="5143280"/>
            <a:ext cx="14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457A93"/>
                </a:solidFill>
              </a:rPr>
              <a:t>higher</a:t>
            </a:r>
            <a:endParaRPr lang="de-DE" dirty="0">
              <a:solidFill>
                <a:srgbClr val="457A93"/>
              </a:solidFill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B0412FA3-C9CB-C605-4633-D8F12FE9E6AE}"/>
              </a:ext>
            </a:extLst>
          </p:cNvPr>
          <p:cNvSpPr txBox="1"/>
          <p:nvPr/>
        </p:nvSpPr>
        <p:spPr>
          <a:xfrm>
            <a:off x="1962902" y="5146246"/>
            <a:ext cx="475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D83C4F"/>
                </a:solidFill>
              </a:rPr>
              <a:t>5°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045A70AD-013E-821E-4066-121E9B29E704}"/>
              </a:ext>
            </a:extLst>
          </p:cNvPr>
          <p:cNvSpPr txBox="1"/>
          <p:nvPr/>
        </p:nvSpPr>
        <p:spPr>
          <a:xfrm>
            <a:off x="1702585" y="4717847"/>
            <a:ext cx="66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D83C4F"/>
                </a:solidFill>
              </a:rPr>
              <a:t>30°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0D6CB338-9775-3E28-7159-9E4DEBF3FAA4}"/>
              </a:ext>
            </a:extLst>
          </p:cNvPr>
          <p:cNvSpPr txBox="1"/>
          <p:nvPr/>
        </p:nvSpPr>
        <p:spPr>
          <a:xfrm>
            <a:off x="795041" y="4201703"/>
            <a:ext cx="66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D83C4F"/>
                </a:solidFill>
              </a:rPr>
              <a:t>90°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4D71E263-698B-899D-FE27-5E9DF6716921}"/>
              </a:ext>
            </a:extLst>
          </p:cNvPr>
          <p:cNvSpPr txBox="1"/>
          <p:nvPr/>
        </p:nvSpPr>
        <p:spPr>
          <a:xfrm rot="5400000">
            <a:off x="9740119" y="3105834"/>
            <a:ext cx="1971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rgbClr val="457A93"/>
                </a:solidFill>
              </a:rPr>
              <a:t>optical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thickness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el-GR" dirty="0">
                <a:solidFill>
                  <a:srgbClr val="457A93"/>
                </a:solidFill>
              </a:rPr>
              <a:t>τ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of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atmosphere</a:t>
            </a:r>
            <a:endParaRPr lang="de-DE" dirty="0">
              <a:solidFill>
                <a:srgbClr val="457A93"/>
              </a:solidFill>
            </a:endParaRPr>
          </a:p>
        </p:txBody>
      </p:sp>
      <p:pic>
        <p:nvPicPr>
          <p:cNvPr id="8" name="Grafik 7" descr="Bild mit einfarbiger Füllung">
            <a:extLst>
              <a:ext uri="{FF2B5EF4-FFF2-40B4-BE49-F238E27FC236}">
                <a16:creationId xmlns:a16="http://schemas.microsoft.com/office/drawing/2014/main" id="{3DFFF6CE-B32B-CDD3-F304-FC32B4305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79379" y="4918180"/>
            <a:ext cx="914400" cy="914400"/>
          </a:xfrm>
          <a:prstGeom prst="rect">
            <a:avLst/>
          </a:prstGeom>
        </p:spPr>
      </p:pic>
      <p:pic>
        <p:nvPicPr>
          <p:cNvPr id="23" name="Grafik 22" descr="Bild mit einfarbiger Füllung">
            <a:extLst>
              <a:ext uri="{FF2B5EF4-FFF2-40B4-BE49-F238E27FC236}">
                <a16:creationId xmlns:a16="http://schemas.microsoft.com/office/drawing/2014/main" id="{FCD3E86A-BEF1-054D-BA32-CBF71BCEE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59492" y="4817319"/>
            <a:ext cx="914400" cy="914400"/>
          </a:xfrm>
          <a:prstGeom prst="rect">
            <a:avLst/>
          </a:prstGeom>
        </p:spPr>
      </p:pic>
      <p:pic>
        <p:nvPicPr>
          <p:cNvPr id="28" name="Grafik 27" descr="Bild mit einfarbiger Füllung">
            <a:extLst>
              <a:ext uri="{FF2B5EF4-FFF2-40B4-BE49-F238E27FC236}">
                <a16:creationId xmlns:a16="http://schemas.microsoft.com/office/drawing/2014/main" id="{6CBD6730-4F3A-F82C-7D90-610C8F464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17669" y="3081605"/>
            <a:ext cx="914400" cy="914400"/>
          </a:xfrm>
          <a:prstGeom prst="rect">
            <a:avLst/>
          </a:prstGeom>
        </p:spPr>
      </p:pic>
      <p:pic>
        <p:nvPicPr>
          <p:cNvPr id="32" name="Grafik 31" descr="Bild mit einfarbiger Füllung">
            <a:extLst>
              <a:ext uri="{FF2B5EF4-FFF2-40B4-BE49-F238E27FC236}">
                <a16:creationId xmlns:a16="http://schemas.microsoft.com/office/drawing/2014/main" id="{013F7A8C-B5EB-B755-EB6C-48ED14E9D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459" y="2160821"/>
            <a:ext cx="914400" cy="914400"/>
          </a:xfrm>
          <a:prstGeom prst="rect">
            <a:avLst/>
          </a:prstGeom>
        </p:spPr>
      </p:pic>
      <p:sp>
        <p:nvSpPr>
          <p:cNvPr id="33" name="Geschweifte Klammer links 32">
            <a:extLst>
              <a:ext uri="{FF2B5EF4-FFF2-40B4-BE49-F238E27FC236}">
                <a16:creationId xmlns:a16="http://schemas.microsoft.com/office/drawing/2014/main" id="{FE37A95E-5A0F-47FF-1625-507E9D88F255}"/>
              </a:ext>
            </a:extLst>
          </p:cNvPr>
          <p:cNvSpPr/>
          <p:nvPr/>
        </p:nvSpPr>
        <p:spPr>
          <a:xfrm rot="15916775">
            <a:off x="3301573" y="4099699"/>
            <a:ext cx="294965" cy="3686891"/>
          </a:xfrm>
          <a:prstGeom prst="leftBrac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Geschweifte Klammer links 35">
            <a:extLst>
              <a:ext uri="{FF2B5EF4-FFF2-40B4-BE49-F238E27FC236}">
                <a16:creationId xmlns:a16="http://schemas.microsoft.com/office/drawing/2014/main" id="{F7B5FB86-52A8-E75E-A3EA-E1657284929B}"/>
              </a:ext>
            </a:extLst>
          </p:cNvPr>
          <p:cNvSpPr/>
          <p:nvPr/>
        </p:nvSpPr>
        <p:spPr>
          <a:xfrm rot="3789964">
            <a:off x="2814930" y="2538334"/>
            <a:ext cx="281112" cy="3317429"/>
          </a:xfrm>
          <a:prstGeom prst="leftBrac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Geschweifte Klammer links 36">
            <a:extLst>
              <a:ext uri="{FF2B5EF4-FFF2-40B4-BE49-F238E27FC236}">
                <a16:creationId xmlns:a16="http://schemas.microsoft.com/office/drawing/2014/main" id="{3555AF54-804D-549F-3332-5EFA3ACE354F}"/>
              </a:ext>
            </a:extLst>
          </p:cNvPr>
          <p:cNvSpPr/>
          <p:nvPr/>
        </p:nvSpPr>
        <p:spPr>
          <a:xfrm>
            <a:off x="571965" y="2997060"/>
            <a:ext cx="288246" cy="1925903"/>
          </a:xfrm>
          <a:prstGeom prst="leftBrac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390C1892-1005-F4E5-7B3C-5E5A0B92D498}"/>
              </a:ext>
            </a:extLst>
          </p:cNvPr>
          <p:cNvSpPr txBox="1"/>
          <p:nvPr/>
        </p:nvSpPr>
        <p:spPr>
          <a:xfrm rot="21295887">
            <a:off x="2865426" y="5951651"/>
            <a:ext cx="14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457A93"/>
                </a:solidFill>
              </a:rPr>
              <a:t>distance</a:t>
            </a:r>
            <a:r>
              <a:rPr lang="de-DE" dirty="0">
                <a:solidFill>
                  <a:srgbClr val="457A93"/>
                </a:solidFill>
              </a:rPr>
              <a:t> x</a:t>
            </a:r>
            <a:r>
              <a:rPr lang="de-DE" baseline="-25000" dirty="0">
                <a:solidFill>
                  <a:srgbClr val="457A93"/>
                </a:solidFill>
              </a:rPr>
              <a:t>2</a:t>
            </a:r>
            <a:r>
              <a:rPr lang="de-DE" baseline="30000" dirty="0">
                <a:solidFill>
                  <a:srgbClr val="457A93"/>
                </a:solidFill>
              </a:rPr>
              <a:t>5°</a:t>
            </a:r>
            <a:endParaRPr lang="de-DE" baseline="-25000" dirty="0">
              <a:solidFill>
                <a:srgbClr val="457A93"/>
              </a:solidFill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4EE12B04-B96C-4F7E-44D1-753552996B18}"/>
              </a:ext>
            </a:extLst>
          </p:cNvPr>
          <p:cNvSpPr txBox="1"/>
          <p:nvPr/>
        </p:nvSpPr>
        <p:spPr>
          <a:xfrm rot="19933797">
            <a:off x="2235169" y="3804285"/>
            <a:ext cx="14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457A93"/>
                </a:solidFill>
              </a:rPr>
              <a:t>distance</a:t>
            </a:r>
            <a:r>
              <a:rPr lang="de-DE" dirty="0">
                <a:solidFill>
                  <a:srgbClr val="457A93"/>
                </a:solidFill>
              </a:rPr>
              <a:t> x</a:t>
            </a:r>
            <a:r>
              <a:rPr lang="de-DE" baseline="-25000" dirty="0">
                <a:solidFill>
                  <a:srgbClr val="457A93"/>
                </a:solidFill>
              </a:rPr>
              <a:t>1</a:t>
            </a:r>
            <a:r>
              <a:rPr lang="de-DE" baseline="30000" dirty="0">
                <a:solidFill>
                  <a:srgbClr val="457A93"/>
                </a:solidFill>
              </a:rPr>
              <a:t>30°</a:t>
            </a:r>
            <a:endParaRPr lang="de-DE" baseline="-25000" dirty="0">
              <a:solidFill>
                <a:srgbClr val="457A93"/>
              </a:solidFill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C2D11965-032E-17FA-83A7-AE3274FE9929}"/>
              </a:ext>
            </a:extLst>
          </p:cNvPr>
          <p:cNvSpPr txBox="1"/>
          <p:nvPr/>
        </p:nvSpPr>
        <p:spPr>
          <a:xfrm rot="16200000">
            <a:off x="-326597" y="3636742"/>
            <a:ext cx="14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457A93"/>
                </a:solidFill>
              </a:rPr>
              <a:t>distance</a:t>
            </a:r>
            <a:r>
              <a:rPr lang="de-DE" dirty="0">
                <a:solidFill>
                  <a:srgbClr val="457A93"/>
                </a:solidFill>
              </a:rPr>
              <a:t> x</a:t>
            </a:r>
            <a:r>
              <a:rPr lang="de-DE" baseline="-25000" dirty="0">
                <a:solidFill>
                  <a:srgbClr val="457A93"/>
                </a:solidFill>
              </a:rPr>
              <a:t>1</a:t>
            </a:r>
            <a:r>
              <a:rPr lang="de-DE" baseline="30000" dirty="0">
                <a:solidFill>
                  <a:srgbClr val="457A93"/>
                </a:solidFill>
              </a:rPr>
              <a:t>90°</a:t>
            </a:r>
            <a:endParaRPr lang="de-DE" baseline="-25000" dirty="0">
              <a:solidFill>
                <a:srgbClr val="457A93"/>
              </a:solidFill>
            </a:endParaRPr>
          </a:p>
        </p:txBody>
      </p:sp>
      <p:pic>
        <p:nvPicPr>
          <p:cNvPr id="43" name="Grafik 42" descr="Bild mit einfarbiger Füllung">
            <a:extLst>
              <a:ext uri="{FF2B5EF4-FFF2-40B4-BE49-F238E27FC236}">
                <a16:creationId xmlns:a16="http://schemas.microsoft.com/office/drawing/2014/main" id="{5BA1B815-1F75-B100-CC65-5E8E30251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2334563"/>
            <a:ext cx="914400" cy="914400"/>
          </a:xfrm>
          <a:prstGeom prst="rect">
            <a:avLst/>
          </a:prstGeom>
        </p:spPr>
      </p:pic>
      <p:sp>
        <p:nvSpPr>
          <p:cNvPr id="44" name="Geschweifte Klammer links 43">
            <a:extLst>
              <a:ext uri="{FF2B5EF4-FFF2-40B4-BE49-F238E27FC236}">
                <a16:creationId xmlns:a16="http://schemas.microsoft.com/office/drawing/2014/main" id="{B257BE5C-9124-4CD5-58C6-9C9E50205BE1}"/>
              </a:ext>
            </a:extLst>
          </p:cNvPr>
          <p:cNvSpPr/>
          <p:nvPr/>
        </p:nvSpPr>
        <p:spPr>
          <a:xfrm rot="3789964">
            <a:off x="3405892" y="803350"/>
            <a:ext cx="405007" cy="5169688"/>
          </a:xfrm>
          <a:prstGeom prst="leftBrac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00CE6C94-2BD1-3B09-BBF3-572A5D446675}"/>
              </a:ext>
            </a:extLst>
          </p:cNvPr>
          <p:cNvSpPr txBox="1"/>
          <p:nvPr/>
        </p:nvSpPr>
        <p:spPr>
          <a:xfrm rot="19933797">
            <a:off x="2841536" y="2912573"/>
            <a:ext cx="14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457A93"/>
                </a:solidFill>
              </a:rPr>
              <a:t>distance</a:t>
            </a:r>
            <a:r>
              <a:rPr lang="de-DE" dirty="0">
                <a:solidFill>
                  <a:srgbClr val="457A93"/>
                </a:solidFill>
              </a:rPr>
              <a:t> x</a:t>
            </a:r>
            <a:r>
              <a:rPr lang="de-DE" baseline="-25000" dirty="0">
                <a:solidFill>
                  <a:srgbClr val="457A93"/>
                </a:solidFill>
              </a:rPr>
              <a:t>2</a:t>
            </a:r>
            <a:r>
              <a:rPr lang="de-DE" baseline="30000" dirty="0">
                <a:solidFill>
                  <a:srgbClr val="457A93"/>
                </a:solidFill>
              </a:rPr>
              <a:t>30°</a:t>
            </a:r>
            <a:endParaRPr lang="de-DE" baseline="-25000" dirty="0">
              <a:solidFill>
                <a:srgbClr val="457A93"/>
              </a:solidFill>
            </a:endParaRPr>
          </a:p>
        </p:txBody>
      </p:sp>
      <p:sp>
        <p:nvSpPr>
          <p:cNvPr id="46" name="Geschweifte Klammer links 45">
            <a:extLst>
              <a:ext uri="{FF2B5EF4-FFF2-40B4-BE49-F238E27FC236}">
                <a16:creationId xmlns:a16="http://schemas.microsoft.com/office/drawing/2014/main" id="{A2CACDB0-41B2-2C0B-20A6-B7986FBDFD65}"/>
              </a:ext>
            </a:extLst>
          </p:cNvPr>
          <p:cNvSpPr/>
          <p:nvPr/>
        </p:nvSpPr>
        <p:spPr>
          <a:xfrm rot="15916775">
            <a:off x="2277862" y="4874371"/>
            <a:ext cx="228238" cy="1595532"/>
          </a:xfrm>
          <a:prstGeom prst="leftBrac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C48AD863-246F-20F8-5343-D409349FCDED}"/>
              </a:ext>
            </a:extLst>
          </p:cNvPr>
          <p:cNvSpPr txBox="1"/>
          <p:nvPr/>
        </p:nvSpPr>
        <p:spPr>
          <a:xfrm rot="21295887">
            <a:off x="1876171" y="5617226"/>
            <a:ext cx="14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457A93"/>
                </a:solidFill>
              </a:rPr>
              <a:t>distance</a:t>
            </a:r>
            <a:r>
              <a:rPr lang="de-DE" dirty="0">
                <a:solidFill>
                  <a:srgbClr val="457A93"/>
                </a:solidFill>
              </a:rPr>
              <a:t> x</a:t>
            </a:r>
            <a:r>
              <a:rPr lang="de-DE" baseline="-25000" dirty="0">
                <a:solidFill>
                  <a:srgbClr val="457A93"/>
                </a:solidFill>
              </a:rPr>
              <a:t>1</a:t>
            </a:r>
            <a:r>
              <a:rPr lang="de-DE" baseline="30000" dirty="0">
                <a:solidFill>
                  <a:srgbClr val="457A93"/>
                </a:solidFill>
              </a:rPr>
              <a:t>5°</a:t>
            </a:r>
            <a:endParaRPr lang="de-DE" baseline="-25000" dirty="0">
              <a:solidFill>
                <a:srgbClr val="457A93"/>
              </a:solidFill>
            </a:endParaRPr>
          </a:p>
        </p:txBody>
      </p:sp>
      <p:pic>
        <p:nvPicPr>
          <p:cNvPr id="48" name="Grafik 47" descr="Bild mit einfarbiger Füllung">
            <a:extLst>
              <a:ext uri="{FF2B5EF4-FFF2-40B4-BE49-F238E27FC236}">
                <a16:creationId xmlns:a16="http://schemas.microsoft.com/office/drawing/2014/main" id="{C46C3268-14B3-EECC-1973-AE6F17018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21214" y="4735706"/>
            <a:ext cx="914400" cy="914400"/>
          </a:xfrm>
          <a:prstGeom prst="rect">
            <a:avLst/>
          </a:prstGeom>
        </p:spPr>
      </p:pic>
      <p:pic>
        <p:nvPicPr>
          <p:cNvPr id="49" name="Grafik 48" descr="Bild mit einfarbiger Füllung">
            <a:extLst>
              <a:ext uri="{FF2B5EF4-FFF2-40B4-BE49-F238E27FC236}">
                <a16:creationId xmlns:a16="http://schemas.microsoft.com/office/drawing/2014/main" id="{C075AEFD-5ADE-FC36-AEB8-97EAB048B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22795" y="4678158"/>
            <a:ext cx="914400" cy="914400"/>
          </a:xfrm>
          <a:prstGeom prst="rect">
            <a:avLst/>
          </a:prstGeom>
        </p:spPr>
      </p:pic>
      <p:pic>
        <p:nvPicPr>
          <p:cNvPr id="50" name="Grafik 49" descr="Bild mit einfarbiger Füllung">
            <a:extLst>
              <a:ext uri="{FF2B5EF4-FFF2-40B4-BE49-F238E27FC236}">
                <a16:creationId xmlns:a16="http://schemas.microsoft.com/office/drawing/2014/main" id="{F51D3300-60E7-2849-6087-C33D6443A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21497" y="4628371"/>
            <a:ext cx="914400" cy="914400"/>
          </a:xfrm>
          <a:prstGeom prst="rect">
            <a:avLst/>
          </a:prstGeom>
        </p:spPr>
      </p:pic>
      <p:sp>
        <p:nvSpPr>
          <p:cNvPr id="51" name="Textfeld 50">
            <a:extLst>
              <a:ext uri="{FF2B5EF4-FFF2-40B4-BE49-F238E27FC236}">
                <a16:creationId xmlns:a16="http://schemas.microsoft.com/office/drawing/2014/main" id="{73FB010B-0007-760C-9063-53F603A89645}"/>
              </a:ext>
            </a:extLst>
          </p:cNvPr>
          <p:cNvSpPr txBox="1"/>
          <p:nvPr/>
        </p:nvSpPr>
        <p:spPr>
          <a:xfrm>
            <a:off x="1587529" y="1126281"/>
            <a:ext cx="65301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b="1" dirty="0" err="1">
                <a:solidFill>
                  <a:srgbClr val="457A93"/>
                </a:solidFill>
              </a:rPr>
              <a:t>Simulate</a:t>
            </a:r>
            <a:r>
              <a:rPr lang="de-DE" b="1" dirty="0">
                <a:solidFill>
                  <a:srgbClr val="457A93"/>
                </a:solidFill>
              </a:rPr>
              <a:t> </a:t>
            </a:r>
            <a:r>
              <a:rPr lang="de-DE" b="1" dirty="0" err="1">
                <a:solidFill>
                  <a:srgbClr val="457A93"/>
                </a:solidFill>
              </a:rPr>
              <a:t>obstacles</a:t>
            </a:r>
            <a:r>
              <a:rPr lang="de-DE" b="1" dirty="0">
                <a:solidFill>
                  <a:srgbClr val="457A93"/>
                </a:solidFill>
              </a:rPr>
              <a:t> </a:t>
            </a:r>
            <a:r>
              <a:rPr lang="de-DE" b="1" dirty="0" err="1">
                <a:solidFill>
                  <a:srgbClr val="457A93"/>
                </a:solidFill>
              </a:rPr>
              <a:t>by</a:t>
            </a:r>
            <a:r>
              <a:rPr lang="de-DE" b="1" dirty="0">
                <a:solidFill>
                  <a:srgbClr val="457A93"/>
                </a:solidFill>
              </a:rPr>
              <a:t> </a:t>
            </a:r>
            <a:r>
              <a:rPr lang="de-DE" b="1" dirty="0" err="1">
                <a:solidFill>
                  <a:srgbClr val="457A93"/>
                </a:solidFill>
              </a:rPr>
              <a:t>increasing</a:t>
            </a:r>
            <a:r>
              <a:rPr lang="de-DE" b="1" dirty="0">
                <a:solidFill>
                  <a:srgbClr val="457A93"/>
                </a:solidFill>
              </a:rPr>
              <a:t> </a:t>
            </a:r>
            <a:r>
              <a:rPr lang="de-DE" b="1" dirty="0" err="1">
                <a:solidFill>
                  <a:srgbClr val="457A93"/>
                </a:solidFill>
              </a:rPr>
              <a:t>optical</a:t>
            </a:r>
            <a:r>
              <a:rPr lang="de-DE" b="1" dirty="0">
                <a:solidFill>
                  <a:srgbClr val="457A93"/>
                </a:solidFill>
              </a:rPr>
              <a:t> </a:t>
            </a:r>
            <a:r>
              <a:rPr lang="de-DE" b="1" dirty="0" err="1">
                <a:solidFill>
                  <a:srgbClr val="457A93"/>
                </a:solidFill>
              </a:rPr>
              <a:t>thickness</a:t>
            </a:r>
            <a:r>
              <a:rPr lang="de-DE" b="1" dirty="0">
                <a:solidFill>
                  <a:srgbClr val="457A93"/>
                </a:solidFill>
              </a:rPr>
              <a:t> </a:t>
            </a:r>
            <a:r>
              <a:rPr lang="de-DE" b="1" dirty="0" err="1">
                <a:solidFill>
                  <a:srgbClr val="457A93"/>
                </a:solidFill>
              </a:rPr>
              <a:t>to</a:t>
            </a:r>
            <a:r>
              <a:rPr lang="de-DE" b="1" dirty="0">
                <a:solidFill>
                  <a:srgbClr val="457A93"/>
                </a:solidFill>
              </a:rPr>
              <a:t> </a:t>
            </a:r>
            <a:r>
              <a:rPr lang="de-DE" b="1" dirty="0" err="1">
                <a:solidFill>
                  <a:srgbClr val="457A93"/>
                </a:solidFill>
              </a:rPr>
              <a:t>very</a:t>
            </a:r>
            <a:r>
              <a:rPr lang="de-DE" b="1" dirty="0">
                <a:solidFill>
                  <a:srgbClr val="457A93"/>
                </a:solidFill>
              </a:rPr>
              <a:t> high </a:t>
            </a:r>
            <a:r>
              <a:rPr lang="de-DE" b="1" dirty="0" err="1">
                <a:solidFill>
                  <a:srgbClr val="457A93"/>
                </a:solidFill>
              </a:rPr>
              <a:t>values</a:t>
            </a:r>
            <a:r>
              <a:rPr lang="de-DE" b="1" dirty="0">
                <a:solidFill>
                  <a:srgbClr val="457A93"/>
                </a:solidFill>
              </a:rPr>
              <a:t> in a non-</a:t>
            </a:r>
            <a:r>
              <a:rPr lang="de-DE" b="1" dirty="0" err="1">
                <a:solidFill>
                  <a:srgbClr val="457A93"/>
                </a:solidFill>
              </a:rPr>
              <a:t>scattering</a:t>
            </a:r>
            <a:r>
              <a:rPr lang="de-DE" b="1" dirty="0">
                <a:solidFill>
                  <a:srgbClr val="457A93"/>
                </a:solidFill>
              </a:rPr>
              <a:t> LBL-RT </a:t>
            </a:r>
            <a:r>
              <a:rPr lang="de-DE" b="1" dirty="0" err="1">
                <a:solidFill>
                  <a:srgbClr val="457A93"/>
                </a:solidFill>
              </a:rPr>
              <a:t>model</a:t>
            </a:r>
            <a:endParaRPr lang="de-DE" b="1" dirty="0">
              <a:solidFill>
                <a:srgbClr val="457A93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b="1" dirty="0"/>
              <a:t>1) </a:t>
            </a:r>
            <a:r>
              <a:rPr lang="de-DE" b="1" dirty="0" err="1"/>
              <a:t>simulate</a:t>
            </a:r>
            <a:r>
              <a:rPr lang="de-DE" b="1" dirty="0"/>
              <a:t> </a:t>
            </a:r>
            <a:r>
              <a:rPr lang="de-DE" b="1" dirty="0" err="1"/>
              <a:t>obstacle</a:t>
            </a:r>
            <a:r>
              <a:rPr lang="de-DE" b="1" dirty="0"/>
              <a:t> at ambient </a:t>
            </a:r>
            <a:r>
              <a:rPr lang="de-DE" b="1" dirty="0" err="1"/>
              <a:t>temperature</a:t>
            </a:r>
            <a:endParaRPr lang="de-DE" b="1" dirty="0"/>
          </a:p>
          <a:p>
            <a:r>
              <a:rPr lang="de-DE" b="1" dirty="0">
                <a:solidFill>
                  <a:srgbClr val="457A93"/>
                </a:solidFill>
              </a:rPr>
              <a:t>     </a:t>
            </a:r>
            <a:r>
              <a:rPr lang="de-DE" b="1" dirty="0">
                <a:solidFill>
                  <a:srgbClr val="FF0000"/>
                </a:solidFill>
              </a:rPr>
              <a:t>2) </a:t>
            </a:r>
            <a:r>
              <a:rPr lang="de-DE" b="1" dirty="0" err="1">
                <a:solidFill>
                  <a:srgbClr val="FF0000"/>
                </a:solidFill>
              </a:rPr>
              <a:t>simulate</a:t>
            </a:r>
            <a:r>
              <a:rPr lang="de-DE" b="1" dirty="0">
                <a:solidFill>
                  <a:srgbClr val="FF0000"/>
                </a:solidFill>
              </a:rPr>
              <a:t> warmer </a:t>
            </a:r>
            <a:r>
              <a:rPr lang="de-DE" b="1" dirty="0" err="1">
                <a:solidFill>
                  <a:srgbClr val="FF0000"/>
                </a:solidFill>
              </a:rPr>
              <a:t>obstacle</a:t>
            </a:r>
            <a:r>
              <a:rPr lang="de-DE" b="1" dirty="0">
                <a:solidFill>
                  <a:srgbClr val="FF0000"/>
                </a:solidFill>
              </a:rPr>
              <a:t> (e.g. + 5K)</a:t>
            </a:r>
          </a:p>
        </p:txBody>
      </p:sp>
      <p:pic>
        <p:nvPicPr>
          <p:cNvPr id="6" name="Grafik 5" descr="Bild mit einfarbiger Füllung">
            <a:extLst>
              <a:ext uri="{FF2B5EF4-FFF2-40B4-BE49-F238E27FC236}">
                <a16:creationId xmlns:a16="http://schemas.microsoft.com/office/drawing/2014/main" id="{CB37E29F-6C04-E185-3084-2B3BAD2F7E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86889" y="492330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8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  <p:bldP spid="37" grpId="0" animBg="1"/>
      <p:bldP spid="39" grpId="0"/>
      <p:bldP spid="41" grpId="0"/>
      <p:bldP spid="42" grpId="0"/>
      <p:bldP spid="44" grpId="0" animBg="1"/>
      <p:bldP spid="45" grpId="0"/>
      <p:bldP spid="46" grpId="0" animBg="1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7">
            <a:extLst>
              <a:ext uri="{FF2B5EF4-FFF2-40B4-BE49-F238E27FC236}">
                <a16:creationId xmlns:a16="http://schemas.microsoft.com/office/drawing/2014/main" id="{82CCCC9B-6C5F-ED63-7465-2FB483FCD65C}"/>
              </a:ext>
            </a:extLst>
          </p:cNvPr>
          <p:cNvGraphicFramePr>
            <a:graphicFrameLocks noGrp="1"/>
          </p:cNvGraphicFramePr>
          <p:nvPr/>
        </p:nvGraphicFramePr>
        <p:xfrm>
          <a:off x="927946" y="1126281"/>
          <a:ext cx="8663093" cy="482504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663093">
                  <a:extLst>
                    <a:ext uri="{9D8B030D-6E8A-4147-A177-3AD203B41FA5}">
                      <a16:colId xmlns:a16="http://schemas.microsoft.com/office/drawing/2014/main" val="1930472617"/>
                    </a:ext>
                  </a:extLst>
                </a:gridCol>
              </a:tblGrid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898300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9620137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191273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8804835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5807293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173376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8706020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3167838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 err="1">
                <a:solidFill>
                  <a:srgbClr val="C00000"/>
                </a:solidFill>
              </a:rPr>
              <a:t>Sensitivity</a:t>
            </a:r>
            <a:r>
              <a:rPr lang="de-DE" sz="3600" dirty="0">
                <a:solidFill>
                  <a:srgbClr val="C00000"/>
                </a:solidFill>
              </a:rPr>
              <a:t> Study: </a:t>
            </a:r>
            <a:r>
              <a:rPr lang="de-DE" sz="3200" dirty="0" err="1">
                <a:solidFill>
                  <a:srgbClr val="C00000"/>
                </a:solidFill>
              </a:rPr>
              <a:t>Simulate</a:t>
            </a:r>
            <a:r>
              <a:rPr lang="de-DE" sz="3200" dirty="0">
                <a:solidFill>
                  <a:srgbClr val="C00000"/>
                </a:solidFill>
              </a:rPr>
              <a:t> </a:t>
            </a:r>
            <a:r>
              <a:rPr lang="de-DE" sz="3200" dirty="0" err="1">
                <a:solidFill>
                  <a:srgbClr val="C00000"/>
                </a:solidFill>
              </a:rPr>
              <a:t>Obstacles</a:t>
            </a:r>
            <a:r>
              <a:rPr lang="de-DE" sz="3200" dirty="0">
                <a:solidFill>
                  <a:srgbClr val="C00000"/>
                </a:solidFill>
              </a:rPr>
              <a:t> in Line </a:t>
            </a:r>
            <a:r>
              <a:rPr lang="de-DE" sz="3200" dirty="0" err="1">
                <a:solidFill>
                  <a:srgbClr val="C00000"/>
                </a:solidFill>
              </a:rPr>
              <a:t>of</a:t>
            </a:r>
            <a:r>
              <a:rPr lang="de-DE" sz="3200" dirty="0">
                <a:solidFill>
                  <a:srgbClr val="C00000"/>
                </a:solidFill>
              </a:rPr>
              <a:t> </a:t>
            </a:r>
            <a:r>
              <a:rPr lang="de-DE" sz="3200" dirty="0" err="1">
                <a:solidFill>
                  <a:srgbClr val="C00000"/>
                </a:solidFill>
              </a:rPr>
              <a:t>Sight</a:t>
            </a:r>
            <a:endParaRPr lang="de-DE" sz="32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8</a:t>
            </a:fld>
            <a:endParaRPr lang="de-DE" sz="1400" dirty="0"/>
          </a:p>
        </p:txBody>
      </p:sp>
      <p:pic>
        <p:nvPicPr>
          <p:cNvPr id="7" name="Bild 9">
            <a:extLst>
              <a:ext uri="{FF2B5EF4-FFF2-40B4-BE49-F238E27FC236}">
                <a16:creationId xmlns:a16="http://schemas.microsoft.com/office/drawing/2014/main" id="{A1088E5E-E6F1-65FD-B55A-57D1FC357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946" y="5136278"/>
            <a:ext cx="483990" cy="815051"/>
          </a:xfrm>
          <a:prstGeom prst="rect">
            <a:avLst/>
          </a:prstGeom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9CB9B053-7D84-B9B3-92E9-7DCBDBA0CD7B}"/>
              </a:ext>
            </a:extLst>
          </p:cNvPr>
          <p:cNvCxnSpPr>
            <a:cxnSpLocks/>
          </p:cNvCxnSpPr>
          <p:nvPr/>
        </p:nvCxnSpPr>
        <p:spPr>
          <a:xfrm flipH="1">
            <a:off x="1501682" y="1469813"/>
            <a:ext cx="7757465" cy="3799840"/>
          </a:xfrm>
          <a:prstGeom prst="straightConnector1">
            <a:avLst/>
          </a:prstGeom>
          <a:ln w="19050">
            <a:solidFill>
              <a:srgbClr val="D83C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08189483-AADD-85B6-C849-5B8EF678C49B}"/>
              </a:ext>
            </a:extLst>
          </p:cNvPr>
          <p:cNvCxnSpPr>
            <a:cxnSpLocks/>
          </p:cNvCxnSpPr>
          <p:nvPr/>
        </p:nvCxnSpPr>
        <p:spPr>
          <a:xfrm flipH="1">
            <a:off x="1515246" y="5028112"/>
            <a:ext cx="7833647" cy="487466"/>
          </a:xfrm>
          <a:prstGeom prst="straightConnector1">
            <a:avLst/>
          </a:prstGeom>
          <a:ln w="19050">
            <a:solidFill>
              <a:srgbClr val="D83C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54441E26-2C6A-A7C7-9E13-DACA03F6D46B}"/>
              </a:ext>
            </a:extLst>
          </p:cNvPr>
          <p:cNvCxnSpPr>
            <a:cxnSpLocks/>
          </p:cNvCxnSpPr>
          <p:nvPr/>
        </p:nvCxnSpPr>
        <p:spPr>
          <a:xfrm>
            <a:off x="1230478" y="1355858"/>
            <a:ext cx="0" cy="3731321"/>
          </a:xfrm>
          <a:prstGeom prst="straightConnector1">
            <a:avLst/>
          </a:prstGeom>
          <a:ln w="19050">
            <a:solidFill>
              <a:srgbClr val="D83C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feil: nach oben und unten 24">
            <a:extLst>
              <a:ext uri="{FF2B5EF4-FFF2-40B4-BE49-F238E27FC236}">
                <a16:creationId xmlns:a16="http://schemas.microsoft.com/office/drawing/2014/main" id="{E72F30CF-9B06-BC41-3621-625816F2CCD9}"/>
              </a:ext>
            </a:extLst>
          </p:cNvPr>
          <p:cNvSpPr/>
          <p:nvPr/>
        </p:nvSpPr>
        <p:spPr>
          <a:xfrm>
            <a:off x="10051085" y="1666647"/>
            <a:ext cx="359654" cy="3464465"/>
          </a:xfrm>
          <a:prstGeom prst="up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4000">
                <a:schemeClr val="accent1">
                  <a:lumMod val="45000"/>
                  <a:lumOff val="5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  <a:gs pos="100000">
                <a:srgbClr val="0070C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70C6CC49-25F2-4478-AAE5-160ACF468BCB}"/>
              </a:ext>
            </a:extLst>
          </p:cNvPr>
          <p:cNvSpPr txBox="1"/>
          <p:nvPr/>
        </p:nvSpPr>
        <p:spPr>
          <a:xfrm>
            <a:off x="9902751" y="1240166"/>
            <a:ext cx="14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457A93"/>
                </a:solidFill>
              </a:rPr>
              <a:t>lower</a:t>
            </a:r>
            <a:endParaRPr lang="de-DE" dirty="0">
              <a:solidFill>
                <a:srgbClr val="457A93"/>
              </a:solidFill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50A36B4A-568C-8EF7-1F24-C35229FE89A7}"/>
              </a:ext>
            </a:extLst>
          </p:cNvPr>
          <p:cNvSpPr txBox="1"/>
          <p:nvPr/>
        </p:nvSpPr>
        <p:spPr>
          <a:xfrm>
            <a:off x="9858938" y="5143280"/>
            <a:ext cx="14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457A93"/>
                </a:solidFill>
              </a:rPr>
              <a:t>higher</a:t>
            </a:r>
            <a:endParaRPr lang="de-DE" dirty="0">
              <a:solidFill>
                <a:srgbClr val="457A93"/>
              </a:solidFill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B0412FA3-C9CB-C605-4633-D8F12FE9E6AE}"/>
              </a:ext>
            </a:extLst>
          </p:cNvPr>
          <p:cNvSpPr txBox="1"/>
          <p:nvPr/>
        </p:nvSpPr>
        <p:spPr>
          <a:xfrm>
            <a:off x="1962902" y="5146246"/>
            <a:ext cx="475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D83C4F"/>
                </a:solidFill>
              </a:rPr>
              <a:t>5°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045A70AD-013E-821E-4066-121E9B29E704}"/>
              </a:ext>
            </a:extLst>
          </p:cNvPr>
          <p:cNvSpPr txBox="1"/>
          <p:nvPr/>
        </p:nvSpPr>
        <p:spPr>
          <a:xfrm>
            <a:off x="1702585" y="4717847"/>
            <a:ext cx="66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D83C4F"/>
                </a:solidFill>
              </a:rPr>
              <a:t>30°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0D6CB338-9775-3E28-7159-9E4DEBF3FAA4}"/>
              </a:ext>
            </a:extLst>
          </p:cNvPr>
          <p:cNvSpPr txBox="1"/>
          <p:nvPr/>
        </p:nvSpPr>
        <p:spPr>
          <a:xfrm>
            <a:off x="795041" y="4201703"/>
            <a:ext cx="66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D83C4F"/>
                </a:solidFill>
              </a:rPr>
              <a:t>90°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4D71E263-698B-899D-FE27-5E9DF6716921}"/>
              </a:ext>
            </a:extLst>
          </p:cNvPr>
          <p:cNvSpPr txBox="1"/>
          <p:nvPr/>
        </p:nvSpPr>
        <p:spPr>
          <a:xfrm rot="5400000">
            <a:off x="9740119" y="3105834"/>
            <a:ext cx="1971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rgbClr val="457A93"/>
                </a:solidFill>
              </a:rPr>
              <a:t>optical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thickness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el-GR" dirty="0">
                <a:solidFill>
                  <a:srgbClr val="457A93"/>
                </a:solidFill>
              </a:rPr>
              <a:t>τ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of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atmosphere</a:t>
            </a:r>
            <a:endParaRPr lang="de-DE" dirty="0">
              <a:solidFill>
                <a:srgbClr val="457A93"/>
              </a:solidFill>
            </a:endParaRPr>
          </a:p>
        </p:txBody>
      </p:sp>
      <p:pic>
        <p:nvPicPr>
          <p:cNvPr id="8" name="Grafik 7" descr="Bild mit einfarbiger Füllung">
            <a:extLst>
              <a:ext uri="{FF2B5EF4-FFF2-40B4-BE49-F238E27FC236}">
                <a16:creationId xmlns:a16="http://schemas.microsoft.com/office/drawing/2014/main" id="{3DFFF6CE-B32B-CDD3-F304-FC32B4305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79379" y="4918180"/>
            <a:ext cx="914400" cy="914400"/>
          </a:xfrm>
          <a:prstGeom prst="rect">
            <a:avLst/>
          </a:prstGeom>
        </p:spPr>
      </p:pic>
      <p:pic>
        <p:nvPicPr>
          <p:cNvPr id="23" name="Grafik 22" descr="Bild mit einfarbiger Füllung">
            <a:extLst>
              <a:ext uri="{FF2B5EF4-FFF2-40B4-BE49-F238E27FC236}">
                <a16:creationId xmlns:a16="http://schemas.microsoft.com/office/drawing/2014/main" id="{FCD3E86A-BEF1-054D-BA32-CBF71BCEE6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59492" y="4817319"/>
            <a:ext cx="914400" cy="914400"/>
          </a:xfrm>
          <a:prstGeom prst="rect">
            <a:avLst/>
          </a:prstGeom>
        </p:spPr>
      </p:pic>
      <p:pic>
        <p:nvPicPr>
          <p:cNvPr id="28" name="Grafik 27" descr="Bild mit einfarbiger Füllung">
            <a:extLst>
              <a:ext uri="{FF2B5EF4-FFF2-40B4-BE49-F238E27FC236}">
                <a16:creationId xmlns:a16="http://schemas.microsoft.com/office/drawing/2014/main" id="{6CBD6730-4F3A-F82C-7D90-610C8F4646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17669" y="3081605"/>
            <a:ext cx="914400" cy="914400"/>
          </a:xfrm>
          <a:prstGeom prst="rect">
            <a:avLst/>
          </a:prstGeom>
        </p:spPr>
      </p:pic>
      <p:pic>
        <p:nvPicPr>
          <p:cNvPr id="32" name="Grafik 31" descr="Bild mit einfarbiger Füllung">
            <a:extLst>
              <a:ext uri="{FF2B5EF4-FFF2-40B4-BE49-F238E27FC236}">
                <a16:creationId xmlns:a16="http://schemas.microsoft.com/office/drawing/2014/main" id="{013F7A8C-B5EB-B755-EB6C-48ED14E9D7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4459" y="2160821"/>
            <a:ext cx="914400" cy="914400"/>
          </a:xfrm>
          <a:prstGeom prst="rect">
            <a:avLst/>
          </a:prstGeom>
        </p:spPr>
      </p:pic>
      <p:sp>
        <p:nvSpPr>
          <p:cNvPr id="33" name="Geschweifte Klammer links 32">
            <a:extLst>
              <a:ext uri="{FF2B5EF4-FFF2-40B4-BE49-F238E27FC236}">
                <a16:creationId xmlns:a16="http://schemas.microsoft.com/office/drawing/2014/main" id="{FE37A95E-5A0F-47FF-1625-507E9D88F255}"/>
              </a:ext>
            </a:extLst>
          </p:cNvPr>
          <p:cNvSpPr/>
          <p:nvPr/>
        </p:nvSpPr>
        <p:spPr>
          <a:xfrm rot="15916775">
            <a:off x="3301573" y="4099699"/>
            <a:ext cx="294965" cy="3686891"/>
          </a:xfrm>
          <a:prstGeom prst="leftBrac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Geschweifte Klammer links 35">
            <a:extLst>
              <a:ext uri="{FF2B5EF4-FFF2-40B4-BE49-F238E27FC236}">
                <a16:creationId xmlns:a16="http://schemas.microsoft.com/office/drawing/2014/main" id="{F7B5FB86-52A8-E75E-A3EA-E1657284929B}"/>
              </a:ext>
            </a:extLst>
          </p:cNvPr>
          <p:cNvSpPr/>
          <p:nvPr/>
        </p:nvSpPr>
        <p:spPr>
          <a:xfrm rot="3789964">
            <a:off x="2814930" y="2538334"/>
            <a:ext cx="281112" cy="3317429"/>
          </a:xfrm>
          <a:prstGeom prst="leftBrac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Geschweifte Klammer links 36">
            <a:extLst>
              <a:ext uri="{FF2B5EF4-FFF2-40B4-BE49-F238E27FC236}">
                <a16:creationId xmlns:a16="http://schemas.microsoft.com/office/drawing/2014/main" id="{3555AF54-804D-549F-3332-5EFA3ACE354F}"/>
              </a:ext>
            </a:extLst>
          </p:cNvPr>
          <p:cNvSpPr/>
          <p:nvPr/>
        </p:nvSpPr>
        <p:spPr>
          <a:xfrm>
            <a:off x="571965" y="2997060"/>
            <a:ext cx="288246" cy="1925903"/>
          </a:xfrm>
          <a:prstGeom prst="leftBrac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390C1892-1005-F4E5-7B3C-5E5A0B92D498}"/>
              </a:ext>
            </a:extLst>
          </p:cNvPr>
          <p:cNvSpPr txBox="1"/>
          <p:nvPr/>
        </p:nvSpPr>
        <p:spPr>
          <a:xfrm rot="21295887">
            <a:off x="2865426" y="5951651"/>
            <a:ext cx="14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457A93"/>
                </a:solidFill>
              </a:rPr>
              <a:t>distance</a:t>
            </a:r>
            <a:r>
              <a:rPr lang="de-DE" dirty="0">
                <a:solidFill>
                  <a:srgbClr val="457A93"/>
                </a:solidFill>
              </a:rPr>
              <a:t> x</a:t>
            </a:r>
            <a:r>
              <a:rPr lang="de-DE" baseline="-25000" dirty="0">
                <a:solidFill>
                  <a:srgbClr val="457A93"/>
                </a:solidFill>
              </a:rPr>
              <a:t>2</a:t>
            </a:r>
            <a:r>
              <a:rPr lang="de-DE" baseline="30000" dirty="0">
                <a:solidFill>
                  <a:srgbClr val="457A93"/>
                </a:solidFill>
              </a:rPr>
              <a:t>5°</a:t>
            </a:r>
            <a:endParaRPr lang="de-DE" baseline="-25000" dirty="0">
              <a:solidFill>
                <a:srgbClr val="457A93"/>
              </a:solidFill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4EE12B04-B96C-4F7E-44D1-753552996B18}"/>
              </a:ext>
            </a:extLst>
          </p:cNvPr>
          <p:cNvSpPr txBox="1"/>
          <p:nvPr/>
        </p:nvSpPr>
        <p:spPr>
          <a:xfrm rot="19933797">
            <a:off x="2235169" y="3804285"/>
            <a:ext cx="14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457A93"/>
                </a:solidFill>
              </a:rPr>
              <a:t>distance</a:t>
            </a:r>
            <a:r>
              <a:rPr lang="de-DE" dirty="0">
                <a:solidFill>
                  <a:srgbClr val="457A93"/>
                </a:solidFill>
              </a:rPr>
              <a:t> x</a:t>
            </a:r>
            <a:r>
              <a:rPr lang="de-DE" baseline="-25000" dirty="0">
                <a:solidFill>
                  <a:srgbClr val="457A93"/>
                </a:solidFill>
              </a:rPr>
              <a:t>1</a:t>
            </a:r>
            <a:r>
              <a:rPr lang="de-DE" baseline="30000" dirty="0">
                <a:solidFill>
                  <a:srgbClr val="457A93"/>
                </a:solidFill>
              </a:rPr>
              <a:t>30°</a:t>
            </a:r>
            <a:endParaRPr lang="de-DE" baseline="-25000" dirty="0">
              <a:solidFill>
                <a:srgbClr val="457A93"/>
              </a:solidFill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C2D11965-032E-17FA-83A7-AE3274FE9929}"/>
              </a:ext>
            </a:extLst>
          </p:cNvPr>
          <p:cNvSpPr txBox="1"/>
          <p:nvPr/>
        </p:nvSpPr>
        <p:spPr>
          <a:xfrm rot="16200000">
            <a:off x="-326597" y="3636742"/>
            <a:ext cx="14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457A93"/>
                </a:solidFill>
              </a:rPr>
              <a:t>distance</a:t>
            </a:r>
            <a:r>
              <a:rPr lang="de-DE" dirty="0">
                <a:solidFill>
                  <a:srgbClr val="457A93"/>
                </a:solidFill>
              </a:rPr>
              <a:t> x</a:t>
            </a:r>
            <a:r>
              <a:rPr lang="de-DE" baseline="-25000" dirty="0">
                <a:solidFill>
                  <a:srgbClr val="457A93"/>
                </a:solidFill>
              </a:rPr>
              <a:t>1</a:t>
            </a:r>
            <a:r>
              <a:rPr lang="de-DE" baseline="30000" dirty="0">
                <a:solidFill>
                  <a:srgbClr val="457A93"/>
                </a:solidFill>
              </a:rPr>
              <a:t>90°</a:t>
            </a:r>
            <a:endParaRPr lang="de-DE" baseline="-25000" dirty="0">
              <a:solidFill>
                <a:srgbClr val="457A93"/>
              </a:solidFill>
            </a:endParaRPr>
          </a:p>
        </p:txBody>
      </p:sp>
      <p:pic>
        <p:nvPicPr>
          <p:cNvPr id="43" name="Grafik 42" descr="Bild mit einfarbiger Füllung">
            <a:extLst>
              <a:ext uri="{FF2B5EF4-FFF2-40B4-BE49-F238E27FC236}">
                <a16:creationId xmlns:a16="http://schemas.microsoft.com/office/drawing/2014/main" id="{5BA1B815-1F75-B100-CC65-5E8E302518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6000" y="2334563"/>
            <a:ext cx="914400" cy="914400"/>
          </a:xfrm>
          <a:prstGeom prst="rect">
            <a:avLst/>
          </a:prstGeom>
        </p:spPr>
      </p:pic>
      <p:sp>
        <p:nvSpPr>
          <p:cNvPr id="44" name="Geschweifte Klammer links 43">
            <a:extLst>
              <a:ext uri="{FF2B5EF4-FFF2-40B4-BE49-F238E27FC236}">
                <a16:creationId xmlns:a16="http://schemas.microsoft.com/office/drawing/2014/main" id="{B257BE5C-9124-4CD5-58C6-9C9E50205BE1}"/>
              </a:ext>
            </a:extLst>
          </p:cNvPr>
          <p:cNvSpPr/>
          <p:nvPr/>
        </p:nvSpPr>
        <p:spPr>
          <a:xfrm rot="3789964">
            <a:off x="3405892" y="803350"/>
            <a:ext cx="405007" cy="5169688"/>
          </a:xfrm>
          <a:prstGeom prst="leftBrac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00CE6C94-2BD1-3B09-BBF3-572A5D446675}"/>
              </a:ext>
            </a:extLst>
          </p:cNvPr>
          <p:cNvSpPr txBox="1"/>
          <p:nvPr/>
        </p:nvSpPr>
        <p:spPr>
          <a:xfrm rot="19933797">
            <a:off x="2841536" y="2912573"/>
            <a:ext cx="14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457A93"/>
                </a:solidFill>
              </a:rPr>
              <a:t>distance</a:t>
            </a:r>
            <a:r>
              <a:rPr lang="de-DE" dirty="0">
                <a:solidFill>
                  <a:srgbClr val="457A93"/>
                </a:solidFill>
              </a:rPr>
              <a:t> x</a:t>
            </a:r>
            <a:r>
              <a:rPr lang="de-DE" baseline="-25000" dirty="0">
                <a:solidFill>
                  <a:srgbClr val="457A93"/>
                </a:solidFill>
              </a:rPr>
              <a:t>2</a:t>
            </a:r>
            <a:r>
              <a:rPr lang="de-DE" baseline="30000" dirty="0">
                <a:solidFill>
                  <a:srgbClr val="457A93"/>
                </a:solidFill>
              </a:rPr>
              <a:t>30°</a:t>
            </a:r>
            <a:endParaRPr lang="de-DE" baseline="-25000" dirty="0">
              <a:solidFill>
                <a:srgbClr val="457A93"/>
              </a:solidFill>
            </a:endParaRPr>
          </a:p>
        </p:txBody>
      </p:sp>
      <p:sp>
        <p:nvSpPr>
          <p:cNvPr id="46" name="Geschweifte Klammer links 45">
            <a:extLst>
              <a:ext uri="{FF2B5EF4-FFF2-40B4-BE49-F238E27FC236}">
                <a16:creationId xmlns:a16="http://schemas.microsoft.com/office/drawing/2014/main" id="{A2CACDB0-41B2-2C0B-20A6-B7986FBDFD65}"/>
              </a:ext>
            </a:extLst>
          </p:cNvPr>
          <p:cNvSpPr/>
          <p:nvPr/>
        </p:nvSpPr>
        <p:spPr>
          <a:xfrm rot="15916775">
            <a:off x="2277862" y="4874371"/>
            <a:ext cx="228238" cy="1595532"/>
          </a:xfrm>
          <a:prstGeom prst="leftBrac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C48AD863-246F-20F8-5343-D409349FCDED}"/>
              </a:ext>
            </a:extLst>
          </p:cNvPr>
          <p:cNvSpPr txBox="1"/>
          <p:nvPr/>
        </p:nvSpPr>
        <p:spPr>
          <a:xfrm rot="21295887">
            <a:off x="1876171" y="5617226"/>
            <a:ext cx="14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457A93"/>
                </a:solidFill>
              </a:rPr>
              <a:t>distance</a:t>
            </a:r>
            <a:r>
              <a:rPr lang="de-DE" dirty="0">
                <a:solidFill>
                  <a:srgbClr val="457A93"/>
                </a:solidFill>
              </a:rPr>
              <a:t> x</a:t>
            </a:r>
            <a:r>
              <a:rPr lang="de-DE" baseline="-25000" dirty="0">
                <a:solidFill>
                  <a:srgbClr val="457A93"/>
                </a:solidFill>
              </a:rPr>
              <a:t>1</a:t>
            </a:r>
            <a:r>
              <a:rPr lang="de-DE" baseline="30000" dirty="0">
                <a:solidFill>
                  <a:srgbClr val="457A93"/>
                </a:solidFill>
              </a:rPr>
              <a:t>5°</a:t>
            </a:r>
            <a:endParaRPr lang="de-DE" baseline="-25000" dirty="0">
              <a:solidFill>
                <a:srgbClr val="457A93"/>
              </a:solidFill>
            </a:endParaRPr>
          </a:p>
        </p:txBody>
      </p:sp>
      <p:pic>
        <p:nvPicPr>
          <p:cNvPr id="48" name="Grafik 47" descr="Bild mit einfarbiger Füllung">
            <a:extLst>
              <a:ext uri="{FF2B5EF4-FFF2-40B4-BE49-F238E27FC236}">
                <a16:creationId xmlns:a16="http://schemas.microsoft.com/office/drawing/2014/main" id="{C46C3268-14B3-EECC-1973-AE6F17018C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21214" y="4735706"/>
            <a:ext cx="914400" cy="914400"/>
          </a:xfrm>
          <a:prstGeom prst="rect">
            <a:avLst/>
          </a:prstGeom>
        </p:spPr>
      </p:pic>
      <p:pic>
        <p:nvPicPr>
          <p:cNvPr id="49" name="Grafik 48" descr="Bild mit einfarbiger Füllung">
            <a:extLst>
              <a:ext uri="{FF2B5EF4-FFF2-40B4-BE49-F238E27FC236}">
                <a16:creationId xmlns:a16="http://schemas.microsoft.com/office/drawing/2014/main" id="{C075AEFD-5ADE-FC36-AEB8-97EAB048BC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22795" y="4678158"/>
            <a:ext cx="914400" cy="914400"/>
          </a:xfrm>
          <a:prstGeom prst="rect">
            <a:avLst/>
          </a:prstGeom>
        </p:spPr>
      </p:pic>
      <p:pic>
        <p:nvPicPr>
          <p:cNvPr id="50" name="Grafik 49" descr="Bild mit einfarbiger Füllung">
            <a:extLst>
              <a:ext uri="{FF2B5EF4-FFF2-40B4-BE49-F238E27FC236}">
                <a16:creationId xmlns:a16="http://schemas.microsoft.com/office/drawing/2014/main" id="{F51D3300-60E7-2849-6087-C33D6443A8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21497" y="4628371"/>
            <a:ext cx="914400" cy="914400"/>
          </a:xfrm>
          <a:prstGeom prst="rect">
            <a:avLst/>
          </a:prstGeom>
        </p:spPr>
      </p:pic>
      <p:pic>
        <p:nvPicPr>
          <p:cNvPr id="6" name="Grafik 5" descr="Bild mit einfarbiger Füllung">
            <a:extLst>
              <a:ext uri="{FF2B5EF4-FFF2-40B4-BE49-F238E27FC236}">
                <a16:creationId xmlns:a16="http://schemas.microsoft.com/office/drawing/2014/main" id="{CB37E29F-6C04-E185-3084-2B3BAD2F7E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86889" y="4923304"/>
            <a:ext cx="914400" cy="9144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5911692-EAFA-5916-CEE2-52EFE8270AC2}"/>
              </a:ext>
            </a:extLst>
          </p:cNvPr>
          <p:cNvSpPr txBox="1"/>
          <p:nvPr/>
        </p:nvSpPr>
        <p:spPr>
          <a:xfrm>
            <a:off x="1587529" y="1126281"/>
            <a:ext cx="65301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b="1" dirty="0" err="1">
                <a:solidFill>
                  <a:srgbClr val="457A93"/>
                </a:solidFill>
              </a:rPr>
              <a:t>Simulate</a:t>
            </a:r>
            <a:r>
              <a:rPr lang="de-DE" b="1" dirty="0">
                <a:solidFill>
                  <a:srgbClr val="457A93"/>
                </a:solidFill>
              </a:rPr>
              <a:t> </a:t>
            </a:r>
            <a:r>
              <a:rPr lang="de-DE" b="1" dirty="0" err="1">
                <a:solidFill>
                  <a:srgbClr val="457A93"/>
                </a:solidFill>
              </a:rPr>
              <a:t>obstacles</a:t>
            </a:r>
            <a:r>
              <a:rPr lang="de-DE" b="1" dirty="0">
                <a:solidFill>
                  <a:srgbClr val="457A93"/>
                </a:solidFill>
              </a:rPr>
              <a:t> </a:t>
            </a:r>
            <a:r>
              <a:rPr lang="de-DE" b="1" dirty="0" err="1">
                <a:solidFill>
                  <a:srgbClr val="457A93"/>
                </a:solidFill>
              </a:rPr>
              <a:t>by</a:t>
            </a:r>
            <a:r>
              <a:rPr lang="de-DE" b="1" dirty="0">
                <a:solidFill>
                  <a:srgbClr val="457A93"/>
                </a:solidFill>
              </a:rPr>
              <a:t> </a:t>
            </a:r>
            <a:r>
              <a:rPr lang="de-DE" b="1" dirty="0" err="1">
                <a:solidFill>
                  <a:srgbClr val="457A93"/>
                </a:solidFill>
              </a:rPr>
              <a:t>increasing</a:t>
            </a:r>
            <a:r>
              <a:rPr lang="de-DE" b="1" dirty="0">
                <a:solidFill>
                  <a:srgbClr val="457A93"/>
                </a:solidFill>
              </a:rPr>
              <a:t> </a:t>
            </a:r>
            <a:r>
              <a:rPr lang="de-DE" b="1" dirty="0" err="1">
                <a:solidFill>
                  <a:srgbClr val="457A93"/>
                </a:solidFill>
              </a:rPr>
              <a:t>optical</a:t>
            </a:r>
            <a:r>
              <a:rPr lang="de-DE" b="1" dirty="0">
                <a:solidFill>
                  <a:srgbClr val="457A93"/>
                </a:solidFill>
              </a:rPr>
              <a:t> </a:t>
            </a:r>
            <a:r>
              <a:rPr lang="de-DE" b="1" dirty="0" err="1">
                <a:solidFill>
                  <a:srgbClr val="457A93"/>
                </a:solidFill>
              </a:rPr>
              <a:t>thickness</a:t>
            </a:r>
            <a:r>
              <a:rPr lang="de-DE" b="1" dirty="0">
                <a:solidFill>
                  <a:srgbClr val="457A93"/>
                </a:solidFill>
              </a:rPr>
              <a:t> </a:t>
            </a:r>
            <a:r>
              <a:rPr lang="de-DE" b="1" dirty="0" err="1">
                <a:solidFill>
                  <a:srgbClr val="457A93"/>
                </a:solidFill>
              </a:rPr>
              <a:t>to</a:t>
            </a:r>
            <a:r>
              <a:rPr lang="de-DE" b="1" dirty="0">
                <a:solidFill>
                  <a:srgbClr val="457A93"/>
                </a:solidFill>
              </a:rPr>
              <a:t> </a:t>
            </a:r>
            <a:r>
              <a:rPr lang="de-DE" b="1" dirty="0" err="1">
                <a:solidFill>
                  <a:srgbClr val="457A93"/>
                </a:solidFill>
              </a:rPr>
              <a:t>very</a:t>
            </a:r>
            <a:r>
              <a:rPr lang="de-DE" b="1" dirty="0">
                <a:solidFill>
                  <a:srgbClr val="457A93"/>
                </a:solidFill>
              </a:rPr>
              <a:t> high </a:t>
            </a:r>
            <a:r>
              <a:rPr lang="de-DE" b="1" dirty="0" err="1">
                <a:solidFill>
                  <a:srgbClr val="457A93"/>
                </a:solidFill>
              </a:rPr>
              <a:t>values</a:t>
            </a:r>
            <a:r>
              <a:rPr lang="de-DE" b="1" dirty="0">
                <a:solidFill>
                  <a:srgbClr val="457A93"/>
                </a:solidFill>
              </a:rPr>
              <a:t> in a non-</a:t>
            </a:r>
            <a:r>
              <a:rPr lang="de-DE" b="1" dirty="0" err="1">
                <a:solidFill>
                  <a:srgbClr val="457A93"/>
                </a:solidFill>
              </a:rPr>
              <a:t>scattering</a:t>
            </a:r>
            <a:r>
              <a:rPr lang="de-DE" b="1" dirty="0">
                <a:solidFill>
                  <a:srgbClr val="457A93"/>
                </a:solidFill>
              </a:rPr>
              <a:t> LBL-RT </a:t>
            </a:r>
            <a:r>
              <a:rPr lang="de-DE" b="1" dirty="0" err="1">
                <a:solidFill>
                  <a:srgbClr val="457A93"/>
                </a:solidFill>
              </a:rPr>
              <a:t>model</a:t>
            </a:r>
            <a:endParaRPr lang="de-DE" b="1" dirty="0">
              <a:solidFill>
                <a:srgbClr val="457A93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b="1" dirty="0"/>
              <a:t>1) </a:t>
            </a:r>
            <a:r>
              <a:rPr lang="de-DE" b="1" dirty="0" err="1"/>
              <a:t>simulate</a:t>
            </a:r>
            <a:r>
              <a:rPr lang="de-DE" b="1" dirty="0"/>
              <a:t> </a:t>
            </a:r>
            <a:r>
              <a:rPr lang="de-DE" b="1" dirty="0" err="1"/>
              <a:t>obstacle</a:t>
            </a:r>
            <a:r>
              <a:rPr lang="de-DE" b="1" dirty="0"/>
              <a:t> at ambient </a:t>
            </a:r>
            <a:r>
              <a:rPr lang="de-DE" b="1" dirty="0" err="1"/>
              <a:t>temperature</a:t>
            </a:r>
            <a:endParaRPr lang="de-DE" b="1" dirty="0"/>
          </a:p>
          <a:p>
            <a:r>
              <a:rPr lang="de-DE" b="1" dirty="0">
                <a:solidFill>
                  <a:srgbClr val="457A93"/>
                </a:solidFill>
              </a:rPr>
              <a:t>     </a:t>
            </a:r>
            <a:r>
              <a:rPr lang="de-DE" b="1" dirty="0">
                <a:solidFill>
                  <a:srgbClr val="FF0000"/>
                </a:solidFill>
              </a:rPr>
              <a:t>2) </a:t>
            </a:r>
            <a:r>
              <a:rPr lang="de-DE" b="1" dirty="0" err="1">
                <a:solidFill>
                  <a:srgbClr val="FF0000"/>
                </a:solidFill>
              </a:rPr>
              <a:t>simulate</a:t>
            </a:r>
            <a:r>
              <a:rPr lang="de-DE" b="1" dirty="0">
                <a:solidFill>
                  <a:srgbClr val="FF0000"/>
                </a:solidFill>
              </a:rPr>
              <a:t> warmer </a:t>
            </a:r>
            <a:r>
              <a:rPr lang="de-DE" b="1" dirty="0" err="1">
                <a:solidFill>
                  <a:srgbClr val="FF0000"/>
                </a:solidFill>
              </a:rPr>
              <a:t>obstacle</a:t>
            </a:r>
            <a:r>
              <a:rPr lang="de-DE" b="1" dirty="0">
                <a:solidFill>
                  <a:srgbClr val="FF0000"/>
                </a:solidFill>
              </a:rPr>
              <a:t> (e.g. + 5K)</a:t>
            </a:r>
          </a:p>
        </p:txBody>
      </p:sp>
    </p:spTree>
    <p:extLst>
      <p:ext uri="{BB962C8B-B14F-4D97-AF65-F5344CB8AC3E}">
        <p14:creationId xmlns:p14="http://schemas.microsoft.com/office/powerpoint/2010/main" val="3386314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7759" y="2398138"/>
            <a:ext cx="7693572" cy="1325563"/>
          </a:xfrm>
        </p:spPr>
        <p:txBody>
          <a:bodyPr/>
          <a:lstStyle/>
          <a:p>
            <a:pPr algn="ctr"/>
            <a:r>
              <a:rPr lang="de-DE" dirty="0" err="1">
                <a:solidFill>
                  <a:srgbClr val="C00000"/>
                </a:solidFill>
              </a:rPr>
              <a:t>Results</a:t>
            </a:r>
            <a:r>
              <a:rPr lang="de-DE" dirty="0">
                <a:solidFill>
                  <a:srgbClr val="C00000"/>
                </a:solidFill>
              </a:rPr>
              <a:t>:</a:t>
            </a:r>
            <a:br>
              <a:rPr lang="de-DE" dirty="0">
                <a:solidFill>
                  <a:srgbClr val="C00000"/>
                </a:solidFill>
              </a:rPr>
            </a:br>
            <a:r>
              <a:rPr lang="de-DE" dirty="0">
                <a:solidFill>
                  <a:srgbClr val="C00000"/>
                </a:solidFill>
              </a:rPr>
              <a:t>Impact on </a:t>
            </a:r>
            <a:r>
              <a:rPr lang="de-DE" dirty="0" err="1">
                <a:solidFill>
                  <a:srgbClr val="C00000"/>
                </a:solidFill>
              </a:rPr>
              <a:t>certain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channels</a:t>
            </a:r>
            <a:br>
              <a:rPr lang="de-DE" dirty="0">
                <a:solidFill>
                  <a:srgbClr val="C00000"/>
                </a:solidFill>
              </a:rPr>
            </a:b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DC58CEC-B560-4E43-AE48-F926280823B7}"/>
              </a:ext>
            </a:extLst>
          </p:cNvPr>
          <p:cNvSpPr txBox="1"/>
          <p:nvPr/>
        </p:nvSpPr>
        <p:spPr>
          <a:xfrm>
            <a:off x="11801475" y="6176963"/>
            <a:ext cx="390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9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6711173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1058</Words>
  <Application>Microsoft Office PowerPoint</Application>
  <PresentationFormat>Breitbild</PresentationFormat>
  <Paragraphs>197</Paragraphs>
  <Slides>25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9" baseType="lpstr">
      <vt:lpstr>Arial</vt:lpstr>
      <vt:lpstr>Calibri</vt:lpstr>
      <vt:lpstr>Wingdings</vt:lpstr>
      <vt:lpstr>Office</vt:lpstr>
      <vt:lpstr>PowerPoint-Präsentation</vt:lpstr>
      <vt:lpstr>Instrument: HATPRO MWR</vt:lpstr>
      <vt:lpstr>General Goals</vt:lpstr>
      <vt:lpstr>Motivation</vt:lpstr>
      <vt:lpstr>MW-profiling: How does it work theoretically?</vt:lpstr>
      <vt:lpstr>Impact of Obstacles on T-profiling</vt:lpstr>
      <vt:lpstr>Sensitivity Study: Simulate Obstacles in Line of Sight</vt:lpstr>
      <vt:lpstr>Sensitivity Study: Simulate Obstacles in Line of Sight</vt:lpstr>
      <vt:lpstr>Results: Impact on certain channels </vt:lpstr>
      <vt:lpstr>∆TB caused by obstacle in a well mixed ABL</vt:lpstr>
      <vt:lpstr>∆TB caused by obstacle (median profile of one year)</vt:lpstr>
      <vt:lpstr>∆TB caused by a warmer obstacle (+5K) </vt:lpstr>
      <vt:lpstr>Results: Impact on retrieved T-profiles </vt:lpstr>
      <vt:lpstr>∆T-profiles caused by obstacles in well mixed ABL</vt:lpstr>
      <vt:lpstr>∆T-profiles caused by obstacles in well mixed ABL</vt:lpstr>
      <vt:lpstr>∆T-profiles caused by obstacles in well mixed ABL</vt:lpstr>
      <vt:lpstr>∆T-profiles caused by obstacles in well mixed ABL</vt:lpstr>
      <vt:lpstr>∆T-profiles caused by warmer obstacles (+5K)</vt:lpstr>
      <vt:lpstr>Main Conclusions</vt:lpstr>
      <vt:lpstr>Thank you for your attention!</vt:lpstr>
      <vt:lpstr>Bonus Slides</vt:lpstr>
      <vt:lpstr>∆TB caused by obstacle in a well mixed ABL</vt:lpstr>
      <vt:lpstr>∆TB caused by obstacle (Medians)</vt:lpstr>
      <vt:lpstr>FOGHAT at Köln: Azimuth Scans (Obstacles and external Interference)</vt:lpstr>
      <vt:lpstr>FOGHAT at Köln: Azimuth Scans (Obstacles and external Interference)</vt:lpstr>
    </vt:vector>
  </TitlesOfParts>
  <Company>Universität zu Köln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debora schiffer</dc:creator>
  <cp:lastModifiedBy>Tobsen</cp:lastModifiedBy>
  <cp:revision>365</cp:revision>
  <dcterms:created xsi:type="dcterms:W3CDTF">2017-04-11T15:02:11Z</dcterms:created>
  <dcterms:modified xsi:type="dcterms:W3CDTF">2022-09-12T09:09:19Z</dcterms:modified>
</cp:coreProperties>
</file>