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68" r:id="rId4"/>
    <p:sldId id="269" r:id="rId5"/>
    <p:sldId id="270" r:id="rId6"/>
    <p:sldId id="271" r:id="rId7"/>
    <p:sldId id="273" r:id="rId8"/>
    <p:sldId id="274" r:id="rId9"/>
    <p:sldId id="278" r:id="rId10"/>
    <p:sldId id="279" r:id="rId11"/>
    <p:sldId id="276" r:id="rId12"/>
    <p:sldId id="282" r:id="rId13"/>
    <p:sldId id="288" r:id="rId14"/>
    <p:sldId id="295" r:id="rId15"/>
    <p:sldId id="290" r:id="rId16"/>
    <p:sldId id="291" r:id="rId17"/>
    <p:sldId id="292" r:id="rId18"/>
    <p:sldId id="296" r:id="rId19"/>
    <p:sldId id="297" r:id="rId20"/>
    <p:sldId id="298" r:id="rId21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64D"/>
    <a:srgbClr val="99CCFF"/>
    <a:srgbClr val="FF3300"/>
    <a:srgbClr val="69D8FF"/>
    <a:srgbClr val="392613"/>
    <a:srgbClr val="E4E4F8"/>
    <a:srgbClr val="33CCFF"/>
    <a:srgbClr val="FFC0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DE5BD-12CC-4A96-93CF-8664E312F515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4432B-9D9F-4BD6-9EBB-05BF769469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3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DF44-547A-4F64-84FC-30C65E62970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35A6-96BC-425B-BB15-5837CB99D7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0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5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8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3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9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6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5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000" y="2420888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13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14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9"/>
            <a:ext cx="8352928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552" y="980728"/>
            <a:ext cx="8352928" cy="5112568"/>
          </a:xfrm>
        </p:spPr>
        <p:txBody>
          <a:bodyPr/>
          <a:lstStyle>
            <a:lvl1pPr marL="355600" indent="-355600">
              <a:buFontTx/>
              <a:buBlip>
                <a:blip r:embed="rId2"/>
              </a:buBlip>
              <a:defRPr sz="2000"/>
            </a:lvl1pPr>
            <a:lvl2pPr marL="723900" indent="-368300">
              <a:buFontTx/>
              <a:buBlip>
                <a:blip r:embed="rId2"/>
              </a:buBlip>
              <a:defRPr sz="2000"/>
            </a:lvl2pPr>
            <a:lvl3pPr marL="901700" indent="-177800">
              <a:defRPr sz="1800"/>
            </a:lvl3pPr>
            <a:lvl4pPr marL="1079500" indent="-177800">
              <a:defRPr sz="1800"/>
            </a:lvl4pPr>
            <a:lvl5pPr marL="1257300" indent="-177800">
              <a:defRPr sz="1800"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648000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539552" y="979200"/>
            <a:ext cx="4032448" cy="5112000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33400" indent="-266700">
              <a:buFontTx/>
              <a:buBlip>
                <a:blip r:embed="rId2"/>
              </a:buBlip>
              <a:defRPr/>
            </a:lvl2pPr>
            <a:lvl3pPr marL="723900" indent="-190500">
              <a:defRPr/>
            </a:lvl3pPr>
            <a:lvl4pPr marL="901700" indent="-177800">
              <a:defRPr/>
            </a:lvl4pPr>
            <a:lvl5pPr marL="1079500" indent="-177800">
              <a:defRPr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60032" y="979200"/>
            <a:ext cx="4032448" cy="5112000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33400" indent="-266700">
              <a:buFontTx/>
              <a:buBlip>
                <a:blip r:embed="rId2"/>
              </a:buBlip>
              <a:defRPr/>
            </a:lvl2pPr>
            <a:lvl3pPr marL="723900" indent="-190500">
              <a:defRPr/>
            </a:lvl3pPr>
            <a:lvl4pPr marL="901700" indent="-177800">
              <a:defRPr/>
            </a:lvl4pPr>
            <a:lvl5pPr marL="1079500" indent="-177800">
              <a:defRPr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32" y="979200"/>
            <a:ext cx="4032448" cy="3600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648000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half" idx="16" hasCustomPrompt="1"/>
          </p:nvPr>
        </p:nvSpPr>
        <p:spPr>
          <a:xfrm>
            <a:off x="539552" y="1412776"/>
            <a:ext cx="4032448" cy="4680520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33400" indent="-266700">
              <a:buFontTx/>
              <a:buBlip>
                <a:blip r:embed="rId2"/>
              </a:buBlip>
              <a:defRPr/>
            </a:lvl2pPr>
            <a:lvl3pPr marL="723900" indent="-190500">
              <a:defRPr/>
            </a:lvl3pPr>
            <a:lvl4pPr marL="901700" indent="-177800">
              <a:defRPr/>
            </a:lvl4pPr>
            <a:lvl5pPr marL="1079500" indent="-177800">
              <a:defRPr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60032" y="1412776"/>
            <a:ext cx="4032448" cy="4680520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33400" indent="-266700">
              <a:buFontTx/>
              <a:buBlip>
                <a:blip r:embed="rId2"/>
              </a:buBlip>
              <a:defRPr/>
            </a:lvl2pPr>
            <a:lvl3pPr marL="723900" indent="-190500">
              <a:defRPr/>
            </a:lvl3pPr>
            <a:lvl4pPr marL="901700" indent="-177800">
              <a:defRPr/>
            </a:lvl4pPr>
            <a:lvl5pPr marL="1079500" indent="-177800">
              <a:defRPr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9552" y="979200"/>
            <a:ext cx="4032448" cy="3600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8" name="Rectangle 52"/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19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7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8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28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0648"/>
            <a:ext cx="8352928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979199"/>
            <a:ext cx="8352928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4392" y="6656660"/>
            <a:ext cx="6120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16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20000" y="6656660"/>
            <a:ext cx="288000" cy="122237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9.png"/><Relationship Id="rId7" Type="http://schemas.openxmlformats.org/officeDocument/2006/relationships/image" Target="../media/image7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3.png"/><Relationship Id="rId3" Type="http://schemas.openxmlformats.org/officeDocument/2006/relationships/image" Target="../media/image49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52.png"/><Relationship Id="rId4" Type="http://schemas.microsoft.com/office/2007/relationships/hdphoto" Target="../media/hdphoto3.wdp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92072" y="980728"/>
            <a:ext cx="5293116" cy="986617"/>
          </a:xfr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2800" dirty="0" smtClean="0"/>
              <a:t>Attitude and Motion Correction</a:t>
            </a:r>
            <a:br>
              <a:rPr lang="en-GB" sz="2800" dirty="0" smtClean="0"/>
            </a:br>
            <a:r>
              <a:rPr lang="en-GB" sz="2800" dirty="0" smtClean="0"/>
              <a:t>for the HALO Cloud Radar</a:t>
            </a:r>
            <a:endParaRPr lang="en-GB" sz="2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6324340" y="2636912"/>
            <a:ext cx="2160848" cy="430887"/>
          </a:xfrm>
        </p:spPr>
        <p:txBody>
          <a:bodyPr wrap="none">
            <a:spAutoFit/>
          </a:bodyPr>
          <a:lstStyle/>
          <a:p>
            <a:pPr algn="r"/>
            <a:r>
              <a:rPr lang="de-DE" sz="2800" dirty="0" smtClean="0">
                <a:latin typeface="+mj-lt"/>
              </a:rPr>
              <a:t>Martin Hagen</a:t>
            </a:r>
            <a:endParaRPr lang="de-DE" sz="2800" dirty="0">
              <a:latin typeface="+mj-lt"/>
            </a:endParaRPr>
          </a:p>
        </p:txBody>
      </p:sp>
      <p:sp>
        <p:nvSpPr>
          <p:cNvPr id="6" name="Trapezoid 5"/>
          <p:cNvSpPr/>
          <p:nvPr/>
        </p:nvSpPr>
        <p:spPr>
          <a:xfrm rot="20385156">
            <a:off x="4227653" y="3519683"/>
            <a:ext cx="327397" cy="2494451"/>
          </a:xfrm>
          <a:prstGeom prst="trapezoid">
            <a:avLst>
              <a:gd name="adj" fmla="val 39834"/>
            </a:avLst>
          </a:prstGeom>
          <a:solidFill>
            <a:srgbClr val="00664D">
              <a:alpha val="72941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11">
            <a:off x="2513698" y="2135631"/>
            <a:ext cx="4158907" cy="2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669724"/>
            <a:ext cx="8953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 of Aircraft Motion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2535"/>
            <a:ext cx="8953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3910073" y="1916832"/>
            <a:ext cx="1584176" cy="29523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feil nach unten 14"/>
          <p:cNvSpPr/>
          <p:nvPr/>
        </p:nvSpPr>
        <p:spPr>
          <a:xfrm>
            <a:off x="3910073" y="3298936"/>
            <a:ext cx="1584176" cy="1930264"/>
          </a:xfrm>
          <a:prstGeom prst="downArrow">
            <a:avLst>
              <a:gd name="adj1" fmla="val 50000"/>
              <a:gd name="adj2" fmla="val 35341"/>
            </a:avLst>
          </a:prstGeom>
          <a:solidFill>
            <a:srgbClr val="E4E4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9266" y="4290363"/>
            <a:ext cx="8653214" cy="328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 algn="ctr">
              <a:buNone/>
            </a:pPr>
            <a:r>
              <a:rPr lang="en-GB" sz="1600" dirty="0" smtClean="0"/>
              <a:t>     plus further (partly unknown) terms: angular velocities, SNR-radar, </a:t>
            </a:r>
            <a:r>
              <a:rPr lang="en-GB" sz="1600" dirty="0"/>
              <a:t>noise, …</a:t>
            </a:r>
            <a:endParaRPr lang="en-GB" sz="16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150728" y="5414781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>
                <a:solidFill>
                  <a:srgbClr val="99CCFF"/>
                </a:solidFill>
              </a:rPr>
              <a:t>ideal world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39266" y="2005428"/>
            <a:ext cx="8653214" cy="2175600"/>
          </a:xfrm>
          <a:prstGeom prst="rect">
            <a:avLst/>
          </a:prstGeom>
          <a:solidFill>
            <a:srgbClr val="E4E4F8"/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>
              <a:lnSpc>
                <a:spcPct val="120000"/>
              </a:lnSpc>
            </a:pPr>
            <a:endParaRPr lang="en-GB" sz="1600" dirty="0" smtClean="0"/>
          </a:p>
          <a:p>
            <a:pPr>
              <a:lnSpc>
                <a:spcPct val="120000"/>
              </a:lnSpc>
            </a:pPr>
            <a:r>
              <a:rPr lang="en-GB" sz="1600" dirty="0"/>
              <a:t>	</a:t>
            </a:r>
            <a:r>
              <a:rPr lang="en-GB" sz="1600" dirty="0" smtClean="0"/>
              <a:t>				 and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332828" cy="117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517200" y="2153210"/>
                <a:ext cx="3306996" cy="668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𝑊𝐸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𝑆𝑁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 smtClean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00" y="2153210"/>
                <a:ext cx="3306996" cy="6681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95536" y="2090917"/>
                <a:ext cx="4516493" cy="792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𝑎𝑥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𝑎𝑦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𝑎𝑧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i="0" smtClean="0">
                                            <a:latin typeface="Cambria Math"/>
                                            <a:ea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i="0" smtClean="0">
                                            <a:latin typeface="Cambria Math"/>
                                            <a:ea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i="0" smtClean="0">
                                            <a:latin typeface="Cambria Math"/>
                                            <a:ea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b="1" dirty="0" smtClean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90917"/>
                <a:ext cx="4516493" cy="7927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5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r="19928" b="2886"/>
          <a:stretch/>
        </p:blipFill>
        <p:spPr bwMode="auto">
          <a:xfrm>
            <a:off x="539552" y="775855"/>
            <a:ext cx="7992888" cy="53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06">
            <a:off x="3097325" y="1033084"/>
            <a:ext cx="4158907" cy="2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Coordinate Systems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5" name="Pfeil nach links 14"/>
          <p:cNvSpPr/>
          <p:nvPr/>
        </p:nvSpPr>
        <p:spPr>
          <a:xfrm rot="11940000">
            <a:off x="4753949" y="2388089"/>
            <a:ext cx="2052000" cy="192782"/>
          </a:xfrm>
          <a:prstGeom prst="leftArrow">
            <a:avLst>
              <a:gd name="adj1" fmla="val 43921"/>
              <a:gd name="adj2" fmla="val 84633"/>
            </a:avLst>
          </a:prstGeom>
          <a:solidFill>
            <a:srgbClr val="996633">
              <a:alpha val="60000"/>
            </a:srgbClr>
          </a:solidFill>
          <a:ln w="9525">
            <a:solidFill>
              <a:srgbClr val="392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feil nach links 13"/>
          <p:cNvSpPr/>
          <p:nvPr/>
        </p:nvSpPr>
        <p:spPr>
          <a:xfrm rot="13062420">
            <a:off x="4543400" y="2784582"/>
            <a:ext cx="2448000" cy="192782"/>
          </a:xfrm>
          <a:prstGeom prst="leftArrow">
            <a:avLst>
              <a:gd name="adj1" fmla="val 43921"/>
              <a:gd name="adj2" fmla="val 84633"/>
            </a:avLst>
          </a:prstGeom>
          <a:solidFill>
            <a:srgbClr val="00B0F0">
              <a:alpha val="6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6" name="Parallelogramm 2055"/>
          <p:cNvSpPr/>
          <p:nvPr/>
        </p:nvSpPr>
        <p:spPr>
          <a:xfrm rot="10800000" flipH="1">
            <a:off x="2124183" y="4714126"/>
            <a:ext cx="5328137" cy="1080120"/>
          </a:xfrm>
          <a:prstGeom prst="parallelogram">
            <a:avLst>
              <a:gd name="adj" fmla="val 146151"/>
            </a:avLst>
          </a:prstGeom>
          <a:solidFill>
            <a:srgbClr val="996633">
              <a:alpha val="5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6850184" y="2976512"/>
            <a:ext cx="773783" cy="380480"/>
          </a:xfrm>
          <a:prstGeom prst="rect">
            <a:avLst/>
          </a:prstGeom>
          <a:solidFill>
            <a:srgbClr val="FFFFFF">
              <a:alpha val="16863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roll </a:t>
            </a:r>
            <a:r>
              <a:rPr lang="el-GR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ϕ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6" name="Trapezoid 15"/>
          <p:cNvSpPr/>
          <p:nvPr/>
        </p:nvSpPr>
        <p:spPr>
          <a:xfrm rot="1544832">
            <a:off x="3976498" y="1983522"/>
            <a:ext cx="310905" cy="2965307"/>
          </a:xfrm>
          <a:prstGeom prst="trapezoid">
            <a:avLst>
              <a:gd name="adj" fmla="val 39834"/>
            </a:avLst>
          </a:prstGeom>
          <a:solidFill>
            <a:srgbClr val="00664D">
              <a:alpha val="81961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ebogener Pfeil 11"/>
          <p:cNvSpPr/>
          <p:nvPr/>
        </p:nvSpPr>
        <p:spPr>
          <a:xfrm rot="1938281">
            <a:off x="4584937" y="2036022"/>
            <a:ext cx="2346324" cy="2265008"/>
          </a:xfrm>
          <a:prstGeom prst="circularArrow">
            <a:avLst>
              <a:gd name="adj1" fmla="val 3230"/>
              <a:gd name="adj2" fmla="val 449662"/>
              <a:gd name="adj3" fmla="val 20439741"/>
              <a:gd name="adj4" fmla="val 18610874"/>
              <a:gd name="adj5" fmla="val 4607"/>
            </a:avLst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Pfeil nach links 6"/>
          <p:cNvSpPr/>
          <p:nvPr/>
        </p:nvSpPr>
        <p:spPr>
          <a:xfrm rot="240000">
            <a:off x="2012475" y="1938965"/>
            <a:ext cx="2736304" cy="192782"/>
          </a:xfrm>
          <a:prstGeom prst="leftArrow">
            <a:avLst>
              <a:gd name="adj1" fmla="val 43921"/>
              <a:gd name="adj2" fmla="val 84633"/>
            </a:avLst>
          </a:prstGeom>
          <a:solidFill>
            <a:srgbClr val="FF0000">
              <a:alpha val="6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feil nach links 9"/>
          <p:cNvSpPr/>
          <p:nvPr/>
        </p:nvSpPr>
        <p:spPr>
          <a:xfrm rot="21480000">
            <a:off x="2012475" y="2103367"/>
            <a:ext cx="2736304" cy="192782"/>
          </a:xfrm>
          <a:prstGeom prst="leftArrow">
            <a:avLst>
              <a:gd name="adj1" fmla="val 43921"/>
              <a:gd name="adj2" fmla="val 84633"/>
            </a:avLst>
          </a:prstGeom>
          <a:solidFill>
            <a:srgbClr val="996633">
              <a:alpha val="60000"/>
            </a:srgbClr>
          </a:solidFill>
          <a:ln w="9525">
            <a:solidFill>
              <a:srgbClr val="392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ebogener Pfeil 7"/>
          <p:cNvSpPr/>
          <p:nvPr/>
        </p:nvSpPr>
        <p:spPr>
          <a:xfrm rot="13393089">
            <a:off x="1798286" y="1728938"/>
            <a:ext cx="828072" cy="813285"/>
          </a:xfrm>
          <a:prstGeom prst="circularArrow">
            <a:avLst>
              <a:gd name="adj1" fmla="val 10632"/>
              <a:gd name="adj2" fmla="val 1229297"/>
              <a:gd name="adj3" fmla="val 20457685"/>
              <a:gd name="adj4" fmla="val 17298241"/>
              <a:gd name="adj5" fmla="val 1172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9592" y="1895494"/>
            <a:ext cx="8175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60" name="Gerade Verbindung 2059"/>
          <p:cNvCxnSpPr>
            <a:stCxn id="2056" idx="3"/>
            <a:endCxn id="2056" idx="1"/>
          </p:cNvCxnSpPr>
          <p:nvPr/>
        </p:nvCxnSpPr>
        <p:spPr>
          <a:xfrm>
            <a:off x="3998948" y="4714126"/>
            <a:ext cx="1578607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786191" y="2088558"/>
            <a:ext cx="0" cy="3165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539552" y="4725144"/>
            <a:ext cx="7992888" cy="1119374"/>
          </a:xfrm>
          <a:prstGeom prst="line">
            <a:avLst/>
          </a:prstGeom>
          <a:ln w="76200">
            <a:solidFill>
              <a:srgbClr val="FFC000">
                <a:alpha val="80000"/>
              </a:srgbClr>
            </a:solidFill>
          </a:ln>
          <a:effectLst>
            <a:glow rad="63500">
              <a:srgbClr val="FFC000">
                <a:alpha val="40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1256599" y="5226476"/>
            <a:ext cx="3540227" cy="243095"/>
          </a:xfrm>
          <a:prstGeom prst="straightConnector1">
            <a:avLst/>
          </a:prstGeom>
          <a:ln w="57150">
            <a:solidFill>
              <a:srgbClr val="33CCFF">
                <a:alpha val="89804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2057"/>
          <p:cNvCxnSpPr>
            <a:stCxn id="2056" idx="2"/>
            <a:endCxn id="2056" idx="5"/>
          </p:cNvCxnSpPr>
          <p:nvPr/>
        </p:nvCxnSpPr>
        <p:spPr>
          <a:xfrm flipH="1">
            <a:off x="2913486" y="5254186"/>
            <a:ext cx="37495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Textfeld 1040"/>
          <p:cNvSpPr txBox="1"/>
          <p:nvPr/>
        </p:nvSpPr>
        <p:spPr>
          <a:xfrm rot="21120000">
            <a:off x="6867993" y="4313956"/>
            <a:ext cx="1567737" cy="4873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900"/>
              </a:lnSpc>
              <a:buNone/>
            </a:pPr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</a:t>
            </a:r>
            <a:b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track</a:t>
            </a:r>
          </a:p>
        </p:txBody>
      </p:sp>
      <p:sp>
        <p:nvSpPr>
          <p:cNvPr id="1049" name="Textfeld 1048"/>
          <p:cNvSpPr txBox="1"/>
          <p:nvPr/>
        </p:nvSpPr>
        <p:spPr>
          <a:xfrm>
            <a:off x="2411760" y="1512494"/>
            <a:ext cx="1308050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longitudinal</a:t>
            </a:r>
            <a:b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axis  </a:t>
            </a:r>
            <a:r>
              <a:rPr lang="en-GB" b="1" i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x</a:t>
            </a:r>
            <a:r>
              <a:rPr lang="en-GB" b="1" i="1" baseline="-25000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</a:t>
            </a:r>
            <a:endParaRPr lang="en-GB" b="1" i="1" dirty="0" smtClean="0">
              <a:solidFill>
                <a:srgbClr val="33CCFF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90" name="Gerade Verbindung mit Pfeil 89"/>
          <p:cNvCxnSpPr>
            <a:stCxn id="14" idx="3"/>
          </p:cNvCxnSpPr>
          <p:nvPr/>
        </p:nvCxnSpPr>
        <p:spPr>
          <a:xfrm flipH="1" flipV="1">
            <a:off x="3986737" y="1476052"/>
            <a:ext cx="812297" cy="656294"/>
          </a:xfrm>
          <a:prstGeom prst="straightConnector1">
            <a:avLst/>
          </a:prstGeom>
          <a:ln w="5715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3576586" y="977731"/>
            <a:ext cx="790281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lateral</a:t>
            </a:r>
            <a:b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axis  </a:t>
            </a:r>
            <a:r>
              <a:rPr lang="en-GB" b="1" i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y</a:t>
            </a:r>
            <a:r>
              <a:rPr lang="en-GB" b="1" i="1" baseline="-25000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</a:t>
            </a:r>
            <a:endParaRPr lang="en-GB" b="1" i="1" dirty="0" smtClean="0">
              <a:solidFill>
                <a:srgbClr val="33CCFF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105" name="Gerade Verbindung mit Pfeil 104"/>
          <p:cNvCxnSpPr>
            <a:stCxn id="16" idx="0"/>
          </p:cNvCxnSpPr>
          <p:nvPr/>
        </p:nvCxnSpPr>
        <p:spPr>
          <a:xfrm flipV="1">
            <a:off x="4776017" y="1385888"/>
            <a:ext cx="367483" cy="744833"/>
          </a:xfrm>
          <a:prstGeom prst="straightConnector1">
            <a:avLst/>
          </a:prstGeom>
          <a:ln w="5715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/>
          <p:cNvSpPr txBox="1"/>
          <p:nvPr/>
        </p:nvSpPr>
        <p:spPr>
          <a:xfrm>
            <a:off x="5143954" y="977731"/>
            <a:ext cx="777457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normal</a:t>
            </a:r>
            <a:b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GB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axis  </a:t>
            </a:r>
            <a:r>
              <a:rPr lang="en-GB" b="1" i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z</a:t>
            </a:r>
            <a:r>
              <a:rPr lang="en-GB" b="1" i="1" baseline="-25000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</a:t>
            </a:r>
            <a:endParaRPr lang="en-GB" b="1" i="1" dirty="0" smtClean="0">
              <a:solidFill>
                <a:srgbClr val="33CCFF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1851829" y="2342731"/>
            <a:ext cx="8335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b="1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GB" dirty="0"/>
              <a:t>horizon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732240" y="5085184"/>
            <a:ext cx="9409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b="1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GB" dirty="0"/>
              <a:t>north 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g</a:t>
            </a:r>
            <a:endParaRPr lang="en-GB" dirty="0"/>
          </a:p>
        </p:txBody>
      </p:sp>
      <p:sp>
        <p:nvSpPr>
          <p:cNvPr id="123" name="Textfeld 122"/>
          <p:cNvSpPr txBox="1"/>
          <p:nvPr/>
        </p:nvSpPr>
        <p:spPr>
          <a:xfrm>
            <a:off x="2915816" y="4981277"/>
            <a:ext cx="6283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b="1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GB" dirty="0"/>
              <a:t>south</a:t>
            </a:r>
          </a:p>
        </p:txBody>
      </p:sp>
      <p:sp>
        <p:nvSpPr>
          <p:cNvPr id="124" name="Textfeld 123"/>
          <p:cNvSpPr txBox="1"/>
          <p:nvPr/>
        </p:nvSpPr>
        <p:spPr>
          <a:xfrm>
            <a:off x="3798060" y="4448145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b="1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GB" dirty="0"/>
              <a:t>west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4957633" y="4283724"/>
            <a:ext cx="6203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smtClean="0">
                <a:solidFill>
                  <a:srgbClr val="39261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up  </a:t>
            </a:r>
            <a:r>
              <a:rPr lang="en-GB" b="1" dirty="0" err="1" smtClean="0">
                <a:solidFill>
                  <a:srgbClr val="39261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z</a:t>
            </a:r>
            <a:r>
              <a:rPr lang="en-GB" b="1" baseline="-25000" dirty="0" err="1" smtClean="0">
                <a:solidFill>
                  <a:srgbClr val="39261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</a:t>
            </a:r>
            <a:endParaRPr lang="en-GB" b="1" dirty="0" smtClean="0">
              <a:solidFill>
                <a:srgbClr val="39261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33" name="Textfeld 132"/>
          <p:cNvSpPr txBox="1"/>
          <p:nvPr/>
        </p:nvSpPr>
        <p:spPr>
          <a:xfrm rot="21365748">
            <a:off x="811513" y="4664017"/>
            <a:ext cx="1660711" cy="654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n-GB" sz="16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projection of</a:t>
            </a:r>
            <a:br>
              <a:rPr lang="en-GB" sz="16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GB" sz="16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longitudinal</a:t>
            </a:r>
            <a:br>
              <a:rPr lang="en-GB" sz="16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GB" sz="16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axis </a:t>
            </a:r>
            <a:r>
              <a:rPr lang="en-GB" sz="1600" b="1" i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x</a:t>
            </a:r>
            <a:r>
              <a:rPr lang="en-GB" sz="1600" b="1" i="1" baseline="-25000" dirty="0" err="1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</a:t>
            </a:r>
            <a:r>
              <a:rPr lang="en-GB" sz="16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 to ground</a:t>
            </a:r>
          </a:p>
        </p:txBody>
      </p:sp>
      <p:sp>
        <p:nvSpPr>
          <p:cNvPr id="93" name="Akkord 92"/>
          <p:cNvSpPr/>
          <p:nvPr/>
        </p:nvSpPr>
        <p:spPr>
          <a:xfrm>
            <a:off x="3351130" y="4588040"/>
            <a:ext cx="370764" cy="287526"/>
          </a:xfrm>
          <a:prstGeom prst="chord">
            <a:avLst>
              <a:gd name="adj1" fmla="val 3248255"/>
              <a:gd name="adj2" fmla="val 10960956"/>
            </a:avLst>
          </a:prstGeom>
          <a:solidFill>
            <a:srgbClr val="00664D">
              <a:alpha val="81961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6" name="Gerade Verbindung mit Pfeil 135"/>
          <p:cNvCxnSpPr/>
          <p:nvPr/>
        </p:nvCxnSpPr>
        <p:spPr>
          <a:xfrm flipH="1">
            <a:off x="3987209" y="2137109"/>
            <a:ext cx="789455" cy="1584286"/>
          </a:xfrm>
          <a:prstGeom prst="straightConnector1">
            <a:avLst/>
          </a:prstGeom>
          <a:ln w="57150">
            <a:solidFill>
              <a:srgbClr val="00362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feld 101"/>
          <p:cNvSpPr txBox="1"/>
          <p:nvPr/>
        </p:nvSpPr>
        <p:spPr>
          <a:xfrm>
            <a:off x="3419872" y="2564904"/>
            <a:ext cx="859210" cy="6924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  <a:buNone/>
            </a:pPr>
            <a:r>
              <a:rPr lang="en-GB" b="1" dirty="0" smtClean="0">
                <a:solidFill>
                  <a:srgbClr val="00362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radial</a:t>
            </a:r>
            <a:br>
              <a:rPr lang="en-GB" b="1" dirty="0" smtClean="0">
                <a:solidFill>
                  <a:srgbClr val="00362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GB" b="1" dirty="0" smtClean="0">
                <a:solidFill>
                  <a:srgbClr val="00362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velocity</a:t>
            </a:r>
            <a:br>
              <a:rPr lang="en-GB" b="1" dirty="0" smtClean="0">
                <a:solidFill>
                  <a:srgbClr val="00362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GB" b="1" i="1" dirty="0" err="1" smtClean="0">
                <a:solidFill>
                  <a:srgbClr val="00362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</a:t>
            </a:r>
            <a:r>
              <a:rPr lang="en-GB" b="1" i="1" baseline="-25000" dirty="0" err="1" smtClean="0">
                <a:solidFill>
                  <a:srgbClr val="00362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</a:t>
            </a:r>
            <a:endParaRPr lang="en-GB" b="1" i="1" dirty="0" smtClean="0">
              <a:solidFill>
                <a:srgbClr val="003629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91" name="Gerade Verbindung mit Pfeil 90"/>
          <p:cNvCxnSpPr>
            <a:stCxn id="14" idx="3"/>
          </p:cNvCxnSpPr>
          <p:nvPr/>
        </p:nvCxnSpPr>
        <p:spPr>
          <a:xfrm flipH="1" flipV="1">
            <a:off x="3176588" y="2019300"/>
            <a:ext cx="1622446" cy="113046"/>
          </a:xfrm>
          <a:prstGeom prst="straightConnector1">
            <a:avLst/>
          </a:prstGeom>
          <a:ln w="5715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ebogener Pfeil 105"/>
          <p:cNvSpPr/>
          <p:nvPr/>
        </p:nvSpPr>
        <p:spPr>
          <a:xfrm rot="10593217">
            <a:off x="3953064" y="4518083"/>
            <a:ext cx="2007545" cy="1326434"/>
          </a:xfrm>
          <a:prstGeom prst="circularArrow">
            <a:avLst>
              <a:gd name="adj1" fmla="val 3612"/>
              <a:gd name="adj2" fmla="val 586258"/>
              <a:gd name="adj3" fmla="val 20430155"/>
              <a:gd name="adj4" fmla="val 11400353"/>
              <a:gd name="adj5" fmla="val 8814"/>
            </a:avLst>
          </a:prstGeom>
          <a:solidFill>
            <a:srgbClr val="FFC000"/>
          </a:solidFill>
          <a:ln w="9525">
            <a:solidFill>
              <a:srgbClr val="FFC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9" name="Gebogener Pfeil 148"/>
          <p:cNvSpPr/>
          <p:nvPr/>
        </p:nvSpPr>
        <p:spPr>
          <a:xfrm rot="11004433">
            <a:off x="3513104" y="4222190"/>
            <a:ext cx="2732336" cy="1805322"/>
          </a:xfrm>
          <a:prstGeom prst="circularArrow">
            <a:avLst>
              <a:gd name="adj1" fmla="val 2730"/>
              <a:gd name="adj2" fmla="val 428311"/>
              <a:gd name="adj3" fmla="val 20425708"/>
              <a:gd name="adj4" fmla="val 10975523"/>
              <a:gd name="adj5" fmla="val 6571"/>
            </a:avLst>
          </a:prstGeom>
          <a:solidFill>
            <a:srgbClr val="33CCFF"/>
          </a:solidFill>
          <a:ln w="9525">
            <a:solidFill>
              <a:srgbClr val="33CC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5" name="Gerade Verbindung mit Pfeil 124"/>
          <p:cNvCxnSpPr/>
          <p:nvPr/>
        </p:nvCxnSpPr>
        <p:spPr>
          <a:xfrm flipV="1">
            <a:off x="4788796" y="4318082"/>
            <a:ext cx="0" cy="908394"/>
          </a:xfrm>
          <a:prstGeom prst="straightConnector1">
            <a:avLst/>
          </a:prstGeom>
          <a:ln w="76200" cap="rnd">
            <a:solidFill>
              <a:srgbClr val="392613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endCxn id="2056" idx="2"/>
          </p:cNvCxnSpPr>
          <p:nvPr/>
        </p:nvCxnSpPr>
        <p:spPr>
          <a:xfrm>
            <a:off x="4796824" y="5248669"/>
            <a:ext cx="1866193" cy="0"/>
          </a:xfrm>
          <a:prstGeom prst="straightConnector1">
            <a:avLst/>
          </a:prstGeom>
          <a:ln w="76200" cap="rnd">
            <a:solidFill>
              <a:srgbClr val="392613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5436096" y="5758144"/>
            <a:ext cx="8127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dirty="0" smtClean="0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rPr>
              <a:t>east  </a:t>
            </a:r>
            <a:r>
              <a:rPr lang="en-GB" b="1" dirty="0" err="1" smtClean="0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rPr>
              <a:t>x</a:t>
            </a:r>
            <a:r>
              <a:rPr lang="en-GB" b="1" baseline="-25000" dirty="0" err="1" smtClean="0">
                <a:solidFill>
                  <a:srgbClr val="392613"/>
                </a:solidFill>
                <a:effectLst>
                  <a:outerShdw blurRad="38100" dist="25400" dir="2700000" sx="102000" sy="102000" algn="tl">
                    <a:schemeClr val="bg1">
                      <a:alpha val="43000"/>
                    </a:schemeClr>
                  </a:outerShdw>
                </a:effectLst>
              </a:rPr>
              <a:t>g</a:t>
            </a:r>
            <a:endParaRPr lang="en-GB" b="1" dirty="0" smtClean="0">
              <a:solidFill>
                <a:srgbClr val="392613"/>
              </a:solidFill>
              <a:effectLst>
                <a:outerShdw blurRad="38100" dist="25400" dir="2700000" sx="102000" sy="102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3116671" y="5828465"/>
            <a:ext cx="1231106" cy="2232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n-GB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heading </a:t>
            </a:r>
            <a:r>
              <a:rPr lang="el-GR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ψ</a:t>
            </a:r>
            <a:endParaRPr lang="en-GB" sz="2000" b="1" dirty="0" smtClean="0">
              <a:solidFill>
                <a:srgbClr val="33CCFF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119" name="Gerade Verbindung mit Pfeil 118"/>
          <p:cNvCxnSpPr>
            <a:endCxn id="2056" idx="1"/>
          </p:cNvCxnSpPr>
          <p:nvPr/>
        </p:nvCxnSpPr>
        <p:spPr>
          <a:xfrm>
            <a:off x="4796824" y="5248669"/>
            <a:ext cx="780731" cy="545577"/>
          </a:xfrm>
          <a:prstGeom prst="straightConnector1">
            <a:avLst/>
          </a:prstGeom>
          <a:ln w="76200" cap="rnd">
            <a:solidFill>
              <a:srgbClr val="392613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Gebogener Pfeil 116"/>
          <p:cNvSpPr/>
          <p:nvPr/>
        </p:nvSpPr>
        <p:spPr>
          <a:xfrm rot="10800000">
            <a:off x="1137897" y="5124427"/>
            <a:ext cx="806508" cy="733139"/>
          </a:xfrm>
          <a:prstGeom prst="circularArrow">
            <a:avLst>
              <a:gd name="adj1" fmla="val 8887"/>
              <a:gd name="adj2" fmla="val 991547"/>
              <a:gd name="adj3" fmla="val 20347349"/>
              <a:gd name="adj4" fmla="val 18806221"/>
              <a:gd name="adj5" fmla="val 12280"/>
            </a:avLst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3" name="Textfeld 162"/>
          <p:cNvSpPr txBox="1"/>
          <p:nvPr/>
        </p:nvSpPr>
        <p:spPr>
          <a:xfrm>
            <a:off x="599481" y="5511336"/>
            <a:ext cx="496931" cy="2219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drift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478921" y="5356484"/>
            <a:ext cx="6123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track</a:t>
            </a:r>
            <a:endParaRPr lang="en-GB" dirty="0"/>
          </a:p>
        </p:txBody>
      </p:sp>
      <p:sp>
        <p:nvSpPr>
          <p:cNvPr id="20" name="Rechteck 19"/>
          <p:cNvSpPr/>
          <p:nvPr/>
        </p:nvSpPr>
        <p:spPr>
          <a:xfrm>
            <a:off x="8532440" y="775855"/>
            <a:ext cx="360040" cy="53894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hteck 53"/>
          <p:cNvSpPr/>
          <p:nvPr/>
        </p:nvSpPr>
        <p:spPr>
          <a:xfrm>
            <a:off x="179512" y="775856"/>
            <a:ext cx="360040" cy="53894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feld 54"/>
          <p:cNvSpPr txBox="1"/>
          <p:nvPr/>
        </p:nvSpPr>
        <p:spPr>
          <a:xfrm>
            <a:off x="6430353" y="2361799"/>
            <a:ext cx="978968" cy="349702"/>
          </a:xfrm>
          <a:prstGeom prst="rect">
            <a:avLst/>
          </a:prstGeom>
          <a:solidFill>
            <a:srgbClr val="FFFFFF">
              <a:alpha val="16863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800" dirty="0" smtClean="0">
                <a:solidFill>
                  <a:srgbClr val="39261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horizon</a:t>
            </a:r>
            <a:endParaRPr lang="en-GB" sz="1800" dirty="0">
              <a:solidFill>
                <a:srgbClr val="39261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3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Coordinate Systems: Transformations</a:t>
            </a:r>
            <a:endParaRPr lang="en-GB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half" idx="16"/>
          </p:nvPr>
        </p:nvSpPr>
        <p:spPr>
          <a:xfrm>
            <a:off x="539552" y="1412776"/>
            <a:ext cx="2664000" cy="4680520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54000" tIns="36000" rIns="54000" bIns="3600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kern="1200" dirty="0"/>
              <a:t>angle between </a:t>
            </a:r>
            <a:r>
              <a:rPr lang="en-GB" kern="1200" dirty="0" err="1" smtClean="0"/>
              <a:t>longitu-dinal</a:t>
            </a:r>
            <a:r>
              <a:rPr lang="en-GB" kern="1200" dirty="0" smtClean="0"/>
              <a:t> </a:t>
            </a:r>
            <a:r>
              <a:rPr lang="en-GB" kern="1200" dirty="0"/>
              <a:t>axis and fixed earth reference system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539552" y="979200"/>
            <a:ext cx="2664000" cy="360040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54000" tIns="36000" rIns="54000" bIns="3600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</a:pPr>
            <a:r>
              <a:rPr lang="en-GB" kern="1200" dirty="0"/>
              <a:t>Heading </a:t>
            </a:r>
            <a:r>
              <a:rPr lang="el-GR" kern="1200" dirty="0"/>
              <a:t>ψ</a:t>
            </a:r>
            <a:endParaRPr lang="en-GB" kern="1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8" name="Textplatzhalter 14"/>
          <p:cNvSpPr txBox="1">
            <a:spLocks/>
          </p:cNvSpPr>
          <p:nvPr/>
        </p:nvSpPr>
        <p:spPr bwMode="auto">
          <a:xfrm>
            <a:off x="3384000" y="980728"/>
            <a:ext cx="266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extLst/>
        </p:spPr>
        <p:txBody>
          <a:bodyPr vert="horz" wrap="square" lIns="54000" tIns="36000" rIns="54000" bIns="36000" numCol="1" anchor="t" anchorCtr="0" compatLnSpc="1">
            <a:prstTxWarp prst="textNoShape">
              <a:avLst/>
            </a:prstTxWarp>
          </a:bodyPr>
          <a:lstStyle>
            <a:lvl1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b="1"/>
            </a:lvl1pPr>
            <a:lvl2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/>
            </a:lvl2pPr>
            <a:lvl3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="1"/>
            </a:lvl3pPr>
            <a:lvl4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/>
            </a:lvl4pPr>
            <a:lvl5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/>
            </a:lvl5pPr>
            <a:lvl6pPr indent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defRPr sz="1600" b="1"/>
            </a:lvl6pPr>
            <a:lvl7pPr indent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defRPr sz="1600" b="1"/>
            </a:lvl7pPr>
            <a:lvl8pPr indent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defRPr sz="1600" b="1"/>
            </a:lvl8pPr>
            <a:lvl9pPr indent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defRPr sz="1600" b="1"/>
            </a:lvl9pPr>
          </a:lstStyle>
          <a:p>
            <a:r>
              <a:rPr lang="en-GB" dirty="0"/>
              <a:t>Pitch </a:t>
            </a:r>
            <a:r>
              <a:rPr lang="el-GR" dirty="0"/>
              <a:t>θ</a:t>
            </a:r>
            <a:endParaRPr lang="en-GB" dirty="0"/>
          </a:p>
        </p:txBody>
      </p:sp>
      <p:sp>
        <p:nvSpPr>
          <p:cNvPr id="19" name="Inhaltsplatzhalter 13"/>
          <p:cNvSpPr txBox="1">
            <a:spLocks/>
          </p:cNvSpPr>
          <p:nvPr/>
        </p:nvSpPr>
        <p:spPr bwMode="auto">
          <a:xfrm>
            <a:off x="3384000" y="1414304"/>
            <a:ext cx="2664000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extLst/>
        </p:spPr>
        <p:txBody>
          <a:bodyPr vert="horz" wrap="square" lIns="54000" tIns="36000" rIns="54000" bIns="36000" numCol="1" anchor="t" anchorCtr="0" compatLnSpc="1">
            <a:prstTxWarp prst="textNoShape">
              <a:avLst/>
            </a:prstTxWarp>
          </a:bodyPr>
          <a:lstStyle>
            <a:lvl1pPr marL="266700" indent="-2667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</a:lvl1pPr>
            <a:lvl2pPr marL="533400" indent="-2667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lvl2pPr>
            <a:lvl3pPr marL="723900" indent="-1905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lvl3pPr>
            <a:lvl4pPr marL="901700" indent="-177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lvl4pPr>
            <a:lvl5pPr marL="1079500" indent="-177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lvl5pPr>
            <a:lvl6pPr marL="2427288" indent="-173038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</a:lvl6pPr>
            <a:lvl7pPr marL="2884488" indent="-173038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</a:lvl7pPr>
            <a:lvl8pPr marL="3341688" indent="-173038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</a:lvl8pPr>
            <a:lvl9pPr marL="3798888" indent="-173038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</a:lvl9pPr>
          </a:lstStyle>
          <a:p>
            <a:pPr marL="0" indent="0">
              <a:buNone/>
            </a:pPr>
            <a:r>
              <a:rPr lang="en-GB" dirty="0"/>
              <a:t>angle between </a:t>
            </a:r>
            <a:r>
              <a:rPr lang="en-GB" dirty="0" err="1" smtClean="0"/>
              <a:t>longitu-dinal</a:t>
            </a:r>
            <a:r>
              <a:rPr lang="en-GB" dirty="0" smtClean="0"/>
              <a:t> </a:t>
            </a:r>
            <a:r>
              <a:rPr lang="en-GB" dirty="0"/>
              <a:t>axis and horizon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649">
            <a:off x="3663014" y="2974137"/>
            <a:ext cx="2378168" cy="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228184" y="979200"/>
            <a:ext cx="2664296" cy="360040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54000" tIns="36000" rIns="54000" bIns="3600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</a:pPr>
            <a:r>
              <a:rPr lang="en-GB" kern="1200" dirty="0"/>
              <a:t>Roll </a:t>
            </a:r>
            <a:r>
              <a:rPr lang="el-GR" kern="1200" dirty="0"/>
              <a:t>ϕ</a:t>
            </a:r>
            <a:endParaRPr lang="en-GB" kern="1200" dirty="0"/>
          </a:p>
        </p:txBody>
      </p:sp>
      <p:sp>
        <p:nvSpPr>
          <p:cNvPr id="14" name="Inhaltsplatzhalter 13"/>
          <p:cNvSpPr>
            <a:spLocks noGrp="1"/>
          </p:cNvSpPr>
          <p:nvPr>
            <p:ph sz="half" idx="2"/>
          </p:nvPr>
        </p:nvSpPr>
        <p:spPr>
          <a:xfrm>
            <a:off x="6228184" y="1412776"/>
            <a:ext cx="2664296" cy="4680520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54000" tIns="36000" rIns="54000" bIns="3600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kern="1200" dirty="0"/>
              <a:t>angle between lateral axis and horizon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3599960" y="3372784"/>
            <a:ext cx="134389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3602182" y="3177214"/>
            <a:ext cx="1341670" cy="190139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3295851" y="3151143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latin typeface="Times New Roman"/>
                <a:cs typeface="Times New Roman"/>
              </a:rPr>
              <a:t>θ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413687" y="4581164"/>
                <a:ext cx="2658933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de-DE" sz="1400" dirty="0" smtClean="0"/>
                  <a:t/>
                </a:r>
                <a:br>
                  <a:rPr lang="de-DE" sz="1400" dirty="0" smtClean="0"/>
                </a:br>
                <a:r>
                  <a:rPr lang="de-DE" sz="1400" b="1" i="1" dirty="0" smtClean="0">
                    <a:latin typeface="Cambria Math"/>
                  </a:rPr>
                  <a:t/>
                </a:r>
                <a:br>
                  <a:rPr lang="de-DE" sz="14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1" i="1" smtClean="0">
                          <a:latin typeface="Cambria Math"/>
                        </a:rPr>
                        <m:t>  </m:t>
                      </m:r>
                      <m:r>
                        <a:rPr lang="de-DE" sz="1400" b="1" i="1" smtClean="0">
                          <a:latin typeface="Cambria Math"/>
                        </a:rPr>
                        <m:t>𝑿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1" i="1" smtClean="0">
                          <a:latin typeface="Cambria Math"/>
                        </a:rPr>
                        <m:t>𝑷</m:t>
                      </m:r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de-DE" sz="1400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de-DE" sz="1400" b="1" dirty="0" smtClean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687" y="4581164"/>
                <a:ext cx="2658933" cy="1002519"/>
              </a:xfrm>
              <a:prstGeom prst="rect">
                <a:avLst/>
              </a:prstGeom>
              <a:blipFill rotWithShape="1">
                <a:blip r:embed="rId5"/>
                <a:stretch>
                  <a:fillRect l="-229" b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3491880" y="3309925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309925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/>
              <p:cNvSpPr/>
              <p:nvPr/>
            </p:nvSpPr>
            <p:spPr>
              <a:xfrm>
                <a:off x="3491880" y="2825000"/>
                <a:ext cx="441980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Rechtec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25000"/>
                <a:ext cx="441980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/>
          <p:cNvCxnSpPr/>
          <p:nvPr/>
        </p:nvCxnSpPr>
        <p:spPr>
          <a:xfrm flipH="1" flipV="1">
            <a:off x="4943850" y="2518744"/>
            <a:ext cx="1" cy="8540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4943851" y="2539905"/>
            <a:ext cx="154622" cy="827447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4644167" y="2334078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67" y="2334078"/>
                <a:ext cx="37920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5049536" y="2352258"/>
                <a:ext cx="441980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𝑧</m:t>
                      </m:r>
                      <m:r>
                        <a:rPr lang="de-DE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36" y="2352258"/>
                <a:ext cx="441980" cy="3629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1133">
            <a:off x="864723" y="2248766"/>
            <a:ext cx="2042651" cy="23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Gerade Verbindung mit Pfeil 39"/>
          <p:cNvCxnSpPr/>
          <p:nvPr/>
        </p:nvCxnSpPr>
        <p:spPr>
          <a:xfrm flipV="1">
            <a:off x="1886048" y="2430254"/>
            <a:ext cx="0" cy="1020526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1886048" y="3450780"/>
            <a:ext cx="1057478" cy="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1503366" y="2246343"/>
                <a:ext cx="403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baseline="-25000" dirty="0" smtClean="0">
                    <a:solidFill>
                      <a:srgbClr val="00B050"/>
                    </a:solidFill>
                  </a:rPr>
                  <a:t>g</a:t>
                </a:r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66" y="2246343"/>
                <a:ext cx="40344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2857513" y="3246828"/>
                <a:ext cx="400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baseline="-25000" dirty="0" smtClean="0">
                    <a:solidFill>
                      <a:srgbClr val="00B050"/>
                    </a:solidFill>
                  </a:rPr>
                  <a:t>g</a:t>
                </a:r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3" y="3246828"/>
                <a:ext cx="40004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Gerade Verbindung mit Pfeil 46"/>
          <p:cNvCxnSpPr/>
          <p:nvPr/>
        </p:nvCxnSpPr>
        <p:spPr>
          <a:xfrm flipH="1" flipV="1">
            <a:off x="720437" y="2665459"/>
            <a:ext cx="1186374" cy="7853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454839" y="2390359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9" y="2390359"/>
                <a:ext cx="3792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Gerade Verbindung mit Pfeil 50"/>
          <p:cNvCxnSpPr/>
          <p:nvPr/>
        </p:nvCxnSpPr>
        <p:spPr>
          <a:xfrm flipV="1">
            <a:off x="1886049" y="2430254"/>
            <a:ext cx="697437" cy="10205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hteck 53"/>
              <p:cNvSpPr/>
              <p:nvPr/>
            </p:nvSpPr>
            <p:spPr>
              <a:xfrm>
                <a:off x="2478307" y="2246343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Rechtec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07" y="2246343"/>
                <a:ext cx="379206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572501" y="4553418"/>
                <a:ext cx="2700868" cy="1046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de-DE" sz="1400" dirty="0" smtClean="0"/>
                  <a:t/>
                </a:r>
                <a:br>
                  <a:rPr lang="de-DE" sz="1400" dirty="0" smtClean="0"/>
                </a:br>
                <a:r>
                  <a:rPr lang="de-DE" sz="1400" b="0" i="0" dirty="0" smtClean="0">
                    <a:latin typeface="Cambria Math"/>
                  </a:rPr>
                  <a:t/>
                </a:r>
                <a:br>
                  <a:rPr lang="de-DE" sz="1400" b="0" i="0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0" smtClean="0">
                          <a:latin typeface="Cambria Math"/>
                        </a:rPr>
                        <m:t>  </m:t>
                      </m:r>
                      <m:r>
                        <a:rPr lang="de-DE" sz="1400" b="1" i="1" smtClean="0">
                          <a:latin typeface="Cambria Math"/>
                        </a:rPr>
                        <m:t>𝑿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1" i="1" smtClean="0">
                          <a:latin typeface="Cambria Math"/>
                        </a:rPr>
                        <m:t>𝑯</m:t>
                      </m:r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de-DE" sz="1400" b="1" i="1" smtClean="0">
                              <a:latin typeface="Cambria Math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GB" sz="1400" b="1" dirty="0" smtClean="0"/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1" y="4553418"/>
                <a:ext cx="2700868" cy="1046184"/>
              </a:xfrm>
              <a:prstGeom prst="rect">
                <a:avLst/>
              </a:prstGeom>
              <a:blipFill rotWithShape="1">
                <a:blip r:embed="rId15"/>
                <a:stretch>
                  <a:fillRect l="-226" b="-2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Bogen 52"/>
          <p:cNvSpPr/>
          <p:nvPr/>
        </p:nvSpPr>
        <p:spPr>
          <a:xfrm>
            <a:off x="1287342" y="2852936"/>
            <a:ext cx="1187465" cy="1187465"/>
          </a:xfrm>
          <a:prstGeom prst="arc">
            <a:avLst>
              <a:gd name="adj1" fmla="val 16200000"/>
              <a:gd name="adj2" fmla="val 12781027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hteck 54"/>
          <p:cNvSpPr/>
          <p:nvPr/>
        </p:nvSpPr>
        <p:spPr>
          <a:xfrm>
            <a:off x="1081309" y="361366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/>
                <a:cs typeface="Times New Roman"/>
              </a:rPr>
              <a:t>ψ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756">
            <a:off x="6276958" y="2622110"/>
            <a:ext cx="2463010" cy="117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Gerade Verbindung mit Pfeil 59"/>
          <p:cNvCxnSpPr/>
          <p:nvPr/>
        </p:nvCxnSpPr>
        <p:spPr>
          <a:xfrm>
            <a:off x="7354157" y="3352934"/>
            <a:ext cx="135838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7354157" y="3347503"/>
            <a:ext cx="1277225" cy="37003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 flipV="1">
            <a:off x="7354155" y="2498894"/>
            <a:ext cx="1" cy="8540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7354156" y="2512196"/>
            <a:ext cx="265844" cy="835307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68"/>
              <p:cNvSpPr/>
              <p:nvPr/>
            </p:nvSpPr>
            <p:spPr>
              <a:xfrm>
                <a:off x="7164552" y="219485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hteck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52" y="2194850"/>
                <a:ext cx="379206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hteck 69"/>
              <p:cNvSpPr/>
              <p:nvPr/>
            </p:nvSpPr>
            <p:spPr>
              <a:xfrm>
                <a:off x="7487078" y="2220505"/>
                <a:ext cx="441980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𝑧</m:t>
                      </m:r>
                      <m:r>
                        <a:rPr lang="de-DE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0" name="Rechteck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078" y="2220505"/>
                <a:ext cx="441980" cy="36298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eck 70"/>
              <p:cNvSpPr/>
              <p:nvPr/>
            </p:nvSpPr>
            <p:spPr>
              <a:xfrm>
                <a:off x="8436225" y="295444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hteck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225" y="2954440"/>
                <a:ext cx="379206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hteck 71"/>
              <p:cNvSpPr/>
              <p:nvPr/>
            </p:nvSpPr>
            <p:spPr>
              <a:xfrm>
                <a:off x="8300072" y="3630222"/>
                <a:ext cx="44839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2" name="Rechteck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072" y="3630222"/>
                <a:ext cx="448392" cy="362984"/>
              </a:xfrm>
              <a:prstGeom prst="rect">
                <a:avLst/>
              </a:prstGeom>
              <a:blipFill rotWithShape="1">
                <a:blip r:embed="rId20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hteck 1030"/>
          <p:cNvSpPr/>
          <p:nvPr/>
        </p:nvSpPr>
        <p:spPr>
          <a:xfrm>
            <a:off x="8644139" y="332177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/>
                <a:cs typeface="Times New Roman"/>
              </a:rPr>
              <a:t>ϕ</a:t>
            </a:r>
            <a:endParaRPr lang="en-GB" dirty="0"/>
          </a:p>
        </p:txBody>
      </p:sp>
      <p:sp>
        <p:nvSpPr>
          <p:cNvPr id="1032" name="Bogen 1031"/>
          <p:cNvSpPr/>
          <p:nvPr/>
        </p:nvSpPr>
        <p:spPr>
          <a:xfrm>
            <a:off x="5718362" y="1919155"/>
            <a:ext cx="2977715" cy="2977715"/>
          </a:xfrm>
          <a:prstGeom prst="arc">
            <a:avLst>
              <a:gd name="adj1" fmla="val 21585111"/>
              <a:gd name="adj2" fmla="val 727083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Bogen 78"/>
          <p:cNvSpPr/>
          <p:nvPr/>
        </p:nvSpPr>
        <p:spPr>
          <a:xfrm>
            <a:off x="3563888" y="1816704"/>
            <a:ext cx="2977715" cy="2977715"/>
          </a:xfrm>
          <a:prstGeom prst="arc">
            <a:avLst>
              <a:gd name="adj1" fmla="val 10626861"/>
              <a:gd name="adj2" fmla="val 11133765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/>
              <p:cNvSpPr txBox="1"/>
              <p:nvPr/>
            </p:nvSpPr>
            <p:spPr>
              <a:xfrm>
                <a:off x="6250971" y="4520185"/>
                <a:ext cx="2727413" cy="112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de-DE" sz="1400" dirty="0" smtClean="0"/>
                  <a:t/>
                </a:r>
                <a:br>
                  <a:rPr lang="de-DE" sz="1400" dirty="0" smtClean="0"/>
                </a:br>
                <a:r>
                  <a:rPr lang="de-DE" sz="1400" b="0" i="0" dirty="0" smtClean="0">
                    <a:latin typeface="Cambria Math"/>
                  </a:rPr>
                  <a:t/>
                </a:r>
                <a:br>
                  <a:rPr lang="de-DE" sz="1400" b="0" i="0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0" smtClean="0">
                          <a:latin typeface="Cambria Math"/>
                        </a:rPr>
                        <m:t>  </m:t>
                      </m:r>
                      <m:r>
                        <a:rPr lang="de-DE" sz="1400" b="1" i="1" smtClean="0">
                          <a:latin typeface="Cambria Math"/>
                        </a:rPr>
                        <m:t>𝑿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1" i="1" smtClean="0">
                          <a:latin typeface="Cambria Math"/>
                        </a:rPr>
                        <m:t>𝑹</m:t>
                      </m:r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de-DE" sz="1400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GB" sz="1400" b="1" dirty="0" err="1" smtClean="0"/>
              </a:p>
            </p:txBody>
          </p:sp>
        </mc:Choice>
        <mc:Fallback xmlns="">
          <p:sp>
            <p:nvSpPr>
              <p:cNvPr id="80" name="Textfeld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71" y="4520185"/>
                <a:ext cx="2727413" cy="1124475"/>
              </a:xfrm>
              <a:prstGeom prst="rect">
                <a:avLst/>
              </a:prstGeom>
              <a:blipFill rotWithShape="1">
                <a:blip r:embed="rId21"/>
                <a:stretch>
                  <a:fillRect b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1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Pointing Direction of Cloud Radar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Doppler velocity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r</a:t>
            </a:r>
            <a:r>
              <a:rPr lang="en-GB" dirty="0" smtClean="0"/>
              <a:t> is parallel to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az</a:t>
            </a:r>
            <a:r>
              <a:rPr lang="en-GB" dirty="0" smtClean="0"/>
              <a:t> </a:t>
            </a:r>
            <a:r>
              <a:rPr lang="en-GB" dirty="0"/>
              <a:t>and</a:t>
            </a:r>
            <a:br>
              <a:rPr lang="en-GB" dirty="0"/>
            </a:br>
            <a:r>
              <a:rPr lang="en-GB" dirty="0">
                <a:cs typeface="Times New Roman" panose="02020603050405020304" pitchFamily="18" charset="0"/>
              </a:rPr>
              <a:t>perpendicular to </a:t>
            </a:r>
            <a:r>
              <a:rPr lang="en-GB" dirty="0" err="1">
                <a:cs typeface="Times New Roman" panose="02020603050405020304" pitchFamily="18" charset="0"/>
              </a:rPr>
              <a:t>x</a:t>
            </a:r>
            <a:r>
              <a:rPr lang="en-GB" baseline="-25000" dirty="0" err="1">
                <a:cs typeface="Times New Roman" panose="02020603050405020304" pitchFamily="18" charset="0"/>
              </a:rPr>
              <a:t>a</a:t>
            </a:r>
            <a:r>
              <a:rPr lang="en-GB" dirty="0">
                <a:cs typeface="Times New Roman" panose="02020603050405020304" pitchFamily="18" charset="0"/>
              </a:rPr>
              <a:t> and </a:t>
            </a:r>
            <a:r>
              <a:rPr lang="en-GB" dirty="0" err="1">
                <a:cs typeface="Times New Roman" panose="02020603050405020304" pitchFamily="18" charset="0"/>
              </a:rPr>
              <a:t>y</a:t>
            </a:r>
            <a:r>
              <a:rPr lang="en-GB" baseline="-25000" dirty="0" err="1">
                <a:cs typeface="Times New Roman" panose="02020603050405020304" pitchFamily="18" charset="0"/>
              </a:rPr>
              <a:t>a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r>
              <a:rPr lang="en-GB" dirty="0" smtClean="0"/>
              <a:t>evaluation of NARVAL 2013/2014 </a:t>
            </a:r>
            <a:r>
              <a:rPr lang="en-GB" dirty="0"/>
              <a:t>flights </a:t>
            </a:r>
            <a:r>
              <a:rPr lang="en-GB" dirty="0" smtClean="0"/>
              <a:t>(73 segments 15-35 minutes from 6 research flights)</a:t>
            </a:r>
            <a:br>
              <a:rPr lang="en-GB" dirty="0" smtClean="0"/>
            </a:br>
            <a:r>
              <a:rPr lang="en-GB" dirty="0" smtClean="0"/>
              <a:t>indicates </a:t>
            </a:r>
            <a:r>
              <a:rPr lang="en-GB" dirty="0" smtClean="0"/>
              <a:t>offsets from </a:t>
            </a:r>
            <a:r>
              <a:rPr lang="en-GB" dirty="0" err="1" smtClean="0"/>
              <a:t>z</a:t>
            </a:r>
            <a:r>
              <a:rPr lang="en-GB" baseline="-25000" dirty="0" err="1" smtClean="0"/>
              <a:t>a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offset between IRS and </a:t>
            </a:r>
            <a:br>
              <a:rPr lang="en-GB" dirty="0" smtClean="0"/>
            </a:br>
            <a:r>
              <a:rPr lang="en-GB" dirty="0" smtClean="0"/>
              <a:t>IGI confirmed by A. Giez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6619" r="7927" b="1556"/>
          <a:stretch/>
        </p:blipFill>
        <p:spPr bwMode="auto">
          <a:xfrm>
            <a:off x="3567600" y="3068960"/>
            <a:ext cx="55728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5652120" y="1106939"/>
            <a:ext cx="2309722" cy="1169933"/>
            <a:chOff x="5868144" y="977731"/>
            <a:chExt cx="2309722" cy="1169933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4133">
              <a:off x="6384236" y="1013908"/>
              <a:ext cx="1793630" cy="1047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5868144" y="1269041"/>
              <a:ext cx="248466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buNone/>
              </a:pPr>
              <a:r>
                <a:rPr lang="en-GB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GB" i="1" baseline="-25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endParaRPr lang="en-GB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 flipH="1" flipV="1">
              <a:off x="6941388" y="1086735"/>
              <a:ext cx="227213" cy="519968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6629789" y="977731"/>
              <a:ext cx="248466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buNone/>
              </a:pPr>
              <a:r>
                <a:rPr lang="en-GB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GB" i="1" baseline="-25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</a:t>
              </a:r>
              <a:endParaRPr lang="en-GB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 flipV="1">
              <a:off x="7156062" y="1263237"/>
              <a:ext cx="250471" cy="34258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7356494" y="977731"/>
              <a:ext cx="238848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buNone/>
              </a:pPr>
              <a:r>
                <a:rPr lang="en-GB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GB" i="1" baseline="-25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az</a:t>
              </a:r>
              <a:endParaRPr lang="en-GB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H="1">
              <a:off x="6880060" y="1609297"/>
              <a:ext cx="276357" cy="388231"/>
            </a:xfrm>
            <a:prstGeom prst="straightConnector1">
              <a:avLst/>
            </a:prstGeom>
            <a:ln w="9525">
              <a:solidFill>
                <a:srgbClr val="00362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6660232" y="1916832"/>
              <a:ext cx="161904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  <a:buNone/>
              </a:pPr>
              <a:r>
                <a:rPr lang="en-GB" b="1" i="1" dirty="0" err="1" smtClean="0">
                  <a:solidFill>
                    <a:srgbClr val="0036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GB" b="1" i="1" baseline="-25000" dirty="0" err="1" smtClean="0">
                  <a:solidFill>
                    <a:srgbClr val="0036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b="1" i="1" dirty="0" smtClean="0">
                <a:solidFill>
                  <a:srgbClr val="00362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H="1" flipV="1">
              <a:off x="6116610" y="1537855"/>
              <a:ext cx="1051990" cy="68848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Gerade Verbindung 6"/>
          <p:cNvCxnSpPr/>
          <p:nvPr/>
        </p:nvCxnSpPr>
        <p:spPr>
          <a:xfrm>
            <a:off x="4680000" y="3226624"/>
            <a:ext cx="0" cy="2548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54284"/>
              </p:ext>
            </p:extLst>
          </p:nvPr>
        </p:nvGraphicFramePr>
        <p:xfrm>
          <a:off x="868528" y="3828648"/>
          <a:ext cx="2591295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3765"/>
                <a:gridCol w="863765"/>
                <a:gridCol w="86376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offset</a:t>
                      </a:r>
                      <a:endParaRPr lang="en-GB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pitch</a:t>
                      </a:r>
                      <a:endParaRPr lang="en-GB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roll</a:t>
                      </a:r>
                      <a:endParaRPr lang="en-GB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/>
                        <a:t>IRS</a:t>
                      </a:r>
                      <a:endParaRPr lang="en-GB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-0.24°</a:t>
                      </a:r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0.09°</a:t>
                      </a:r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/>
                        <a:t>IGI</a:t>
                      </a:r>
                      <a:endParaRPr lang="en-GB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0.18°</a:t>
                      </a:r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-0.02°</a:t>
                      </a:r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9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Correction of Doppler velocity of HALO cloud radar to estimate vertical motions (fall speed + air motion) of cloud particles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Assessment of pointing errors of HALO cloud radar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using return from earth surface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using pitch, roll, ground-speed, vertical velocity of HALO</a:t>
            </a:r>
          </a:p>
          <a:p>
            <a:endParaRPr lang="en-GB" dirty="0" smtClean="0"/>
          </a:p>
          <a:p>
            <a:r>
              <a:rPr lang="en-GB" dirty="0"/>
              <a:t>U</a:t>
            </a:r>
            <a:r>
              <a:rPr lang="en-GB" dirty="0" smtClean="0"/>
              <a:t>nderstanding residual terms</a:t>
            </a:r>
          </a:p>
          <a:p>
            <a:pPr lvl="1"/>
            <a:r>
              <a:rPr lang="en-GB" dirty="0" smtClean="0"/>
              <a:t>angular velocity (pitch rate, roll rate, yaw rate)</a:t>
            </a:r>
          </a:p>
          <a:p>
            <a:pPr lvl="1"/>
            <a:r>
              <a:rPr lang="en-GB" dirty="0" smtClean="0"/>
              <a:t>precision of IRS/IGI velocities and angles</a:t>
            </a:r>
          </a:p>
          <a:p>
            <a:pPr lvl="1"/>
            <a:r>
              <a:rPr lang="en-GB" dirty="0" smtClean="0"/>
              <a:t>accuracy of Doppler velocity from ground echoes</a:t>
            </a:r>
          </a:p>
          <a:p>
            <a:pPr lvl="1"/>
            <a:r>
              <a:rPr lang="en-GB" dirty="0"/>
              <a:t>timing issues</a:t>
            </a:r>
          </a:p>
          <a:p>
            <a:pPr marL="355600" lvl="1" indent="0">
              <a:buNone/>
            </a:pPr>
            <a:endParaRPr lang="en-GB" dirty="0"/>
          </a:p>
          <a:p>
            <a:pPr marL="3556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 Hagen, Attitude and Motion Correction  HALO Cloud Radar, NARVAL-II Köln, 11 May 2016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Velocity: Pitch Rate</a:t>
            </a:r>
            <a:endParaRPr lang="en-GB" dirty="0"/>
          </a:p>
        </p:txBody>
      </p:sp>
      <p:sp>
        <p:nvSpPr>
          <p:cNvPr id="51" name="Inhaltsplatzhalter 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range to surface</a:t>
            </a:r>
            <a:br>
              <a:rPr lang="en-GB" dirty="0" smtClean="0"/>
            </a:br>
            <a:r>
              <a:rPr lang="en-GB" dirty="0" smtClean="0"/>
              <a:t>changes when</a:t>
            </a:r>
            <a:br>
              <a:rPr lang="en-GB" dirty="0" smtClean="0"/>
            </a:br>
            <a:r>
              <a:rPr lang="en-GB" dirty="0" smtClean="0"/>
              <a:t>pitch is changing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C3FF"/>
              </a:clrFrom>
              <a:clrTo>
                <a:srgbClr val="C3C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2961535" y="1139258"/>
            <a:ext cx="60786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C3FF"/>
              </a:clrFrom>
              <a:clrTo>
                <a:srgbClr val="C3C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90" y="715729"/>
            <a:ext cx="60786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2963830" y="924688"/>
            <a:ext cx="60786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>
          <a:xfrm flipV="1">
            <a:off x="3881465" y="1648956"/>
            <a:ext cx="2880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867610" y="1648956"/>
            <a:ext cx="2824815" cy="50629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867610" y="1648956"/>
            <a:ext cx="2893855" cy="24646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162400" y="898858"/>
                <a:ext cx="1348639" cy="579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chemeClr val="bg1">
                          <a:alpha val="57000"/>
                        </a:schemeClr>
                      </a:outerShdw>
                    </a:effectLst>
                  </a:rPr>
                  <a:t>pitch rate</a:t>
                </a:r>
              </a:p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chemeClr val="bg1">
                                        <a:alpha val="57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chemeClr val="bg1">
                                        <a:alpha val="57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chemeClr val="bg1">
                                        <a:alpha val="57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GB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𝝏𝜽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GB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chemeClr val="bg1">
                        <a:alpha val="57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00" y="898858"/>
                <a:ext cx="1348639" cy="579454"/>
              </a:xfrm>
              <a:prstGeom prst="rect">
                <a:avLst/>
              </a:prstGeom>
              <a:blipFill rotWithShape="1">
                <a:blip r:embed="rId5"/>
                <a:stretch>
                  <a:fillRect l="-10860" t="-34375" r="-34389" b="-119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pieren 26"/>
          <p:cNvGrpSpPr/>
          <p:nvPr/>
        </p:nvGrpSpPr>
        <p:grpSpPr>
          <a:xfrm rot="11168991">
            <a:off x="4847785" y="1826508"/>
            <a:ext cx="571743" cy="571743"/>
            <a:chOff x="3419872" y="5085184"/>
            <a:chExt cx="571743" cy="571743"/>
          </a:xfrm>
        </p:grpSpPr>
        <p:sp>
          <p:nvSpPr>
            <p:cNvPr id="22" name="Akkord 21"/>
            <p:cNvSpPr/>
            <p:nvPr/>
          </p:nvSpPr>
          <p:spPr>
            <a:xfrm>
              <a:off x="3419872" y="5085184"/>
              <a:ext cx="571743" cy="571743"/>
            </a:xfrm>
            <a:prstGeom prst="chord">
              <a:avLst>
                <a:gd name="adj1" fmla="val 1751014"/>
                <a:gd name="adj2" fmla="val 9083016"/>
              </a:avLst>
            </a:prstGeom>
            <a:solidFill>
              <a:srgbClr val="FF33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Gerade Verbindung 23"/>
            <p:cNvCxnSpPr>
              <a:stCxn id="22" idx="1"/>
            </p:cNvCxnSpPr>
            <p:nvPr/>
          </p:nvCxnSpPr>
          <p:spPr>
            <a:xfrm flipV="1">
              <a:off x="3454792" y="5229200"/>
              <a:ext cx="250951" cy="278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22" idx="0"/>
            </p:cNvCxnSpPr>
            <p:nvPr/>
          </p:nvCxnSpPr>
          <p:spPr>
            <a:xfrm flipH="1" flipV="1">
              <a:off x="3705743" y="5229200"/>
              <a:ext cx="249584" cy="2812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7" name="Gerade Verbindung mit Pfeil 1036"/>
          <p:cNvCxnSpPr/>
          <p:nvPr/>
        </p:nvCxnSpPr>
        <p:spPr>
          <a:xfrm flipH="1">
            <a:off x="5154367" y="1540249"/>
            <a:ext cx="51385" cy="3994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747398" y="5953213"/>
            <a:ext cx="6332320" cy="0"/>
          </a:xfrm>
          <a:prstGeom prst="line">
            <a:avLst/>
          </a:prstGeom>
          <a:ln w="76200">
            <a:solidFill>
              <a:srgbClr val="BC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803241" y="5945917"/>
            <a:ext cx="6215007" cy="253709"/>
          </a:xfrm>
          <a:prstGeom prst="rect">
            <a:avLst/>
          </a:prstGeom>
          <a:solidFill>
            <a:srgbClr val="BC5E00">
              <a:alpha val="58039"/>
            </a:srgbClr>
          </a:solidFill>
          <a:ln w="9525">
            <a:solidFill>
              <a:srgbClr val="BC5E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0" name="Gerade Verbindung mit Pfeil 39"/>
          <p:cNvCxnSpPr>
            <a:stCxn id="22" idx="2"/>
          </p:cNvCxnSpPr>
          <p:nvPr/>
        </p:nvCxnSpPr>
        <p:spPr>
          <a:xfrm>
            <a:off x="5149136" y="1975093"/>
            <a:ext cx="0" cy="39600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rot="720000">
            <a:off x="4735587" y="1931825"/>
            <a:ext cx="0" cy="39600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rot="360000">
            <a:off x="4939449" y="1964247"/>
            <a:ext cx="0" cy="39600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ihandform 29"/>
          <p:cNvSpPr/>
          <p:nvPr/>
        </p:nvSpPr>
        <p:spPr>
          <a:xfrm>
            <a:off x="3228123" y="5445355"/>
            <a:ext cx="2748485" cy="496841"/>
          </a:xfrm>
          <a:custGeom>
            <a:avLst/>
            <a:gdLst>
              <a:gd name="connsiteX0" fmla="*/ 0 w 2748485"/>
              <a:gd name="connsiteY0" fmla="*/ 0 h 496841"/>
              <a:gd name="connsiteX1" fmla="*/ 454557 w 2748485"/>
              <a:gd name="connsiteY1" fmla="*/ 216707 h 496841"/>
              <a:gd name="connsiteX2" fmla="*/ 1020111 w 2748485"/>
              <a:gd name="connsiteY2" fmla="*/ 396416 h 496841"/>
              <a:gd name="connsiteX3" fmla="*/ 1506381 w 2748485"/>
              <a:gd name="connsiteY3" fmla="*/ 475699 h 496841"/>
              <a:gd name="connsiteX4" fmla="*/ 1934511 w 2748485"/>
              <a:gd name="connsiteY4" fmla="*/ 496841 h 496841"/>
              <a:gd name="connsiteX5" fmla="*/ 2367926 w 2748485"/>
              <a:gd name="connsiteY5" fmla="*/ 475699 h 496841"/>
              <a:gd name="connsiteX6" fmla="*/ 2748485 w 2748485"/>
              <a:gd name="connsiteY6" fmla="*/ 412272 h 4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8485" h="496841">
                <a:moveTo>
                  <a:pt x="0" y="0"/>
                </a:moveTo>
                <a:cubicBezTo>
                  <a:pt x="142269" y="75319"/>
                  <a:pt x="284539" y="150638"/>
                  <a:pt x="454557" y="216707"/>
                </a:cubicBezTo>
                <a:cubicBezTo>
                  <a:pt x="624575" y="282776"/>
                  <a:pt x="844807" y="353251"/>
                  <a:pt x="1020111" y="396416"/>
                </a:cubicBezTo>
                <a:cubicBezTo>
                  <a:pt x="1195415" y="439581"/>
                  <a:pt x="1353981" y="458962"/>
                  <a:pt x="1506381" y="475699"/>
                </a:cubicBezTo>
                <a:cubicBezTo>
                  <a:pt x="1658781" y="492436"/>
                  <a:pt x="1790920" y="496841"/>
                  <a:pt x="1934511" y="496841"/>
                </a:cubicBezTo>
                <a:cubicBezTo>
                  <a:pt x="2078102" y="496841"/>
                  <a:pt x="2232264" y="489794"/>
                  <a:pt x="2367926" y="475699"/>
                </a:cubicBezTo>
                <a:cubicBezTo>
                  <a:pt x="2503588" y="461604"/>
                  <a:pt x="2626036" y="436938"/>
                  <a:pt x="2748485" y="41227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Gerade Verbindung mit Pfeil 35"/>
          <p:cNvCxnSpPr>
            <a:stCxn id="30" idx="1"/>
          </p:cNvCxnSpPr>
          <p:nvPr/>
        </p:nvCxnSpPr>
        <p:spPr>
          <a:xfrm flipH="1">
            <a:off x="3603053" y="5662062"/>
            <a:ext cx="79627" cy="24994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568396" y="5401662"/>
            <a:ext cx="993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127597" y="5600588"/>
                <a:ext cx="31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GB" dirty="0" err="1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97" y="5600588"/>
                <a:ext cx="316049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5385" r="-961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 Verbindung mit Pfeil 44"/>
          <p:cNvCxnSpPr/>
          <p:nvPr/>
        </p:nvCxnSpPr>
        <p:spPr>
          <a:xfrm>
            <a:off x="5321465" y="1895423"/>
            <a:ext cx="0" cy="40165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5397832" y="5467044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885737" y="1972252"/>
                <a:ext cx="1236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err="1" smtClean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7" y="1972252"/>
                <a:ext cx="1236813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478" t="-173333" r="-16256" b="-2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885737" y="2331546"/>
                <a:ext cx="3176960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𝑅𝑧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box>
                                    <m:box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𝜕𝜃</m:t>
                                          </m:r>
                                        </m:num>
                                        <m:den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err="1" smtClean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7" y="2331546"/>
                <a:ext cx="3176960" cy="6508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1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Velocity: Pitch Rate</a:t>
            </a:r>
            <a:endParaRPr lang="en-GB" dirty="0"/>
          </a:p>
        </p:txBody>
      </p:sp>
      <p:sp>
        <p:nvSpPr>
          <p:cNvPr id="51" name="Inhaltsplatzhalter 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range to surface</a:t>
            </a:r>
            <a:br>
              <a:rPr lang="en-GB" dirty="0" smtClean="0"/>
            </a:br>
            <a:r>
              <a:rPr lang="en-GB" dirty="0" smtClean="0"/>
              <a:t>changes </a:t>
            </a:r>
            <a:r>
              <a:rPr lang="en-GB" dirty="0"/>
              <a:t>when</a:t>
            </a:r>
            <a:br>
              <a:rPr lang="en-GB" dirty="0"/>
            </a:br>
            <a:r>
              <a:rPr lang="en-GB" dirty="0"/>
              <a:t>pitch is changing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h = 12 km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C3FF"/>
              </a:clrFrom>
              <a:clrTo>
                <a:srgbClr val="C3C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2961535" y="1139258"/>
            <a:ext cx="60786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C3FF"/>
              </a:clrFrom>
              <a:clrTo>
                <a:srgbClr val="C3C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90" y="715729"/>
            <a:ext cx="60786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2963830" y="924688"/>
            <a:ext cx="60786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>
          <a:xfrm flipV="1">
            <a:off x="3881465" y="1648956"/>
            <a:ext cx="2880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867610" y="1648956"/>
            <a:ext cx="2824815" cy="50629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867610" y="1648956"/>
            <a:ext cx="2893855" cy="24646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162400" y="898858"/>
                <a:ext cx="1348639" cy="579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chemeClr val="bg1">
                          <a:alpha val="57000"/>
                        </a:schemeClr>
                      </a:outerShdw>
                    </a:effectLst>
                  </a:rPr>
                  <a:t>pitch rate</a:t>
                </a:r>
              </a:p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chemeClr val="bg1">
                                        <a:alpha val="57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chemeClr val="bg1">
                                        <a:alpha val="57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chemeClr val="bg1">
                                        <a:alpha val="57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GB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𝝏𝜽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GB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chemeClr val="bg1">
                        <a:alpha val="57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00" y="898858"/>
                <a:ext cx="1348639" cy="579454"/>
              </a:xfrm>
              <a:prstGeom prst="rect">
                <a:avLst/>
              </a:prstGeom>
              <a:blipFill rotWithShape="1">
                <a:blip r:embed="rId5"/>
                <a:stretch>
                  <a:fillRect l="-10860" t="-34375" r="-34389" b="-119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pieren 26"/>
          <p:cNvGrpSpPr/>
          <p:nvPr/>
        </p:nvGrpSpPr>
        <p:grpSpPr>
          <a:xfrm rot="11168991">
            <a:off x="4847785" y="1826508"/>
            <a:ext cx="571743" cy="571743"/>
            <a:chOff x="3419872" y="5085184"/>
            <a:chExt cx="571743" cy="571743"/>
          </a:xfrm>
        </p:grpSpPr>
        <p:sp>
          <p:nvSpPr>
            <p:cNvPr id="22" name="Akkord 21"/>
            <p:cNvSpPr/>
            <p:nvPr/>
          </p:nvSpPr>
          <p:spPr>
            <a:xfrm>
              <a:off x="3419872" y="5085184"/>
              <a:ext cx="571743" cy="571743"/>
            </a:xfrm>
            <a:prstGeom prst="chord">
              <a:avLst>
                <a:gd name="adj1" fmla="val 1751014"/>
                <a:gd name="adj2" fmla="val 9083016"/>
              </a:avLst>
            </a:prstGeom>
            <a:solidFill>
              <a:srgbClr val="FF33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Gerade Verbindung 23"/>
            <p:cNvCxnSpPr>
              <a:stCxn id="22" idx="1"/>
            </p:cNvCxnSpPr>
            <p:nvPr/>
          </p:nvCxnSpPr>
          <p:spPr>
            <a:xfrm flipV="1">
              <a:off x="3454792" y="5229200"/>
              <a:ext cx="250951" cy="278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22" idx="0"/>
            </p:cNvCxnSpPr>
            <p:nvPr/>
          </p:nvCxnSpPr>
          <p:spPr>
            <a:xfrm flipH="1" flipV="1">
              <a:off x="3705743" y="5229200"/>
              <a:ext cx="249584" cy="2812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7" name="Gerade Verbindung mit Pfeil 1036"/>
          <p:cNvCxnSpPr/>
          <p:nvPr/>
        </p:nvCxnSpPr>
        <p:spPr>
          <a:xfrm flipH="1">
            <a:off x="5154367" y="1540249"/>
            <a:ext cx="51385" cy="3994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747398" y="5953213"/>
            <a:ext cx="6332320" cy="0"/>
          </a:xfrm>
          <a:prstGeom prst="line">
            <a:avLst/>
          </a:prstGeom>
          <a:ln w="76200">
            <a:solidFill>
              <a:srgbClr val="BC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803241" y="5945917"/>
            <a:ext cx="6215007" cy="253709"/>
          </a:xfrm>
          <a:prstGeom prst="rect">
            <a:avLst/>
          </a:prstGeom>
          <a:solidFill>
            <a:srgbClr val="BC5E00">
              <a:alpha val="58039"/>
            </a:srgbClr>
          </a:solidFill>
          <a:ln w="9525">
            <a:solidFill>
              <a:srgbClr val="BC5E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0" name="Gerade Verbindung mit Pfeil 39"/>
          <p:cNvCxnSpPr>
            <a:stCxn id="22" idx="2"/>
          </p:cNvCxnSpPr>
          <p:nvPr/>
        </p:nvCxnSpPr>
        <p:spPr>
          <a:xfrm>
            <a:off x="5149136" y="1975093"/>
            <a:ext cx="0" cy="39600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rot="720000">
            <a:off x="4735587" y="1931825"/>
            <a:ext cx="0" cy="39600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rot="360000">
            <a:off x="4939449" y="1964247"/>
            <a:ext cx="0" cy="39600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ihandform 29"/>
          <p:cNvSpPr/>
          <p:nvPr/>
        </p:nvSpPr>
        <p:spPr>
          <a:xfrm>
            <a:off x="3228123" y="5445355"/>
            <a:ext cx="2748485" cy="496841"/>
          </a:xfrm>
          <a:custGeom>
            <a:avLst/>
            <a:gdLst>
              <a:gd name="connsiteX0" fmla="*/ 0 w 2748485"/>
              <a:gd name="connsiteY0" fmla="*/ 0 h 496841"/>
              <a:gd name="connsiteX1" fmla="*/ 454557 w 2748485"/>
              <a:gd name="connsiteY1" fmla="*/ 216707 h 496841"/>
              <a:gd name="connsiteX2" fmla="*/ 1020111 w 2748485"/>
              <a:gd name="connsiteY2" fmla="*/ 396416 h 496841"/>
              <a:gd name="connsiteX3" fmla="*/ 1506381 w 2748485"/>
              <a:gd name="connsiteY3" fmla="*/ 475699 h 496841"/>
              <a:gd name="connsiteX4" fmla="*/ 1934511 w 2748485"/>
              <a:gd name="connsiteY4" fmla="*/ 496841 h 496841"/>
              <a:gd name="connsiteX5" fmla="*/ 2367926 w 2748485"/>
              <a:gd name="connsiteY5" fmla="*/ 475699 h 496841"/>
              <a:gd name="connsiteX6" fmla="*/ 2748485 w 2748485"/>
              <a:gd name="connsiteY6" fmla="*/ 412272 h 49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8485" h="496841">
                <a:moveTo>
                  <a:pt x="0" y="0"/>
                </a:moveTo>
                <a:cubicBezTo>
                  <a:pt x="142269" y="75319"/>
                  <a:pt x="284539" y="150638"/>
                  <a:pt x="454557" y="216707"/>
                </a:cubicBezTo>
                <a:cubicBezTo>
                  <a:pt x="624575" y="282776"/>
                  <a:pt x="844807" y="353251"/>
                  <a:pt x="1020111" y="396416"/>
                </a:cubicBezTo>
                <a:cubicBezTo>
                  <a:pt x="1195415" y="439581"/>
                  <a:pt x="1353981" y="458962"/>
                  <a:pt x="1506381" y="475699"/>
                </a:cubicBezTo>
                <a:cubicBezTo>
                  <a:pt x="1658781" y="492436"/>
                  <a:pt x="1790920" y="496841"/>
                  <a:pt x="1934511" y="496841"/>
                </a:cubicBezTo>
                <a:cubicBezTo>
                  <a:pt x="2078102" y="496841"/>
                  <a:pt x="2232264" y="489794"/>
                  <a:pt x="2367926" y="475699"/>
                </a:cubicBezTo>
                <a:cubicBezTo>
                  <a:pt x="2503588" y="461604"/>
                  <a:pt x="2626036" y="436938"/>
                  <a:pt x="2748485" y="41227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Gerade Verbindung mit Pfeil 35"/>
          <p:cNvCxnSpPr>
            <a:stCxn id="30" idx="1"/>
          </p:cNvCxnSpPr>
          <p:nvPr/>
        </p:nvCxnSpPr>
        <p:spPr>
          <a:xfrm flipH="1">
            <a:off x="3603053" y="5662062"/>
            <a:ext cx="79627" cy="24994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127597" y="5600588"/>
                <a:ext cx="31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GB" dirty="0" err="1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97" y="5600588"/>
                <a:ext cx="316049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5385" r="-961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 Verbindung mit Pfeil 44"/>
          <p:cNvCxnSpPr/>
          <p:nvPr/>
        </p:nvCxnSpPr>
        <p:spPr>
          <a:xfrm>
            <a:off x="5321465" y="1895423"/>
            <a:ext cx="0" cy="40165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885737" y="1972252"/>
                <a:ext cx="1236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err="1" smtClean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7" y="1972252"/>
                <a:ext cx="1236813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478" t="-173333" r="-16256" b="-2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/>
          <p:cNvGrpSpPr/>
          <p:nvPr/>
        </p:nvGrpSpPr>
        <p:grpSpPr>
          <a:xfrm>
            <a:off x="2426611" y="2938799"/>
            <a:ext cx="6667500" cy="2498327"/>
            <a:chOff x="2426611" y="2420888"/>
            <a:chExt cx="6667500" cy="24983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611" y="2420888"/>
              <a:ext cx="6667500" cy="137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611" y="3636816"/>
              <a:ext cx="6667500" cy="10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611" y="4625426"/>
              <a:ext cx="6667500" cy="29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885737" y="2331546"/>
                <a:ext cx="3176960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𝑅𝑧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box>
                                    <m:box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𝜕𝜃</m:t>
                                          </m:r>
                                        </m:num>
                                        <m:den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err="1" smtClean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7" y="2331546"/>
                <a:ext cx="3176960" cy="6508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4568396" y="5401662"/>
            <a:ext cx="993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397832" y="5467044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3147640" y="3068950"/>
                <a:ext cx="742959" cy="562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b>
                          <m:r>
                            <a:rPr lang="de-DE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chemeClr val="bg1">
                                    <a:alpha val="57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40" y="3068950"/>
                <a:ext cx="742959" cy="56271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/>
              <p:cNvSpPr/>
              <p:nvPr/>
            </p:nvSpPr>
            <p:spPr>
              <a:xfrm>
                <a:off x="3116206" y="4090927"/>
                <a:ext cx="807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𝑅𝑧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Rechtec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06" y="4090927"/>
                <a:ext cx="807722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5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895474"/>
            <a:ext cx="51816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Doppler Velocity Noise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Radar receiver is close to saturation with return from surface</a:t>
            </a:r>
          </a:p>
          <a:p>
            <a:r>
              <a:rPr lang="en-GB" dirty="0" smtClean="0"/>
              <a:t>SNR of ground</a:t>
            </a:r>
            <a:br>
              <a:rPr lang="en-GB" dirty="0" smtClean="0"/>
            </a:br>
            <a:r>
              <a:rPr lang="en-GB" dirty="0" smtClean="0"/>
              <a:t>clutter is small</a:t>
            </a:r>
          </a:p>
          <a:p>
            <a:r>
              <a:rPr lang="en-GB" dirty="0" smtClean="0"/>
              <a:t>Spectral Width</a:t>
            </a:r>
            <a:br>
              <a:rPr lang="en-GB" dirty="0" smtClean="0"/>
            </a:br>
            <a:r>
              <a:rPr lang="en-GB" dirty="0" smtClean="0"/>
              <a:t>of ground clutter</a:t>
            </a:r>
            <a:br>
              <a:rPr lang="en-GB" dirty="0" smtClean="0"/>
            </a:br>
            <a:r>
              <a:rPr lang="en-GB" dirty="0" smtClean="0"/>
              <a:t>is wide; </a:t>
            </a:r>
            <a:br>
              <a:rPr lang="en-GB" dirty="0" smtClean="0"/>
            </a:br>
            <a:r>
              <a:rPr lang="en-GB" dirty="0" smtClean="0"/>
              <a:t>should be narrow</a:t>
            </a:r>
          </a:p>
          <a:p>
            <a:r>
              <a:rPr lang="en-GB" dirty="0" smtClean="0"/>
              <a:t>Doppler velocity</a:t>
            </a:r>
            <a:br>
              <a:rPr lang="en-GB" dirty="0" smtClean="0"/>
            </a:br>
            <a:r>
              <a:rPr lang="en-GB" dirty="0" smtClean="0"/>
              <a:t>of ground clutter</a:t>
            </a:r>
            <a:br>
              <a:rPr lang="en-GB" dirty="0" smtClean="0"/>
            </a:br>
            <a:r>
              <a:rPr lang="en-GB" dirty="0" smtClean="0"/>
              <a:t>has large </a:t>
            </a:r>
            <a:br>
              <a:rPr lang="en-GB" dirty="0" smtClean="0"/>
            </a:br>
            <a:r>
              <a:rPr lang="en-GB" dirty="0" smtClean="0"/>
              <a:t>uncertainty </a:t>
            </a:r>
          </a:p>
          <a:p>
            <a:r>
              <a:rPr lang="en-GB" dirty="0" smtClean="0"/>
              <a:t>additional spectral </a:t>
            </a:r>
            <a:br>
              <a:rPr lang="en-GB" dirty="0" smtClean="0"/>
            </a:br>
            <a:r>
              <a:rPr lang="en-GB" dirty="0" smtClean="0"/>
              <a:t>broadening</a:t>
            </a:r>
            <a:r>
              <a:rPr lang="en-GB" dirty="0"/>
              <a:t> </a:t>
            </a:r>
            <a:r>
              <a:rPr lang="en-GB" dirty="0" smtClean="0"/>
              <a:t>by </a:t>
            </a:r>
            <a:r>
              <a:rPr lang="en-GB" dirty="0" smtClean="0"/>
              <a:t>speed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pitch effects </a:t>
            </a:r>
            <a:r>
              <a:rPr lang="en-GB" dirty="0" smtClean="0"/>
              <a:t>both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spectra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97" y="1772816"/>
            <a:ext cx="5702399" cy="38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97" y="1772816"/>
            <a:ext cx="5702399" cy="38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727154" y="5334384"/>
            <a:ext cx="5187317" cy="417413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GB" sz="1400" b="1" dirty="0" smtClean="0"/>
              <a:t>-10                     -5                      0                       5                      10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1400" b="1" dirty="0" smtClean="0"/>
              <a:t>velocity {m/s]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83324" y="2335025"/>
            <a:ext cx="271540" cy="256480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r">
              <a:lnSpc>
                <a:spcPts val="2000"/>
              </a:lnSpc>
              <a:buNone/>
            </a:pPr>
            <a:r>
              <a:rPr lang="en-GB" sz="1400" b="1" dirty="0" smtClean="0"/>
              <a:t>60</a:t>
            </a:r>
          </a:p>
          <a:p>
            <a:pPr algn="r">
              <a:lnSpc>
                <a:spcPts val="2000"/>
              </a:lnSpc>
              <a:buNone/>
            </a:pPr>
            <a:endParaRPr lang="en-GB" sz="1400" b="1" dirty="0"/>
          </a:p>
          <a:p>
            <a:pPr algn="r">
              <a:lnSpc>
                <a:spcPts val="2000"/>
              </a:lnSpc>
              <a:buNone/>
            </a:pPr>
            <a:endParaRPr lang="en-GB" sz="1400" b="1" dirty="0" smtClean="0"/>
          </a:p>
          <a:p>
            <a:pPr algn="r">
              <a:lnSpc>
                <a:spcPts val="2000"/>
              </a:lnSpc>
              <a:buNone/>
            </a:pPr>
            <a:r>
              <a:rPr lang="en-GB" sz="1400" b="1" dirty="0" smtClean="0"/>
              <a:t>40</a:t>
            </a:r>
          </a:p>
          <a:p>
            <a:pPr algn="r">
              <a:lnSpc>
                <a:spcPts val="2000"/>
              </a:lnSpc>
              <a:buNone/>
            </a:pPr>
            <a:endParaRPr lang="en-GB" sz="1400" b="1" dirty="0"/>
          </a:p>
          <a:p>
            <a:pPr algn="r">
              <a:lnSpc>
                <a:spcPts val="2000"/>
              </a:lnSpc>
              <a:buNone/>
            </a:pPr>
            <a:endParaRPr lang="en-GB" sz="1400" b="1" dirty="0" smtClean="0"/>
          </a:p>
          <a:p>
            <a:pPr algn="r">
              <a:lnSpc>
                <a:spcPts val="2000"/>
              </a:lnSpc>
              <a:buNone/>
            </a:pPr>
            <a:r>
              <a:rPr lang="en-GB" sz="1400" b="1" dirty="0" smtClean="0"/>
              <a:t>20</a:t>
            </a:r>
          </a:p>
          <a:p>
            <a:pPr algn="r">
              <a:lnSpc>
                <a:spcPts val="2000"/>
              </a:lnSpc>
              <a:buNone/>
            </a:pPr>
            <a:endParaRPr lang="en-GB" sz="1400" b="1" dirty="0"/>
          </a:p>
          <a:p>
            <a:pPr algn="r">
              <a:lnSpc>
                <a:spcPts val="2000"/>
              </a:lnSpc>
              <a:buNone/>
            </a:pPr>
            <a:endParaRPr lang="en-GB" sz="1400" b="1" dirty="0" smtClean="0"/>
          </a:p>
          <a:p>
            <a:pPr algn="r">
              <a:lnSpc>
                <a:spcPts val="2000"/>
              </a:lnSpc>
              <a:buNone/>
            </a:pPr>
            <a:r>
              <a:rPr lang="en-GB" sz="1400" b="1" dirty="0"/>
              <a:t>0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2533772" y="3498068"/>
            <a:ext cx="16110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1" dirty="0" smtClean="0"/>
              <a:t>relative power [dB]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90393" y="3328791"/>
            <a:ext cx="16542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rain 90 m above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surface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12160" y="2204864"/>
            <a:ext cx="14106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ground clutter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631762" y="5891127"/>
            <a:ext cx="42607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/>
              <a:t>FFT 256 with pulses; averaged spectrum over 20 FFT</a:t>
            </a:r>
            <a:br>
              <a:rPr lang="en-GB" sz="1400" dirty="0" smtClean="0"/>
            </a:br>
            <a:r>
              <a:rPr lang="en-GB" sz="1400" dirty="0" smtClean="0"/>
              <a:t>PRF 5000 Hz -&gt; 1.024 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292080" y="4293096"/>
            <a:ext cx="9794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>
                <a:solidFill>
                  <a:schemeClr val="accent2"/>
                </a:solidFill>
              </a:rPr>
              <a:t>“clear air”</a:t>
            </a:r>
          </a:p>
        </p:txBody>
      </p:sp>
    </p:spTree>
    <p:extLst>
      <p:ext uri="{BB962C8B-B14F-4D97-AF65-F5344CB8AC3E}">
        <p14:creationId xmlns:p14="http://schemas.microsoft.com/office/powerpoint/2010/main" val="9762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Doppler Velocity of Ground Clutter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Range bin (</a:t>
            </a:r>
            <a:r>
              <a:rPr lang="en-GB" dirty="0" smtClean="0"/>
              <a:t>28.8 </a:t>
            </a:r>
            <a:r>
              <a:rPr lang="en-GB" dirty="0" smtClean="0"/>
              <a:t>m) with strongest echo is considered as ground clutter</a:t>
            </a:r>
          </a:p>
          <a:p>
            <a:endParaRPr lang="en-GB" dirty="0"/>
          </a:p>
          <a:p>
            <a:r>
              <a:rPr lang="en-GB" dirty="0" smtClean="0"/>
              <a:t>NARVAL flight</a:t>
            </a:r>
            <a:br>
              <a:rPr lang="en-GB" dirty="0" smtClean="0"/>
            </a:br>
            <a:r>
              <a:rPr lang="en-GB" dirty="0" smtClean="0"/>
              <a:t>over sea towards</a:t>
            </a:r>
            <a:br>
              <a:rPr lang="en-GB" dirty="0" smtClean="0"/>
            </a:br>
            <a:r>
              <a:rPr lang="en-GB" dirty="0" smtClean="0"/>
              <a:t>low pressure</a:t>
            </a:r>
            <a:br>
              <a:rPr lang="en-GB" dirty="0" smtClean="0"/>
            </a:br>
            <a:r>
              <a:rPr lang="en-GB" dirty="0" smtClean="0"/>
              <a:t>system (changing</a:t>
            </a:r>
            <a:br>
              <a:rPr lang="en-GB" dirty="0" smtClean="0"/>
            </a:br>
            <a:r>
              <a:rPr lang="en-GB" dirty="0" smtClean="0"/>
              <a:t>altitude)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ground clutter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+- 1 range bin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12" y="1313058"/>
            <a:ext cx="5715000" cy="25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12" y="3861048"/>
            <a:ext cx="5715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12" y="5103110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971600" y="458112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971600" y="5157192"/>
            <a:ext cx="6480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971600" y="5373216"/>
            <a:ext cx="64807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6200000">
            <a:off x="2804594" y="1907003"/>
            <a:ext cx="1165384" cy="28814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7200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/>
              <a:t>reflectivity [dB]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2862845" y="3116107"/>
            <a:ext cx="1085233" cy="3244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10800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/>
              <a:t> velocity[m/s] 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2758753" y="4365394"/>
            <a:ext cx="118436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err="1" smtClean="0"/>
              <a:t>spectr</a:t>
            </a:r>
            <a:r>
              <a:rPr lang="en-GB" sz="1400" dirty="0" smtClean="0"/>
              <a:t>. w. [m/s]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2874041" y="5498986"/>
            <a:ext cx="95378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/>
              <a:t>  range [m]  </a:t>
            </a:r>
          </a:p>
        </p:txBody>
      </p:sp>
    </p:spTree>
    <p:extLst>
      <p:ext uri="{BB962C8B-B14F-4D97-AF65-F5344CB8AC3E}">
        <p14:creationId xmlns:p14="http://schemas.microsoft.com/office/powerpoint/2010/main" val="2210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of Data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loud radar samples</a:t>
            </a:r>
            <a:br>
              <a:rPr lang="en-GB" dirty="0" smtClean="0"/>
            </a:br>
            <a:r>
              <a:rPr lang="en-GB" dirty="0"/>
              <a:t>FFT 256 with pulses; averaged spectrum over 20 FFT</a:t>
            </a:r>
            <a:br>
              <a:rPr lang="en-GB" dirty="0"/>
            </a:br>
            <a:r>
              <a:rPr lang="en-GB" dirty="0" smtClean="0"/>
              <a:t>pulse rate PRF </a:t>
            </a:r>
            <a:r>
              <a:rPr lang="en-GB" dirty="0"/>
              <a:t>5000 Hz 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data rate 1.024 s</a:t>
            </a:r>
          </a:p>
          <a:p>
            <a:r>
              <a:rPr lang="en-GB" dirty="0" smtClean="0"/>
              <a:t>time stamp after averaged spectrum</a:t>
            </a:r>
          </a:p>
          <a:p>
            <a:r>
              <a:rPr lang="en-GB" dirty="0" smtClean="0"/>
              <a:t>PC uses HALO network time (synchronization ????)</a:t>
            </a:r>
          </a:p>
          <a:p>
            <a:endParaRPr lang="en-GB" dirty="0"/>
          </a:p>
          <a:p>
            <a:r>
              <a:rPr lang="en-GB" dirty="0" smtClean="0"/>
              <a:t>BAHAMAS data </a:t>
            </a:r>
          </a:p>
          <a:p>
            <a:pPr lvl="1"/>
            <a:r>
              <a:rPr lang="en-GB" dirty="0" smtClean="0"/>
              <a:t>pitch, roll, velocity </a:t>
            </a:r>
            <a:r>
              <a:rPr lang="en-GB" dirty="0" smtClean="0"/>
              <a:t>average </a:t>
            </a:r>
            <a:r>
              <a:rPr lang="en-GB" dirty="0" smtClean="0"/>
              <a:t>over last </a:t>
            </a:r>
            <a:r>
              <a:rPr lang="en-GB" dirty="0" smtClean="0"/>
              <a:t>second</a:t>
            </a:r>
            <a:endParaRPr lang="en-GB" dirty="0" smtClean="0"/>
          </a:p>
          <a:p>
            <a:pPr lvl="1"/>
            <a:r>
              <a:rPr lang="en-GB" dirty="0" smtClean="0"/>
              <a:t>pitch rate </a:t>
            </a:r>
            <a:r>
              <a:rPr lang="en-GB" dirty="0" smtClean="0"/>
              <a:t>averaged </a:t>
            </a:r>
            <a:r>
              <a:rPr lang="en-GB" dirty="0" smtClean="0"/>
              <a:t>over last </a:t>
            </a:r>
            <a:r>
              <a:rPr lang="en-GB" dirty="0" smtClean="0"/>
              <a:t>second</a:t>
            </a:r>
            <a:endParaRPr lang="en-GB" dirty="0" smtClean="0"/>
          </a:p>
          <a:p>
            <a:pPr lvl="1"/>
            <a:endParaRPr lang="en-GB" dirty="0"/>
          </a:p>
          <a:p>
            <a:pPr marL="0" indent="0" defTabSz="900113">
              <a:spcBef>
                <a:spcPts val="0"/>
              </a:spcBef>
              <a:spcAft>
                <a:spcPts val="0"/>
              </a:spcAft>
              <a:buNone/>
              <a:tabLst>
                <a:tab pos="720725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time      pitch 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pitch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rate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vertical_velocity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ground_speed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900113">
              <a:spcBef>
                <a:spcPts val="0"/>
              </a:spcBef>
              <a:spcAft>
                <a:spcPts val="0"/>
              </a:spcAft>
              <a:buNone/>
              <a:tabLst>
                <a:tab pos="720725" algn="l"/>
              </a:tabLst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39048.450  3.57     -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0.01  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0.83            212.41</a:t>
            </a:r>
          </a:p>
          <a:p>
            <a:pPr marL="0" indent="0" defTabSz="900113">
              <a:spcBef>
                <a:spcPts val="0"/>
              </a:spcBef>
              <a:spcAft>
                <a:spcPts val="0"/>
              </a:spcAft>
              <a:buNone/>
              <a:tabLst>
                <a:tab pos="720725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39049.450  3.54     -0.04         0.80            212.35</a:t>
            </a:r>
          </a:p>
          <a:p>
            <a:pPr marL="0" indent="0" defTabSz="900113">
              <a:spcBef>
                <a:spcPts val="0"/>
              </a:spcBef>
              <a:spcAft>
                <a:spcPts val="0"/>
              </a:spcAft>
              <a:buNone/>
              <a:tabLst>
                <a:tab pos="720725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39050.450  3.45     -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0.08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0.70            212.29</a:t>
            </a:r>
          </a:p>
          <a:p>
            <a:pPr marL="0" indent="0" defTabSz="900113">
              <a:spcBef>
                <a:spcPts val="0"/>
              </a:spcBef>
              <a:spcAft>
                <a:spcPts val="0"/>
              </a:spcAft>
              <a:buNone/>
              <a:tabLst>
                <a:tab pos="720725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39051.450  3.44     -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0.01 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0.55            212.24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6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Correction of Doppler velocity of HALO cloud radar to estimate vertical motions (fall speed + air motion) of cloud particles</a:t>
            </a:r>
          </a:p>
          <a:p>
            <a:endParaRPr lang="en-GB" dirty="0" smtClean="0"/>
          </a:p>
          <a:p>
            <a:r>
              <a:rPr lang="en-GB" dirty="0" smtClean="0"/>
              <a:t>Assessment of pointing errors of HALO cloud radar</a:t>
            </a:r>
            <a:endParaRPr lang="en-GB" dirty="0"/>
          </a:p>
          <a:p>
            <a:pPr lvl="1"/>
            <a:r>
              <a:rPr lang="en-GB" dirty="0" smtClean="0"/>
              <a:t>using return from earth surface</a:t>
            </a:r>
          </a:p>
          <a:p>
            <a:pPr lvl="1"/>
            <a:r>
              <a:rPr lang="en-GB" dirty="0" smtClean="0"/>
              <a:t>using pitch, roll, ground-speed, vertical velocity of HALO</a:t>
            </a:r>
          </a:p>
          <a:p>
            <a:endParaRPr lang="en-GB" dirty="0" smtClean="0"/>
          </a:p>
          <a:p>
            <a:r>
              <a:rPr lang="en-GB" dirty="0"/>
              <a:t>U</a:t>
            </a:r>
            <a:r>
              <a:rPr lang="en-GB" dirty="0" smtClean="0"/>
              <a:t>nderstanding residual terms</a:t>
            </a:r>
          </a:p>
          <a:p>
            <a:pPr lvl="1"/>
            <a:r>
              <a:rPr lang="en-GB" dirty="0" smtClean="0"/>
              <a:t>angular velocity (pitch rate, roll rate, yaw rate)</a:t>
            </a:r>
          </a:p>
          <a:p>
            <a:pPr lvl="1"/>
            <a:r>
              <a:rPr lang="en-GB" dirty="0" smtClean="0"/>
              <a:t>precision of IRS/IGI velocities and angles</a:t>
            </a:r>
          </a:p>
          <a:p>
            <a:pPr lvl="1"/>
            <a:r>
              <a:rPr lang="en-GB" dirty="0" smtClean="0"/>
              <a:t>accuracy of Doppler velocity from ground echoes</a:t>
            </a:r>
          </a:p>
          <a:p>
            <a:pPr lvl="1"/>
            <a:r>
              <a:rPr lang="en-GB" dirty="0"/>
              <a:t>timing issues</a:t>
            </a:r>
          </a:p>
          <a:p>
            <a:pPr marL="355600" lvl="1" indent="0">
              <a:buNone/>
            </a:pPr>
            <a:endParaRPr lang="en-GB" dirty="0"/>
          </a:p>
          <a:p>
            <a:pPr marL="3556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3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Correction of Doppler velocity of HALO cloud radar to estimate vertical motions (fall speed + air motion) of cloud </a:t>
            </a:r>
            <a:r>
              <a:rPr lang="en-GB" dirty="0" smtClean="0"/>
              <a:t>particles is possible</a:t>
            </a:r>
          </a:p>
          <a:p>
            <a:pPr>
              <a:lnSpc>
                <a:spcPts val="23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Retrieval </a:t>
            </a:r>
            <a:r>
              <a:rPr lang="en-GB" dirty="0"/>
              <a:t>of vertical velocities in clouds and precipitation requires knowledge of wind </a:t>
            </a:r>
            <a:r>
              <a:rPr lang="en-GB" dirty="0" smtClean="0"/>
              <a:t>profile</a:t>
            </a:r>
          </a:p>
          <a:p>
            <a:pPr>
              <a:lnSpc>
                <a:spcPts val="23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Residual terms due to </a:t>
            </a:r>
          </a:p>
          <a:p>
            <a:pPr lvl="1"/>
            <a:r>
              <a:rPr lang="en-GB" dirty="0" smtClean="0"/>
              <a:t>precision </a:t>
            </a:r>
            <a:r>
              <a:rPr lang="en-GB" dirty="0" smtClean="0"/>
              <a:t>of IRS/IGI velocities and angles</a:t>
            </a:r>
          </a:p>
          <a:p>
            <a:pPr lvl="1"/>
            <a:r>
              <a:rPr lang="en-GB" dirty="0" smtClean="0"/>
              <a:t>accuracy of Doppler velocity from ground echoes</a:t>
            </a:r>
          </a:p>
          <a:p>
            <a:pPr lvl="1"/>
            <a:r>
              <a:rPr lang="en-GB" dirty="0"/>
              <a:t>timing </a:t>
            </a:r>
            <a:r>
              <a:rPr lang="en-GB" dirty="0" smtClean="0"/>
              <a:t>issues </a:t>
            </a:r>
          </a:p>
          <a:p>
            <a:pPr lvl="2">
              <a:buFont typeface="Wingdings"/>
              <a:buChar char="è"/>
            </a:pP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need BAHAMAS data with higher data rate (10 Hz)</a:t>
            </a:r>
          </a:p>
          <a:p>
            <a:pPr lvl="2">
              <a:buFont typeface="Wingdings"/>
              <a:buChar char="è"/>
            </a:pPr>
            <a:r>
              <a:rPr lang="en-GB" sz="2000" dirty="0" smtClean="0">
                <a:sym typeface="Wingdings" panose="05000000000000000000" pitchFamily="2" charset="2"/>
              </a:rPr>
              <a:t> higher data rate for radar data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  (?? storage issue on radar computer ??)</a:t>
            </a:r>
            <a:endParaRPr lang="en-GB" sz="2000" dirty="0" smtClean="0"/>
          </a:p>
          <a:p>
            <a:pPr lvl="0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Future option: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adjust </a:t>
            </a:r>
            <a:r>
              <a:rPr lang="en-GB" dirty="0">
                <a:solidFill>
                  <a:srgbClr val="000000"/>
                </a:solidFill>
              </a:rPr>
              <a:t>average pitch (2.5 – 3°) at radar antenna (also for radiometer, WALES)</a:t>
            </a:r>
          </a:p>
          <a:p>
            <a:pPr marL="355600" lvl="1" indent="0">
              <a:buNone/>
            </a:pPr>
            <a:endParaRPr lang="en-GB" dirty="0" smtClean="0"/>
          </a:p>
          <a:p>
            <a:pPr marL="3556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2952327" cy="5112568"/>
          </a:xfrm>
        </p:spPr>
        <p:txBody>
          <a:bodyPr/>
          <a:lstStyle/>
          <a:p>
            <a:pPr marL="360363" indent="-360363">
              <a:buBlip>
                <a:blip r:embed="rId3"/>
              </a:buBlip>
            </a:pPr>
            <a:r>
              <a:rPr lang="en-GB" dirty="0" smtClean="0"/>
              <a:t>HALO cloud radar is mounted fixed at the rear view-port looking downward</a:t>
            </a:r>
          </a:p>
          <a:p>
            <a:pPr marL="360363" indent="-360363">
              <a:buBlip>
                <a:blip r:embed="rId3"/>
              </a:buBlip>
            </a:pPr>
            <a:endParaRPr lang="en-GB" dirty="0"/>
          </a:p>
          <a:p>
            <a:pPr marL="360363" indent="-360363">
              <a:buBlip>
                <a:blip r:embed="rId3"/>
              </a:buBlip>
            </a:pPr>
            <a:endParaRPr lang="en-GB" dirty="0" smtClean="0"/>
          </a:p>
          <a:p>
            <a:pPr marL="360363" indent="-360363">
              <a:buBlip>
                <a:blip r:embed="rId3"/>
              </a:buBlip>
            </a:pPr>
            <a:endParaRPr lang="en-GB" dirty="0" smtClean="0"/>
          </a:p>
          <a:p>
            <a:pPr marL="360363" indent="-360363">
              <a:buBlip>
                <a:blip r:embed="rId3"/>
              </a:buBlip>
            </a:pPr>
            <a:endParaRPr lang="en-GB" dirty="0"/>
          </a:p>
          <a:p>
            <a:pPr marL="360363" indent="-360363">
              <a:buBlip>
                <a:blip r:embed="rId3"/>
              </a:buBlip>
            </a:pPr>
            <a:endParaRPr lang="en-GB" dirty="0" smtClean="0"/>
          </a:p>
          <a:p>
            <a:pPr marL="360363" indent="-360363">
              <a:buBlip>
                <a:blip r:embed="rId3"/>
              </a:buBlip>
            </a:pPr>
            <a:endParaRPr lang="en-GB" dirty="0" smtClean="0"/>
          </a:p>
          <a:p>
            <a:pPr marL="360363" indent="-360363">
              <a:buBlip>
                <a:blip r:embed="rId3"/>
              </a:buBlip>
            </a:pPr>
            <a:r>
              <a:rPr lang="en-GB" dirty="0" smtClean="0"/>
              <a:t>Cloud radar measures reflectivity of clouds and precipitation beneath HALO aircraft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158836" y="560403"/>
            <a:ext cx="6404303" cy="5536145"/>
            <a:chOff x="2449448" y="664230"/>
            <a:chExt cx="6484730" cy="560567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9"/>
            <a:stretch/>
          </p:blipFill>
          <p:spPr bwMode="auto">
            <a:xfrm>
              <a:off x="7301123" y="664230"/>
              <a:ext cx="1149747" cy="560542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0" r="20511"/>
            <a:stretch/>
          </p:blipFill>
          <p:spPr bwMode="auto">
            <a:xfrm>
              <a:off x="5742363" y="664230"/>
              <a:ext cx="1558761" cy="560542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0" r="48321"/>
            <a:stretch/>
          </p:blipFill>
          <p:spPr bwMode="auto">
            <a:xfrm>
              <a:off x="4247439" y="664230"/>
              <a:ext cx="1494923" cy="560542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89"/>
            <a:stretch/>
          </p:blipFill>
          <p:spPr bwMode="auto">
            <a:xfrm>
              <a:off x="2845447" y="664230"/>
              <a:ext cx="1401992" cy="560542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47" y="664231"/>
              <a:ext cx="5605424" cy="37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47" y="5926568"/>
              <a:ext cx="5605424" cy="34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2890520" y="5944366"/>
              <a:ext cx="2775943" cy="152183"/>
            </a:xfrm>
            <a:prstGeom prst="rect">
              <a:avLst/>
            </a:prstGeom>
            <a:solidFill>
              <a:srgbClr val="999999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900" b="1" dirty="0" smtClean="0"/>
                <a:t>   DWD (PM) 1045 - 1130 Reflectivity               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01124" y="5707037"/>
              <a:ext cx="3831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200" b="1" dirty="0" smtClean="0">
                  <a:solidFill>
                    <a:schemeClr val="bg1"/>
                  </a:solidFill>
                </a:rPr>
                <a:t> 1045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742363" y="5707037"/>
              <a:ext cx="37465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200" b="1" dirty="0" smtClean="0">
                  <a:solidFill>
                    <a:schemeClr val="bg1"/>
                  </a:solidFill>
                </a:rPr>
                <a:t> 1100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278491" y="5707037"/>
              <a:ext cx="36619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200" b="1" dirty="0" smtClean="0">
                  <a:solidFill>
                    <a:schemeClr val="bg1"/>
                  </a:solidFill>
                </a:rPr>
                <a:t> 1115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890520" y="5707037"/>
              <a:ext cx="37465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200" b="1" dirty="0" smtClean="0">
                  <a:solidFill>
                    <a:schemeClr val="bg1"/>
                  </a:solidFill>
                </a:rPr>
                <a:t> 1130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301124" y="1042597"/>
              <a:ext cx="1077332" cy="488397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742361" y="1042597"/>
              <a:ext cx="1558761" cy="488397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247440" y="1042597"/>
              <a:ext cx="1494924" cy="488397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914644" y="1042597"/>
              <a:ext cx="1332796" cy="488397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/>
            <a:stretch/>
          </p:blipFill>
          <p:spPr bwMode="auto">
            <a:xfrm rot="20037857">
              <a:off x="2449448" y="2544065"/>
              <a:ext cx="6484730" cy="1965460"/>
            </a:xfrm>
            <a:prstGeom prst="rect">
              <a:avLst/>
            </a:prstGeom>
            <a:noFill/>
            <a:ln>
              <a:noFill/>
            </a:ln>
            <a:scene3d>
              <a:camera prst="isometricRightUp">
                <a:rot lat="2553514" lon="19243318" rev="20069986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597">
            <a:off x="5090384" y="2169855"/>
            <a:ext cx="2244323" cy="13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91"/>
          <a:stretch/>
        </p:blipFill>
        <p:spPr bwMode="auto">
          <a:xfrm>
            <a:off x="670097" y="3095500"/>
            <a:ext cx="1773916" cy="1246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8" y="2000308"/>
            <a:ext cx="3772047" cy="80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5"/>
          <p:cNvSpPr/>
          <p:nvPr/>
        </p:nvSpPr>
        <p:spPr>
          <a:xfrm>
            <a:off x="670097" y="2738510"/>
            <a:ext cx="1773916" cy="350516"/>
          </a:xfrm>
          <a:prstGeom prst="trapezoid">
            <a:avLst>
              <a:gd name="adj" fmla="val 223152"/>
            </a:avLst>
          </a:prstGeom>
          <a:solidFill>
            <a:srgbClr val="99CCFF">
              <a:alpha val="67059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1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buBlip>
                <a:blip r:embed="rId3"/>
              </a:buBlip>
            </a:pPr>
            <a:r>
              <a:rPr lang="en-GB" dirty="0" smtClean="0"/>
              <a:t>Cloud radar measures only motion along radar beam,</a:t>
            </a:r>
            <a:br>
              <a:rPr lang="en-GB" dirty="0" smtClean="0"/>
            </a:br>
            <a:r>
              <a:rPr lang="en-GB" dirty="0" smtClean="0"/>
              <a:t>motion perpendicular to radar beam is not seen</a:t>
            </a:r>
          </a:p>
          <a:p>
            <a:pPr marL="720725" lvl="1" indent="-360363">
              <a:buBlip>
                <a:blip r:embed="rId3"/>
              </a:buBlip>
            </a:pPr>
            <a:r>
              <a:rPr lang="en-GB" dirty="0" smtClean="0"/>
              <a:t>“Doppler velocity”</a:t>
            </a:r>
          </a:p>
          <a:p>
            <a:pPr marL="720725" lvl="1" indent="-360363">
              <a:buBlip>
                <a:blip r:embed="rId3"/>
              </a:buBlip>
            </a:pPr>
            <a:r>
              <a:rPr lang="en-GB" dirty="0" smtClean="0"/>
              <a:t>“line-of-sight velocity”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/>
          <a:stretch/>
        </p:blipFill>
        <p:spPr bwMode="auto">
          <a:xfrm>
            <a:off x="0" y="2276919"/>
            <a:ext cx="9144000" cy="410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35599" y="2853969"/>
            <a:ext cx="1500512" cy="422405"/>
          </a:xfrm>
          <a:prstGeom prst="rect">
            <a:avLst/>
          </a:prstGeom>
          <a:solidFill>
            <a:srgbClr val="FFC000"/>
          </a:solidFill>
        </p:spPr>
        <p:txBody>
          <a:bodyPr wrap="none" lIns="108000" tIns="72000" rIns="108000" bIns="7200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what we see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51161" y="2304582"/>
            <a:ext cx="2837416" cy="299295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72000" rIns="108000" bIns="7200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 MIRA36 2013-12-19   11:31:48 – 10:46:29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42803" y="2304582"/>
            <a:ext cx="614052" cy="299295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72000" rIns="108000" bIns="7200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w [m/s]</a:t>
            </a:r>
          </a:p>
        </p:txBody>
      </p:sp>
    </p:spTree>
    <p:extLst>
      <p:ext uri="{BB962C8B-B14F-4D97-AF65-F5344CB8AC3E}">
        <p14:creationId xmlns:p14="http://schemas.microsoft.com/office/powerpoint/2010/main" val="12845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buBlip>
                <a:blip r:embed="rId3"/>
              </a:buBlip>
            </a:pPr>
            <a:r>
              <a:rPr lang="en-GB" dirty="0"/>
              <a:t>Cloud radar measures only motion along radar beam,</a:t>
            </a:r>
            <a:br>
              <a:rPr lang="en-GB" dirty="0"/>
            </a:br>
            <a:r>
              <a:rPr lang="en-GB" dirty="0" smtClean="0"/>
              <a:t>motion </a:t>
            </a:r>
            <a:r>
              <a:rPr lang="en-GB" dirty="0"/>
              <a:t>perpendicular to radar </a:t>
            </a:r>
            <a:r>
              <a:rPr lang="en-GB" dirty="0" smtClean="0"/>
              <a:t>beam is not seen</a:t>
            </a:r>
            <a:endParaRPr lang="en-GB" dirty="0"/>
          </a:p>
          <a:p>
            <a:pPr marL="720725" lvl="1" indent="-360363">
              <a:buBlip>
                <a:blip r:embed="rId3"/>
              </a:buBlip>
            </a:pPr>
            <a:r>
              <a:rPr lang="en-GB" dirty="0"/>
              <a:t>“Doppler velocity”</a:t>
            </a:r>
          </a:p>
          <a:p>
            <a:pPr marL="720725" lvl="1" indent="-360363">
              <a:buBlip>
                <a:blip r:embed="rId3"/>
              </a:buBlip>
            </a:pPr>
            <a:r>
              <a:rPr lang="en-GB" dirty="0"/>
              <a:t>“line-of-sight velocity”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/>
          <a:stretch/>
        </p:blipFill>
        <p:spPr bwMode="auto">
          <a:xfrm>
            <a:off x="27709" y="2306650"/>
            <a:ext cx="9088582" cy="40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6988402" y="2864458"/>
            <a:ext cx="504056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3419872" y="2863630"/>
            <a:ext cx="2308425" cy="422405"/>
          </a:xfrm>
          <a:prstGeom prst="rect">
            <a:avLst/>
          </a:prstGeom>
          <a:solidFill>
            <a:srgbClr val="FFC000"/>
          </a:solidFill>
        </p:spPr>
        <p:txBody>
          <a:bodyPr wrap="none" lIns="108000" tIns="72000" rIns="108000" bIns="7200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what we want to see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51161" y="2304582"/>
            <a:ext cx="2837416" cy="299295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72000" rIns="108000" bIns="7200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 MIRA36 2013-12-19   11:31:48 – 10:46:29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42803" y="2304582"/>
            <a:ext cx="614052" cy="299295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72000" rIns="108000" bIns="7200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w [m/s]</a:t>
            </a:r>
          </a:p>
        </p:txBody>
      </p:sp>
    </p:spTree>
    <p:extLst>
      <p:ext uri="{BB962C8B-B14F-4D97-AF65-F5344CB8AC3E}">
        <p14:creationId xmlns:p14="http://schemas.microsoft.com/office/powerpoint/2010/main" val="41959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 of Aircraft Motion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3816424" cy="5112568"/>
          </a:xfrm>
        </p:spPr>
        <p:txBody>
          <a:bodyPr/>
          <a:lstStyle/>
          <a:p>
            <a:r>
              <a:rPr lang="en-GB" dirty="0" smtClean="0"/>
              <a:t>Main contribution</a:t>
            </a:r>
          </a:p>
          <a:p>
            <a:pPr lvl="1"/>
            <a:r>
              <a:rPr lang="en-GB" dirty="0" smtClean="0"/>
              <a:t>pitch</a:t>
            </a:r>
          </a:p>
          <a:p>
            <a:pPr lvl="1"/>
            <a:r>
              <a:rPr lang="en-GB" dirty="0" smtClean="0"/>
              <a:t>ground speed</a:t>
            </a:r>
            <a:br>
              <a:rPr lang="en-GB" dirty="0" smtClean="0"/>
            </a:br>
            <a:r>
              <a:rPr lang="en-GB" dirty="0" smtClean="0"/>
              <a:t>(relevant for ground echo)</a:t>
            </a:r>
          </a:p>
          <a:p>
            <a:pPr lvl="1">
              <a:tabLst>
                <a:tab pos="4849813" algn="l"/>
              </a:tabLst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true airspeed</a:t>
            </a:r>
            <a:b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(relevant for clouds)</a:t>
            </a:r>
          </a:p>
          <a:p>
            <a:pPr lvl="1"/>
            <a:r>
              <a:rPr lang="en-GB" dirty="0" smtClean="0"/>
              <a:t>vertical aircraft motion</a:t>
            </a:r>
          </a:p>
          <a:p>
            <a:pPr>
              <a:tabLst>
                <a:tab pos="623888" algn="l"/>
              </a:tabLst>
            </a:pPr>
            <a:r>
              <a:rPr lang="en-GB" dirty="0" smtClean="0"/>
              <a:t>Doppler velocity of ground</a:t>
            </a:r>
            <a:br>
              <a:rPr lang="en-GB" dirty="0" smtClean="0"/>
            </a:br>
            <a:r>
              <a:rPr lang="en-GB" dirty="0" smtClean="0"/>
              <a:t>echo should be zero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1800" i="1" dirty="0" err="1" smtClean="0">
                <a:solidFill>
                  <a:srgbClr val="002060"/>
                </a:solidFill>
              </a:rPr>
              <a:t>v</a:t>
            </a:r>
            <a:r>
              <a:rPr lang="en-GB" sz="1800" i="1" baseline="-25000" dirty="0" err="1" smtClean="0">
                <a:solidFill>
                  <a:srgbClr val="002060"/>
                </a:solidFill>
              </a:rPr>
              <a:t>r</a:t>
            </a:r>
            <a:r>
              <a:rPr lang="en-GB" sz="1800" i="1" dirty="0">
                <a:solidFill>
                  <a:srgbClr val="002060"/>
                </a:solidFill>
              </a:rPr>
              <a:t>	= GS</a:t>
            </a:r>
            <a:r>
              <a:rPr lang="en-GB" sz="1800" dirty="0">
                <a:solidFill>
                  <a:srgbClr val="002060"/>
                </a:solidFill>
              </a:rPr>
              <a:t> * sin(</a:t>
            </a:r>
            <a:r>
              <a:rPr lang="el-GR" sz="1800" i="1" dirty="0">
                <a:solidFill>
                  <a:srgbClr val="002060"/>
                </a:solidFill>
                <a:latin typeface="Times New Roman"/>
                <a:cs typeface="Times New Roman"/>
              </a:rPr>
              <a:t>θ</a:t>
            </a:r>
            <a:r>
              <a:rPr lang="de-DE" sz="1800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r>
              <a:rPr lang="en-GB" sz="1800" dirty="0">
                <a:solidFill>
                  <a:srgbClr val="002060"/>
                </a:solidFill>
              </a:rPr>
              <a:t/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	</a:t>
            </a:r>
            <a:r>
              <a:rPr lang="en-GB" sz="1800" dirty="0" smtClean="0">
                <a:solidFill>
                  <a:srgbClr val="002060"/>
                </a:solidFill>
              </a:rPr>
              <a:t>	= </a:t>
            </a:r>
            <a:r>
              <a:rPr lang="en-GB" sz="1800" dirty="0">
                <a:solidFill>
                  <a:srgbClr val="002060"/>
                </a:solidFill>
              </a:rPr>
              <a:t>210 m/s * sin(3°)</a:t>
            </a:r>
            <a:r>
              <a:rPr lang="de-DE" sz="1800" dirty="0">
                <a:solidFill>
                  <a:srgbClr val="002060"/>
                </a:solidFill>
                <a:cs typeface="Times New Roman"/>
              </a:rPr>
              <a:t/>
            </a:r>
            <a:br>
              <a:rPr lang="de-DE" sz="1800" dirty="0">
                <a:solidFill>
                  <a:srgbClr val="002060"/>
                </a:solidFill>
                <a:cs typeface="Times New Roman"/>
              </a:rPr>
            </a:br>
            <a:r>
              <a:rPr lang="de-DE" sz="1800" dirty="0">
                <a:solidFill>
                  <a:srgbClr val="002060"/>
                </a:solidFill>
                <a:cs typeface="Times New Roman"/>
              </a:rPr>
              <a:t>	</a:t>
            </a:r>
            <a:r>
              <a:rPr lang="de-DE" sz="1800" dirty="0" smtClean="0">
                <a:solidFill>
                  <a:srgbClr val="002060"/>
                </a:solidFill>
                <a:cs typeface="Times New Roman"/>
              </a:rPr>
              <a:t>	= </a:t>
            </a:r>
            <a:r>
              <a:rPr lang="de-DE" sz="1800" dirty="0">
                <a:solidFill>
                  <a:srgbClr val="002060"/>
                </a:solidFill>
                <a:cs typeface="Times New Roman"/>
              </a:rPr>
              <a:t>10.99 m/s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/>
              <a:t>Doppler velocity of ground is used to </a:t>
            </a:r>
            <a:r>
              <a:rPr lang="en-GB" dirty="0" smtClean="0"/>
              <a:t>asses </a:t>
            </a:r>
            <a:r>
              <a:rPr lang="en-GB" dirty="0" smtClean="0"/>
              <a:t>pointing direction of radar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4747993" y="1123334"/>
            <a:ext cx="4257710" cy="4465905"/>
            <a:chOff x="4747993" y="1123334"/>
            <a:chExt cx="4257710" cy="4465905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6697430" y="1879679"/>
              <a:ext cx="0" cy="3163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6433517" y="1978075"/>
              <a:ext cx="263913" cy="302759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1922">
              <a:off x="5445641" y="1297318"/>
              <a:ext cx="3560062" cy="75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Gerade Verbindung mit Pfeil 14"/>
            <p:cNvCxnSpPr/>
            <p:nvPr/>
          </p:nvCxnSpPr>
          <p:spPr>
            <a:xfrm flipH="1" flipV="1">
              <a:off x="5084618" y="1911927"/>
              <a:ext cx="1586376" cy="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5052300" y="2564904"/>
              <a:ext cx="695424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>
              <a:off x="5052300" y="3260327"/>
              <a:ext cx="917693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52300" y="3839846"/>
              <a:ext cx="695424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5052300" y="4515570"/>
              <a:ext cx="525521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4844240" y="5085140"/>
              <a:ext cx="4114678" cy="0"/>
            </a:xfrm>
            <a:prstGeom prst="line">
              <a:avLst/>
            </a:prstGeom>
            <a:ln w="76200">
              <a:solidFill>
                <a:srgbClr val="BC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/>
          </p:nvSpPr>
          <p:spPr>
            <a:xfrm>
              <a:off x="4872373" y="5081820"/>
              <a:ext cx="4058836" cy="507419"/>
            </a:xfrm>
            <a:prstGeom prst="rect">
              <a:avLst/>
            </a:prstGeom>
            <a:solidFill>
              <a:srgbClr val="BC5E00">
                <a:alpha val="58039"/>
              </a:srgbClr>
            </a:solidFill>
            <a:ln w="9525">
              <a:solidFill>
                <a:srgbClr val="BC5E00">
                  <a:alpha val="5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V</a:t>
              </a:r>
              <a:r>
                <a:rPr lang="en-GB" baseline="-25000" dirty="0" err="1" smtClean="0"/>
                <a:t>ground</a:t>
              </a:r>
              <a:r>
                <a:rPr lang="en-GB" dirty="0" smtClean="0"/>
                <a:t> </a:t>
              </a:r>
              <a:r>
                <a:rPr lang="en-GB" dirty="0">
                  <a:latin typeface="Arial"/>
                  <a:cs typeface="Arial"/>
                </a:rPr>
                <a:t>=</a:t>
              </a:r>
              <a:r>
                <a:rPr lang="en-GB" dirty="0" smtClean="0">
                  <a:latin typeface="Arial"/>
                  <a:cs typeface="Arial"/>
                </a:rPr>
                <a:t> 0</a:t>
              </a:r>
              <a:endParaRPr lang="en-GB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777452" y="1338102"/>
              <a:ext cx="487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dirty="0" smtClean="0">
                  <a:solidFill>
                    <a:srgbClr val="FF0000"/>
                  </a:solidFill>
                </a:rPr>
                <a:t>pitch</a:t>
              </a: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 flipH="1" flipV="1">
              <a:off x="5084618" y="1731818"/>
              <a:ext cx="1581350" cy="16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7201331" y="1123334"/>
              <a:ext cx="84781" cy="706536"/>
            </a:xfrm>
            <a:prstGeom prst="straightConnector1">
              <a:avLst/>
            </a:prstGeom>
            <a:ln w="38100">
              <a:solidFill>
                <a:srgbClr val="FF8001"/>
              </a:solidFill>
              <a:headEnd type="diamon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rot="10800000" flipV="1">
              <a:off x="7113782" y="1858368"/>
              <a:ext cx="84781" cy="706536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7306205" y="2200895"/>
              <a:ext cx="1500412" cy="4360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buNone/>
              </a:pPr>
              <a:r>
                <a:rPr lang="en-GB" dirty="0" smtClean="0">
                  <a:solidFill>
                    <a:srgbClr val="FF6600"/>
                  </a:solidFill>
                </a:rPr>
                <a:t>vertical aircraft</a:t>
              </a:r>
              <a:br>
                <a:rPr lang="en-GB" dirty="0" smtClean="0">
                  <a:solidFill>
                    <a:srgbClr val="FF6600"/>
                  </a:solidFill>
                </a:rPr>
              </a:br>
              <a:r>
                <a:rPr lang="en-GB" dirty="0" smtClean="0">
                  <a:solidFill>
                    <a:srgbClr val="FF6600"/>
                  </a:solidFill>
                </a:rPr>
                <a:t>velocity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955365" y="2033140"/>
              <a:ext cx="44454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b="1" dirty="0" smtClean="0">
                  <a:solidFill>
                    <a:schemeClr val="accent5"/>
                  </a:solidFill>
                </a:rPr>
                <a:t>TAS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508151" y="2033138"/>
              <a:ext cx="33342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b="1" dirty="0" smtClean="0">
                  <a:solidFill>
                    <a:srgbClr val="008000"/>
                  </a:solidFill>
                </a:rPr>
                <a:t>GS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4649248" y="3401144"/>
              <a:ext cx="4744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dirty="0" smtClean="0">
                  <a:solidFill>
                    <a:schemeClr val="bg1">
                      <a:lumMod val="75000"/>
                    </a:schemeClr>
                  </a:solidFill>
                </a:rPr>
                <a:t>wind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898587" y="4376137"/>
              <a:ext cx="487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dirty="0" smtClean="0">
                  <a:solidFill>
                    <a:srgbClr val="0070C0"/>
                  </a:solidFill>
                </a:rPr>
                <a:t>pitch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6444208" y="4797941"/>
              <a:ext cx="504056" cy="504056"/>
              <a:chOff x="6505452" y="4797941"/>
              <a:chExt cx="504056" cy="504056"/>
            </a:xfrm>
          </p:grpSpPr>
          <p:sp>
            <p:nvSpPr>
              <p:cNvPr id="8" name="Bogen 7"/>
              <p:cNvSpPr/>
              <p:nvPr/>
            </p:nvSpPr>
            <p:spPr>
              <a:xfrm>
                <a:off x="6505452" y="4797941"/>
                <a:ext cx="504056" cy="504056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Ellipse 8"/>
              <p:cNvSpPr>
                <a:spLocks noChangeAspect="1"/>
              </p:cNvSpPr>
              <p:nvPr/>
            </p:nvSpPr>
            <p:spPr>
              <a:xfrm>
                <a:off x="6847681" y="4944343"/>
                <a:ext cx="18000" cy="18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Bogen 12"/>
            <p:cNvSpPr/>
            <p:nvPr/>
          </p:nvSpPr>
          <p:spPr>
            <a:xfrm rot="7200000">
              <a:off x="5480131" y="2218456"/>
              <a:ext cx="2435019" cy="2435019"/>
            </a:xfrm>
            <a:prstGeom prst="arc">
              <a:avLst>
                <a:gd name="adj1" fmla="val 19758245"/>
                <a:gd name="adj2" fmla="val 20483239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784080" y="1652182"/>
              <a:ext cx="13305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l-GR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θ</a:t>
              </a:r>
              <a:endParaRPr lang="en-GB" sz="2000" b="1" i="1" dirty="0" err="1" smtClean="0">
                <a:solidFill>
                  <a:srgbClr val="FF0000"/>
                </a:solidFill>
              </a:endParaRPr>
            </a:p>
          </p:txBody>
        </p:sp>
        <p:cxnSp>
          <p:nvCxnSpPr>
            <p:cNvPr id="35" name="Gerade Verbindung 34"/>
            <p:cNvCxnSpPr/>
            <p:nvPr/>
          </p:nvCxnSpPr>
          <p:spPr>
            <a:xfrm flipV="1">
              <a:off x="4991610" y="1682114"/>
              <a:ext cx="18812" cy="261988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8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2535"/>
            <a:ext cx="8953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 of Aircraft Motion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1" y="566417"/>
            <a:ext cx="8953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206836" y="692696"/>
            <a:ext cx="1634837" cy="5328592"/>
          </a:xfrm>
          <a:prstGeom prst="rect">
            <a:avLst/>
          </a:prstGeom>
          <a:solidFill>
            <a:srgbClr val="CCECFF">
              <a:alpha val="25882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 of Aircraft Motion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1" y="566417"/>
            <a:ext cx="8953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5" y="692696"/>
            <a:ext cx="6384710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 of Aircraft Motion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Martin Hagen, Attitude and Motion Correction  HALO Cloud Radar, NARVAL-II Köln, 11 May 2016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04FB8-49A1-4223-A105-22C3794F0FD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2535"/>
            <a:ext cx="8953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674347"/>
            <a:ext cx="8953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3910073" y="1916832"/>
            <a:ext cx="1584176" cy="29523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feil nach unten 14"/>
          <p:cNvSpPr/>
          <p:nvPr/>
        </p:nvSpPr>
        <p:spPr>
          <a:xfrm>
            <a:off x="3910073" y="3298936"/>
            <a:ext cx="1584176" cy="1930264"/>
          </a:xfrm>
          <a:prstGeom prst="downArrow">
            <a:avLst>
              <a:gd name="adj1" fmla="val 50000"/>
              <a:gd name="adj2" fmla="val 35341"/>
            </a:avLst>
          </a:prstGeom>
          <a:solidFill>
            <a:srgbClr val="E4E4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9266" y="2005428"/>
            <a:ext cx="8653214" cy="2175600"/>
          </a:xfrm>
          <a:prstGeom prst="rect">
            <a:avLst/>
          </a:prstGeom>
          <a:solidFill>
            <a:srgbClr val="E4E4F8"/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>
              <a:lnSpc>
                <a:spcPct val="120000"/>
              </a:lnSpc>
            </a:pPr>
            <a:endParaRPr lang="en-GB" sz="1600" dirty="0" smtClean="0"/>
          </a:p>
          <a:p>
            <a:pPr>
              <a:lnSpc>
                <a:spcPct val="120000"/>
              </a:lnSpc>
            </a:pPr>
            <a:r>
              <a:rPr lang="en-GB" sz="1600" dirty="0"/>
              <a:t>	</a:t>
            </a:r>
            <a:r>
              <a:rPr lang="en-GB" sz="1600" dirty="0" smtClean="0"/>
              <a:t>				 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332828" cy="117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517200" y="2153210"/>
                <a:ext cx="3306996" cy="668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𝑊𝐸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𝑆𝑁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 smtClean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00" y="2153210"/>
                <a:ext cx="3306996" cy="6681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5536" y="2090917"/>
                <a:ext cx="4516493" cy="792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𝑎𝑥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𝑎𝑦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𝑎𝑧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i="0" smtClean="0">
                                            <a:latin typeface="Cambria Math"/>
                                            <a:ea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i="0" smtClean="0">
                                            <a:latin typeface="Cambria Math"/>
                                            <a:ea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i="0" smtClean="0">
                                            <a:latin typeface="Cambria Math"/>
                                            <a:ea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b="1" dirty="0" smtClean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90917"/>
                <a:ext cx="4516493" cy="7927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mh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buNone/>
          <a:defRPr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dlr_mh</Template>
  <TotalTime>0</TotalTime>
  <Words>1526</Words>
  <Application>Microsoft Office PowerPoint</Application>
  <PresentationFormat>Bildschirmpräsentation (4:3)</PresentationFormat>
  <Paragraphs>288</Paragraphs>
  <Slides>20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dlr_mh</vt:lpstr>
      <vt:lpstr>Attitude and Motion Correction for the HALO Cloud Radar</vt:lpstr>
      <vt:lpstr>Topic</vt:lpstr>
      <vt:lpstr>Principle</vt:lpstr>
      <vt:lpstr>Principle</vt:lpstr>
      <vt:lpstr>Principle</vt:lpstr>
      <vt:lpstr>Contribution of Aircraft Motion</vt:lpstr>
      <vt:lpstr>Contribution of Aircraft Motion</vt:lpstr>
      <vt:lpstr>Contribution of Aircraft Motion</vt:lpstr>
      <vt:lpstr>Contribution of Aircraft Motion</vt:lpstr>
      <vt:lpstr>Contribution of Aircraft Motion</vt:lpstr>
      <vt:lpstr>Coordinate Systems</vt:lpstr>
      <vt:lpstr>Coordinate Systems: Transformations</vt:lpstr>
      <vt:lpstr>Pointing Direction of Cloud Radar</vt:lpstr>
      <vt:lpstr>Topic</vt:lpstr>
      <vt:lpstr>Angular Velocity: Pitch Rate</vt:lpstr>
      <vt:lpstr>Angular Velocity: Pitch Rate</vt:lpstr>
      <vt:lpstr>Doppler Velocity Noise</vt:lpstr>
      <vt:lpstr>Doppler Velocity of Ground Clutter</vt:lpstr>
      <vt:lpstr>Timing of Data</vt:lpstr>
      <vt:lpstr>Conclusion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– Weather Cuboid for Munich Airport Wind and EDR measurements</dc:title>
  <dc:creator>Hagen, Martin</dc:creator>
  <cp:lastModifiedBy>Hagen, Martin</cp:lastModifiedBy>
  <cp:revision>353</cp:revision>
  <cp:lastPrinted>2016-03-10T08:51:19Z</cp:lastPrinted>
  <dcterms:created xsi:type="dcterms:W3CDTF">2013-04-22T04:54:48Z</dcterms:created>
  <dcterms:modified xsi:type="dcterms:W3CDTF">2016-05-11T07:54:07Z</dcterms:modified>
</cp:coreProperties>
</file>