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29819600" cy="42341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25" d="100"/>
          <a:sy n="25" d="100"/>
        </p:scale>
        <p:origin x="-1650" y="262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30279971" cy="5259272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5402147"/>
            <a:ext cx="30279971" cy="1619996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41854438"/>
            <a:ext cx="30279971" cy="954084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llipse 8"/>
          <p:cNvSpPr/>
          <p:nvPr/>
        </p:nvSpPr>
        <p:spPr>
          <a:xfrm>
            <a:off x="26726165" y="3813578"/>
            <a:ext cx="3024003" cy="3024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sng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Grafik 11" descr="logo_unikoeln_logo_schwarz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5220" y="3947345"/>
            <a:ext cx="2785893" cy="275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E83F8-0ABC-48AA-8596-6F17F637B6CC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7EACB1-9814-4519-8A45-84938B9A0E0C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21952979" y="1714335"/>
            <a:ext cx="6812993" cy="3652598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1513999" y="1714335"/>
            <a:ext cx="19934313" cy="365259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00E1B-DB0E-4CD7-BF3E-EF500F4BE03C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ACBEC-C4C2-4C63-953F-7D76F2B829CC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520E7-B3D8-4FBB-B78B-E4B1F84674BB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E85B-55E2-4BAA-A053-8BC59C3BFA81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1914" y="27508443"/>
            <a:ext cx="25737982" cy="8502246"/>
          </a:xfrm>
        </p:spPr>
        <p:txBody>
          <a:bodyPr anchor="t" anchorCtr="0"/>
          <a:lstStyle>
            <a:lvl1pPr algn="l">
              <a:defRPr sz="174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2391914" y="18144082"/>
            <a:ext cx="25737982" cy="9364361"/>
          </a:xfrm>
        </p:spPr>
        <p:txBody>
          <a:bodyPr anchor="b"/>
          <a:lstStyle>
            <a:lvl1pPr marL="0" indent="0">
              <a:spcBef>
                <a:spcPts val="2100"/>
              </a:spcBef>
              <a:buNone/>
              <a:defRPr sz="87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7209A6-5031-484E-BE63-CB30D7A870FD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8D1F26-716E-4433-BB5C-E70520E4BD54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1513999" y="9988658"/>
            <a:ext cx="13373657" cy="28251649"/>
          </a:xfrm>
        </p:spPr>
        <p:txBody>
          <a:bodyPr/>
          <a:lstStyle>
            <a:lvl1pPr>
              <a:spcBef>
                <a:spcPts val="2900"/>
              </a:spcBef>
              <a:defRPr sz="12200"/>
            </a:lvl1pPr>
            <a:lvl2pPr>
              <a:spcBef>
                <a:spcPts val="2500"/>
              </a:spcBef>
              <a:defRPr sz="10500"/>
            </a:lvl2pPr>
            <a:lvl3pPr>
              <a:spcBef>
                <a:spcPts val="2100"/>
              </a:spcBef>
              <a:defRPr sz="8700"/>
            </a:lvl3pPr>
            <a:lvl4pPr>
              <a:spcBef>
                <a:spcPts val="1900"/>
              </a:spcBef>
              <a:defRPr sz="7800"/>
            </a:lvl4pPr>
            <a:lvl5pPr>
              <a:spcBef>
                <a:spcPts val="1900"/>
              </a:spcBef>
              <a:defRPr sz="7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15392323" y="9988658"/>
            <a:ext cx="13373657" cy="28251649"/>
          </a:xfrm>
        </p:spPr>
        <p:txBody>
          <a:bodyPr/>
          <a:lstStyle>
            <a:lvl1pPr>
              <a:spcBef>
                <a:spcPts val="2900"/>
              </a:spcBef>
              <a:defRPr sz="12200"/>
            </a:lvl1pPr>
            <a:lvl2pPr>
              <a:spcBef>
                <a:spcPts val="2500"/>
              </a:spcBef>
              <a:defRPr sz="10500"/>
            </a:lvl2pPr>
            <a:lvl3pPr>
              <a:spcBef>
                <a:spcPts val="2100"/>
              </a:spcBef>
              <a:defRPr sz="8700"/>
            </a:lvl3pPr>
            <a:lvl4pPr>
              <a:spcBef>
                <a:spcPts val="1900"/>
              </a:spcBef>
              <a:defRPr sz="7800"/>
            </a:lvl4pPr>
            <a:lvl5pPr>
              <a:spcBef>
                <a:spcPts val="1900"/>
              </a:spcBef>
              <a:defRPr sz="7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9C8040-D1BC-4EDE-8E6C-F74E3EC78957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E56A4-0F7C-4331-8851-3DE3CCBCB007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1513999" y="9582372"/>
            <a:ext cx="13378915" cy="3993477"/>
          </a:xfrm>
        </p:spPr>
        <p:txBody>
          <a:bodyPr anchor="b"/>
          <a:lstStyle>
            <a:lvl1pPr marL="0" indent="0">
              <a:spcBef>
                <a:spcPts val="2500"/>
              </a:spcBef>
              <a:buNone/>
              <a:defRPr sz="105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1513999" y="13575849"/>
            <a:ext cx="13378915" cy="24664449"/>
          </a:xfrm>
        </p:spPr>
        <p:txBody>
          <a:bodyPr/>
          <a:lstStyle>
            <a:lvl1pPr>
              <a:spcBef>
                <a:spcPts val="2500"/>
              </a:spcBef>
              <a:defRPr sz="10500"/>
            </a:lvl1pPr>
            <a:lvl2pPr>
              <a:spcBef>
                <a:spcPts val="2100"/>
              </a:spcBef>
              <a:defRPr sz="8700"/>
            </a:lvl2pPr>
            <a:lvl3pPr>
              <a:spcBef>
                <a:spcPts val="1900"/>
              </a:spcBef>
              <a:defRPr sz="7800"/>
            </a:lvl3pPr>
            <a:lvl4pPr>
              <a:spcBef>
                <a:spcPts val="1700"/>
              </a:spcBef>
              <a:defRPr sz="7000"/>
            </a:lvl4pPr>
            <a:lvl5pPr>
              <a:spcBef>
                <a:spcPts val="1700"/>
              </a:spcBef>
              <a:defRPr sz="7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15381808" y="9582372"/>
            <a:ext cx="13384164" cy="3993477"/>
          </a:xfrm>
        </p:spPr>
        <p:txBody>
          <a:bodyPr anchor="b"/>
          <a:lstStyle>
            <a:lvl1pPr marL="0" indent="0">
              <a:spcBef>
                <a:spcPts val="2500"/>
              </a:spcBef>
              <a:buNone/>
              <a:defRPr sz="105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15381808" y="13575849"/>
            <a:ext cx="13384164" cy="24664449"/>
          </a:xfrm>
        </p:spPr>
        <p:txBody>
          <a:bodyPr/>
          <a:lstStyle>
            <a:lvl1pPr>
              <a:spcBef>
                <a:spcPts val="2500"/>
              </a:spcBef>
              <a:defRPr sz="10500"/>
            </a:lvl1pPr>
            <a:lvl2pPr>
              <a:spcBef>
                <a:spcPts val="2100"/>
              </a:spcBef>
              <a:defRPr sz="8700"/>
            </a:lvl2pPr>
            <a:lvl3pPr>
              <a:spcBef>
                <a:spcPts val="1900"/>
              </a:spcBef>
              <a:defRPr sz="7800"/>
            </a:lvl3pPr>
            <a:lvl4pPr>
              <a:spcBef>
                <a:spcPts val="1700"/>
              </a:spcBef>
              <a:defRPr sz="7000"/>
            </a:lvl4pPr>
            <a:lvl5pPr>
              <a:spcBef>
                <a:spcPts val="1700"/>
              </a:spcBef>
              <a:defRPr sz="7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D6340-B5C2-4E90-9A66-055722ADC03C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AACC71-B2AB-4190-8DE4-9E7542210160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516BF-F222-4DC9-ABF1-E3ABFA64B122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9D512C-7083-425F-A4BD-7D00BE1274C7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B91BA3-2F25-4E49-9A6F-8AD58A606225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570C3F-B52A-4ED6-A720-1C622F2143B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13999" y="1704414"/>
            <a:ext cx="9961903" cy="7253670"/>
          </a:xfrm>
        </p:spPr>
        <p:txBody>
          <a:bodyPr anchor="b" anchorCtr="0"/>
          <a:lstStyle>
            <a:lvl1pPr algn="l">
              <a:defRPr sz="87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11838627" y="1704423"/>
            <a:ext cx="16927345" cy="365358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513999" y="8958084"/>
            <a:ext cx="9961903" cy="29282224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61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D66CB-F4A1-4EAE-9A1E-5720290B19B8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01284-205F-4F00-95CA-3D6DBB6EA9F2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935086" y="29965966"/>
            <a:ext cx="18167985" cy="3537658"/>
          </a:xfrm>
        </p:spPr>
        <p:txBody>
          <a:bodyPr anchor="b" anchorCtr="0"/>
          <a:lstStyle>
            <a:lvl1pPr algn="l">
              <a:defRPr sz="87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5935086" y="3825017"/>
            <a:ext cx="18167985" cy="256851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935086" y="33503625"/>
            <a:ext cx="18167985" cy="5024051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61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53DDF9-CCA5-4BA5-897F-B5A73A888ECD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956F1-B2FD-4D1F-A8E9-27B588339817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82" cy="7134752"/>
          </a:xfrm>
          <a:prstGeom prst="rect">
            <a:avLst/>
          </a:prstGeom>
          <a:noFill/>
          <a:ln>
            <a:noFill/>
          </a:ln>
        </p:spPr>
        <p:txBody>
          <a:bodyPr vert="horz" wrap="square" lIns="398660" tIns="199330" rIns="398660" bIns="199330" anchor="ctr" anchorCtr="1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1513999" y="9988658"/>
            <a:ext cx="27251982" cy="28251649"/>
          </a:xfrm>
          <a:prstGeom prst="rect">
            <a:avLst/>
          </a:prstGeom>
          <a:noFill/>
          <a:ln>
            <a:noFill/>
          </a:ln>
        </p:spPr>
        <p:txBody>
          <a:bodyPr vert="horz" wrap="square" lIns="398660" tIns="199330" rIns="398660" bIns="199330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1513999" y="39677169"/>
            <a:ext cx="7065331" cy="2279160"/>
          </a:xfrm>
          <a:prstGeom prst="rect">
            <a:avLst/>
          </a:prstGeom>
          <a:noFill/>
          <a:ln>
            <a:noFill/>
          </a:ln>
        </p:spPr>
        <p:txBody>
          <a:bodyPr vert="horz" wrap="square" lIns="398660" tIns="199330" rIns="398660" bIns="199330" anchor="ctr" anchorCtr="0" compatLnSpc="1"/>
          <a:lstStyle>
            <a:lvl1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5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BFB9A38-3134-440B-BF55-C6DBE961DC28}" type="datetime1">
              <a:rPr lang="de-DE"/>
              <a:pPr lvl="0"/>
              <a:t>19.07.2012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10345658" y="39677169"/>
            <a:ext cx="9588654" cy="2279160"/>
          </a:xfrm>
          <a:prstGeom prst="rect">
            <a:avLst/>
          </a:prstGeom>
          <a:noFill/>
          <a:ln>
            <a:noFill/>
          </a:ln>
        </p:spPr>
        <p:txBody>
          <a:bodyPr vert="horz" wrap="square" lIns="398660" tIns="199330" rIns="398660" bIns="199330" anchor="ctr" anchorCtr="1" compatLnSpc="1"/>
          <a:lstStyle>
            <a:lvl1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5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21700650" y="39677169"/>
            <a:ext cx="7065331" cy="2279160"/>
          </a:xfrm>
          <a:prstGeom prst="rect">
            <a:avLst/>
          </a:prstGeom>
          <a:noFill/>
          <a:ln>
            <a:noFill/>
          </a:ln>
        </p:spPr>
        <p:txBody>
          <a:bodyPr vert="horz" wrap="square" lIns="398660" tIns="199330" rIns="398660" bIns="199330" anchor="ctr" anchorCtr="0" compatLnSpc="1"/>
          <a:lstStyle>
            <a:lvl1pPr marL="0" marR="0" lvl="0" indent="0" algn="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5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127261-8720-4978-9DD7-9B0C55BD41F0}" type="slidenum">
              <a:rPr/>
              <a:pPr lvl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398660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9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1494970" marR="0" lvl="0" indent="-1494970" algn="l" defTabSz="3986601" rtl="0" fontAlgn="auto" hangingPunct="1">
        <a:lnSpc>
          <a:spcPct val="100000"/>
        </a:lnSpc>
        <a:spcBef>
          <a:spcPts val="3400"/>
        </a:spcBef>
        <a:spcAft>
          <a:spcPts val="0"/>
        </a:spcAft>
        <a:buSzPct val="100000"/>
        <a:buFont typeface="Arial" pitchFamily="34"/>
        <a:buChar char="•"/>
        <a:tabLst/>
        <a:defRPr lang="de-DE" sz="140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3239115" marR="0" lvl="1" indent="-1245815" algn="l" defTabSz="3986601" rtl="0" fontAlgn="auto" hangingPunct="1">
        <a:lnSpc>
          <a:spcPct val="100000"/>
        </a:lnSpc>
        <a:spcBef>
          <a:spcPts val="2900"/>
        </a:spcBef>
        <a:spcAft>
          <a:spcPts val="0"/>
        </a:spcAft>
        <a:buSzPct val="100000"/>
        <a:buFont typeface="Arial" pitchFamily="34"/>
        <a:buChar char="–"/>
        <a:tabLst/>
        <a:defRPr lang="de-DE" sz="122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4983251" marR="0" lvl="2" indent="-996650" algn="l" defTabSz="3986601" rtl="0" fontAlgn="auto" hangingPunct="1">
        <a:lnSpc>
          <a:spcPct val="100000"/>
        </a:lnSpc>
        <a:spcBef>
          <a:spcPts val="2500"/>
        </a:spcBef>
        <a:spcAft>
          <a:spcPts val="0"/>
        </a:spcAft>
        <a:buSzPct val="100000"/>
        <a:buFont typeface="Arial" pitchFamily="34"/>
        <a:buChar char="•"/>
        <a:tabLst/>
        <a:defRPr lang="de-DE" sz="10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6976551" marR="0" lvl="3" indent="-996650" algn="l" defTabSz="3986601" rtl="0" fontAlgn="auto" hangingPunct="1">
        <a:lnSpc>
          <a:spcPct val="100000"/>
        </a:lnSpc>
        <a:spcBef>
          <a:spcPts val="2100"/>
        </a:spcBef>
        <a:spcAft>
          <a:spcPts val="0"/>
        </a:spcAft>
        <a:buSzPct val="100000"/>
        <a:buFont typeface="Arial" pitchFamily="34"/>
        <a:buChar char="–"/>
        <a:tabLst/>
        <a:defRPr lang="de-DE" sz="87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8969852" marR="0" lvl="4" indent="-996650" algn="l" defTabSz="3986601" rtl="0" fontAlgn="auto" hangingPunct="1">
        <a:lnSpc>
          <a:spcPct val="100000"/>
        </a:lnSpc>
        <a:spcBef>
          <a:spcPts val="2100"/>
        </a:spcBef>
        <a:spcAft>
          <a:spcPts val="0"/>
        </a:spcAft>
        <a:buSzPct val="100000"/>
        <a:buFont typeface="Arial" pitchFamily="34"/>
        <a:buChar char="»"/>
        <a:tabLst/>
        <a:defRPr lang="de-DE" sz="87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wm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0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:\文档\dissertation\disputation\plot4ppt\with_measuremen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135" y="21440266"/>
            <a:ext cx="9720000" cy="7263683"/>
          </a:xfrm>
          <a:prstGeom prst="rect">
            <a:avLst/>
          </a:prstGeom>
          <a:noFill/>
        </p:spPr>
      </p:pic>
      <p:pic>
        <p:nvPicPr>
          <p:cNvPr id="1033" name="Picture 9" descr="E:\文档\dissertation\plots\pd_bt_lwc_2010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3483" y="8659366"/>
            <a:ext cx="7172742" cy="4680000"/>
          </a:xfrm>
          <a:prstGeom prst="rect">
            <a:avLst/>
          </a:prstGeom>
          <a:noFill/>
        </p:spPr>
      </p:pic>
      <p:pic>
        <p:nvPicPr>
          <p:cNvPr id="1030" name="Picture 6" descr="E:\文档\dissertation\plots\case_study_obs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335" y="30619700"/>
            <a:ext cx="9720000" cy="8307210"/>
          </a:xfrm>
          <a:prstGeom prst="rect">
            <a:avLst/>
          </a:prstGeom>
          <a:noFill/>
        </p:spPr>
      </p:pic>
      <p:sp>
        <p:nvSpPr>
          <p:cNvPr id="2" name="Rechteck 46"/>
          <p:cNvSpPr/>
          <p:nvPr/>
        </p:nvSpPr>
        <p:spPr>
          <a:xfrm>
            <a:off x="15644817" y="7631116"/>
            <a:ext cx="14112877" cy="895353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feld 35"/>
          <p:cNvSpPr txBox="1"/>
          <p:nvPr/>
        </p:nvSpPr>
        <p:spPr>
          <a:xfrm>
            <a:off x="15644817" y="7631115"/>
            <a:ext cx="14112877" cy="10620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143999" rIns="287999" bIns="143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4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. Observation: statistical analysis in 2010</a:t>
            </a:r>
            <a:endParaRPr lang="en-US" sz="4000" b="0" i="0" u="none" strike="noStrike" kern="1200" cap="none" spc="0" baseline="0" dirty="0">
              <a:solidFill>
                <a:srgbClr val="FFFFFF"/>
              </a:solidFill>
              <a:uFillTx/>
              <a:latin typeface="Myriad Pro" pitchFamily="34"/>
              <a:cs typeface="Arial" pitchFamily="34"/>
            </a:endParaRPr>
          </a:p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Myriad Pro" pitchFamily="34"/>
              <a:cs typeface="Arial" pitchFamily="34"/>
            </a:endParaRPr>
          </a:p>
        </p:txBody>
      </p:sp>
      <p:sp>
        <p:nvSpPr>
          <p:cNvPr id="4" name="Rechteck 48"/>
          <p:cNvSpPr/>
          <p:nvPr/>
        </p:nvSpPr>
        <p:spPr>
          <a:xfrm>
            <a:off x="15644126" y="32385482"/>
            <a:ext cx="14112877" cy="895353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feld 50"/>
          <p:cNvSpPr txBox="1"/>
          <p:nvPr/>
        </p:nvSpPr>
        <p:spPr>
          <a:xfrm>
            <a:off x="15644043" y="32385482"/>
            <a:ext cx="14112877" cy="6912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143999" rIns="287999" bIns="143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Myriad Pro" pitchFamily="34"/>
              </a:rPr>
              <a:t>6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</a:rPr>
              <a:t>. </a:t>
            </a:r>
            <a:r>
              <a:rPr lang="en-US" sz="4000" dirty="0" smtClean="0">
                <a:solidFill>
                  <a:srgbClr val="FFFFFF"/>
                </a:solidFill>
                <a:latin typeface="Myriad Pro" pitchFamily="34"/>
              </a:rPr>
              <a:t>Conclusions</a:t>
            </a:r>
          </a:p>
          <a:p>
            <a:pPr marL="741600" marR="0" lvl="0" indent="-74160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Significantly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 enhanced PD (up to -10 K) during snowfall </a:t>
            </a:r>
          </a:p>
          <a:p>
            <a:pPr marL="741600" marR="0" lvl="0" indent="-741600" algn="just" defTabSz="3986601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     </a:t>
            </a:r>
            <a:r>
              <a:rPr lang="en-US" sz="3200" b="1" dirty="0" smtClean="0">
                <a:solidFill>
                  <a:srgbClr val="000000"/>
                </a:solidFill>
                <a:latin typeface="Myriad Pro" pitchFamily="34"/>
                <a:cs typeface="Arial" pitchFamily="34"/>
                <a:sym typeface="Wingdings" pitchFamily="2" charset="2"/>
              </a:rPr>
              <a:t>  </a:t>
            </a:r>
            <a:r>
              <a:rPr lang="en-US" sz="3200" b="1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E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xistence</a:t>
            </a:r>
            <a:r>
              <a:rPr lang="en-US" sz="3200" b="1" i="0" u="none" strike="noStrike" kern="1200" cap="none" spc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 of preferentially oriented snow particles </a:t>
            </a:r>
          </a:p>
          <a:p>
            <a:pPr marL="741600" marR="0" lvl="0" indent="-741600" algn="just" defTabSz="3986601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From observation &amp;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 RT simulations: </a:t>
            </a:r>
            <a:endParaRPr lang="en-US" sz="3200" b="0" i="0" u="none" strike="noStrike" kern="1200" cap="none" spc="0" baseline="0" dirty="0" smtClean="0">
              <a:solidFill>
                <a:srgbClr val="000000"/>
              </a:solidFill>
              <a:uFillTx/>
              <a:latin typeface="Myriad Pro" pitchFamily="34"/>
              <a:cs typeface="Arial" pitchFamily="34"/>
            </a:endParaRPr>
          </a:p>
          <a:p>
            <a:pPr marL="741600" marR="0" lvl="0" indent="-741600" algn="just" defTabSz="3986601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     </a:t>
            </a:r>
            <a:r>
              <a:rPr lang="en-US" sz="3200" b="1" dirty="0" smtClean="0">
                <a:solidFill>
                  <a:srgbClr val="000000"/>
                </a:solidFill>
                <a:latin typeface="Myriad Pro" pitchFamily="34"/>
                <a:cs typeface="Arial" pitchFamily="34"/>
                <a:sym typeface="Wingdings" pitchFamily="2" charset="2"/>
              </a:rPr>
              <a:t>  </a:t>
            </a: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PD attenuated by LWP and enhanced by SWP</a:t>
            </a:r>
          </a:p>
          <a:p>
            <a:pPr marL="741600" marR="0" lvl="0" indent="-741600" algn="just" defTabSz="3986601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     </a:t>
            </a: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  <a:sym typeface="Wingdings" pitchFamily="2" charset="2"/>
              </a:rPr>
              <a:t>  </a:t>
            </a: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TB enhanced by LWP and SWP</a:t>
            </a:r>
          </a:p>
          <a:p>
            <a:pPr marL="741600" indent="-741600" algn="just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Potential of polarization observation for the improvement of retrieval algorithm</a:t>
            </a:r>
          </a:p>
          <a:p>
            <a:pPr marL="741600" indent="-741600" algn="just" defTabSz="3986601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      </a:t>
            </a:r>
            <a:r>
              <a:rPr lang="en-US" sz="3200" b="1" i="0" u="none" strike="noStrike" kern="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  <a:sym typeface="Wingdings" pitchFamily="2" charset="2"/>
              </a:rPr>
              <a:t>  </a:t>
            </a:r>
            <a:r>
              <a:rPr lang="en-US" sz="3200" b="1" i="0" u="none" strike="noStrike" kern="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Distinction </a:t>
            </a: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between </a:t>
            </a:r>
            <a:r>
              <a:rPr lang="en-US" sz="3200" b="1" i="0" u="none" strike="noStrike" kern="0" cap="none" spc="0" baseline="0" dirty="0" smtClean="0">
                <a:solidFill>
                  <a:srgbClr val="000000"/>
                </a:solidFill>
                <a:uFillTx/>
                <a:latin typeface="Myriad Pro" pitchFamily="34"/>
                <a:cs typeface="Arial" pitchFamily="34"/>
              </a:rPr>
              <a:t>snow scattering and liquid emission</a:t>
            </a:r>
          </a:p>
          <a:p>
            <a:pPr marL="741600" indent="-741600" algn="just" defTabSz="3986601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     </a:t>
            </a: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  <a:sym typeface="Wingdings" pitchFamily="2" charset="2"/>
              </a:rPr>
              <a:t>  </a:t>
            </a: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Improvement of retrieval  accuracy</a:t>
            </a:r>
            <a:endParaRPr lang="en-US" sz="3200" b="1" i="0" u="none" strike="noStrike" kern="0" cap="none" spc="0" baseline="0" dirty="0" smtClean="0">
              <a:solidFill>
                <a:srgbClr val="000000"/>
              </a:solidFill>
              <a:uFillTx/>
              <a:latin typeface="Myriad Pro" pitchFamily="34"/>
              <a:cs typeface="Arial" pitchFamily="34"/>
            </a:endParaRPr>
          </a:p>
          <a:p>
            <a:pPr marL="741600" indent="-741600" algn="just" defTabSz="3986601">
              <a:spcBef>
                <a:spcPts val="3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       </a:t>
            </a:r>
            <a:endParaRPr lang="en-US" sz="3200" b="1" i="0" u="none" strike="noStrike" kern="1200" cap="none" spc="0" baseline="0" dirty="0" smtClean="0">
              <a:solidFill>
                <a:srgbClr val="000000"/>
              </a:solidFill>
              <a:uFillTx/>
              <a:latin typeface="Myriad Pro" pitchFamily="34"/>
              <a:cs typeface="Arial" pitchFamily="34"/>
            </a:endParaRPr>
          </a:p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 smtClean="0">
              <a:solidFill>
                <a:srgbClr val="000000"/>
              </a:solidFill>
              <a:latin typeface="Myriad Pro" pitchFamily="34"/>
              <a:cs typeface="Arial" pitchFamily="34"/>
            </a:endParaRPr>
          </a:p>
        </p:txBody>
      </p:sp>
      <p:sp>
        <p:nvSpPr>
          <p:cNvPr id="6" name="Rechteck 25"/>
          <p:cNvSpPr/>
          <p:nvPr/>
        </p:nvSpPr>
        <p:spPr>
          <a:xfrm>
            <a:off x="522286" y="7631116"/>
            <a:ext cx="14112877" cy="895353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feld 32"/>
          <p:cNvSpPr txBox="1"/>
          <p:nvPr/>
        </p:nvSpPr>
        <p:spPr>
          <a:xfrm>
            <a:off x="522286" y="7650164"/>
            <a:ext cx="14112877" cy="7308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143999" rIns="287999" bIns="143999" anchor="t" anchorCtr="0" compatLnSpc="1"/>
          <a:lstStyle/>
          <a:p>
            <a:pPr marL="1143000" marR="0" lvl="0" indent="-114300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1. 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Motivation</a:t>
            </a:r>
            <a:endParaRPr lang="en-US" sz="4000" b="0" i="0" u="none" strike="noStrike" kern="1200" cap="none" spc="0" baseline="0" dirty="0">
              <a:solidFill>
                <a:srgbClr val="FFFFFF"/>
              </a:solidFill>
              <a:uFillTx/>
              <a:latin typeface="Myriad Pro" pitchFamily="34"/>
              <a:cs typeface="Arial" pitchFamily="34"/>
            </a:endParaRPr>
          </a:p>
        </p:txBody>
      </p:sp>
      <p:sp>
        <p:nvSpPr>
          <p:cNvPr id="8" name="Textfeld 37"/>
          <p:cNvSpPr txBox="1"/>
          <p:nvPr/>
        </p:nvSpPr>
        <p:spPr>
          <a:xfrm>
            <a:off x="15644817" y="39910317"/>
            <a:ext cx="14112877" cy="1367855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215999" rIns="287999" bIns="215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Reference:</a:t>
            </a:r>
            <a:endParaRPr lang="en-US" sz="2000" b="1" i="1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lvl="0" algn="just" defTabSz="3986601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Xie</a:t>
            </a:r>
            <a:r>
              <a:rPr lang="en-US" sz="2000" b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X., U. </a:t>
            </a:r>
            <a:r>
              <a:rPr lang="en-US" sz="2000" b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Löhnert</a:t>
            </a:r>
            <a:r>
              <a:rPr lang="en-US" sz="2000" b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S.</a:t>
            </a:r>
            <a:r>
              <a:rPr lang="en-US" sz="2000" b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Kneifel, and S. </a:t>
            </a:r>
            <a:r>
              <a:rPr lang="en-US" sz="2000" b="0" u="none" strike="noStrike" kern="1200" cap="none" spc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Crewell</a:t>
            </a:r>
            <a:r>
              <a:rPr lang="en-US" sz="2000" b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2012: Snow particle orientation observed by ground-based microwave radiometry</a:t>
            </a:r>
            <a:r>
              <a:rPr lang="en-US" sz="2000" b="0" i="1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Journal of Geophysical research,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117, D02206, 12 pp., doi:10.1029/2011JD016369</a:t>
            </a:r>
            <a:endParaRPr lang="en-US" sz="2000" b="0" i="1" u="none" strike="noStrike" kern="1200" cap="none" spc="0" baseline="0" dirty="0">
              <a:solidFill>
                <a:srgbClr val="000000"/>
              </a:solidFill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Rechteck 47"/>
          <p:cNvSpPr/>
          <p:nvPr/>
        </p:nvSpPr>
        <p:spPr>
          <a:xfrm>
            <a:off x="522286" y="15570795"/>
            <a:ext cx="14112877" cy="895353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feld 34"/>
          <p:cNvSpPr txBox="1"/>
          <p:nvPr/>
        </p:nvSpPr>
        <p:spPr>
          <a:xfrm>
            <a:off x="522286" y="15570794"/>
            <a:ext cx="14112877" cy="13176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143999" rIns="287999" bIns="143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FFFFFF"/>
                </a:solidFill>
                <a:uFillTx/>
                <a:latin typeface="Myriad Pro" pitchFamily="34"/>
              </a:rPr>
              <a:t>2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</a:rPr>
              <a:t>.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</a:rPr>
              <a:t> Instrumentation</a:t>
            </a:r>
            <a:endParaRPr lang="en-US" sz="4000" b="0" i="0" u="none" strike="noStrike" kern="1200" cap="none" spc="0" baseline="0" dirty="0">
              <a:solidFill>
                <a:srgbClr val="FFFFFF"/>
              </a:solidFill>
              <a:uFillTx/>
              <a:latin typeface="Myriad Pro" pitchFamily="34"/>
            </a:endParaRPr>
          </a:p>
          <a:p>
            <a:pPr marL="0" marR="0" lvl="0" indent="0" defTabSz="3986601" rtl="0" fontAlgn="auto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b="0" i="0" u="none" strike="noStrike" kern="1200" cap="none" spc="0" baseline="0" dirty="0">
              <a:solidFill>
                <a:srgbClr val="000000"/>
              </a:solidFill>
              <a:uFillTx/>
              <a:latin typeface="Myriad Pro" pitchFamily="34"/>
              <a:cs typeface="Arial" pitchFamily="34"/>
            </a:endParaRPr>
          </a:p>
        </p:txBody>
      </p:sp>
      <p:sp>
        <p:nvSpPr>
          <p:cNvPr id="11" name="Rechteck 49"/>
          <p:cNvSpPr/>
          <p:nvPr/>
        </p:nvSpPr>
        <p:spPr>
          <a:xfrm>
            <a:off x="522286" y="29398250"/>
            <a:ext cx="14112877" cy="895353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Textfeld 36"/>
          <p:cNvSpPr txBox="1"/>
          <p:nvPr/>
        </p:nvSpPr>
        <p:spPr>
          <a:xfrm>
            <a:off x="522000" y="29398250"/>
            <a:ext cx="14112877" cy="9900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143999" rIns="287999" bIns="143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FFFFFF"/>
                </a:solidFill>
                <a:uFillTx/>
                <a:latin typeface="Myriad Pro" pitchFamily="34"/>
              </a:rPr>
              <a:t>3. 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</a:rPr>
              <a:t>Observation: single snowfall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</a:rPr>
              <a:t> case on 4</a:t>
            </a:r>
            <a:r>
              <a:rPr lang="en-US" sz="4000" b="0" i="0" u="none" strike="noStrike" kern="1200" cap="none" spc="0" baseline="30000" dirty="0" smtClean="0">
                <a:solidFill>
                  <a:srgbClr val="FFFFFF"/>
                </a:solidFill>
                <a:uFillTx/>
                <a:latin typeface="Myriad Pro" pitchFamily="34"/>
              </a:rPr>
              <a:t>th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</a:rPr>
              <a:t> April 2010</a:t>
            </a:r>
            <a:endParaRPr lang="en-US" sz="4000" b="0" i="0" u="none" strike="noStrike" kern="1200" cap="none" spc="0" baseline="0" dirty="0" smtClean="0">
              <a:solidFill>
                <a:srgbClr val="FFFFFF"/>
              </a:solidFill>
              <a:uFillTx/>
              <a:latin typeface="Myriad Pro" pitchFamily="34"/>
            </a:endParaRPr>
          </a:p>
        </p:txBody>
      </p:sp>
      <p:sp>
        <p:nvSpPr>
          <p:cNvPr id="13" name="Textfeld 11"/>
          <p:cNvSpPr txBox="1"/>
          <p:nvPr/>
        </p:nvSpPr>
        <p:spPr>
          <a:xfrm>
            <a:off x="0" y="0"/>
            <a:ext cx="30279971" cy="5265517"/>
          </a:xfrm>
          <a:prstGeom prst="rect">
            <a:avLst/>
          </a:prstGeom>
          <a:noFill/>
          <a:ln>
            <a:noFill/>
          </a:ln>
        </p:spPr>
        <p:txBody>
          <a:bodyPr vert="horz" wrap="square" lIns="791998" tIns="0" rIns="791998" bIns="0" anchor="ctr" anchorCtr="0" compatLnSpc="1"/>
          <a:lstStyle/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Snow particle orientation observed by ground-based</a:t>
            </a:r>
            <a:r>
              <a:rPr lang="en-US" sz="8000" b="0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 microwave radiometry</a:t>
            </a:r>
            <a:endParaRPr lang="en-US" sz="8000" b="0" i="0" u="none" strike="noStrike" kern="1200" cap="none" spc="0" baseline="0" dirty="0">
              <a:solidFill>
                <a:srgbClr val="FFFFFF"/>
              </a:solidFill>
              <a:uFillTx/>
              <a:latin typeface="Myriad Pro" pitchFamily="34"/>
              <a:cs typeface="Arial" pitchFamily="34"/>
            </a:endParaRPr>
          </a:p>
        </p:txBody>
      </p:sp>
      <p:sp>
        <p:nvSpPr>
          <p:cNvPr id="14" name="Textfeld 12"/>
          <p:cNvSpPr txBox="1"/>
          <p:nvPr/>
        </p:nvSpPr>
        <p:spPr>
          <a:xfrm>
            <a:off x="0" y="5411565"/>
            <a:ext cx="26568559" cy="1643085"/>
          </a:xfrm>
          <a:prstGeom prst="rect">
            <a:avLst/>
          </a:prstGeom>
          <a:noFill/>
          <a:ln>
            <a:noFill/>
          </a:ln>
        </p:spPr>
        <p:txBody>
          <a:bodyPr vert="horz" wrap="none" lIns="791998" tIns="0" rIns="719998" bIns="45720" anchor="ctr" anchorCtr="0" compatLnSpc="1"/>
          <a:lstStyle/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Xie</a:t>
            </a:r>
            <a:r>
              <a:rPr lang="en-US" sz="4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, X.,</a:t>
            </a:r>
            <a:r>
              <a:rPr lang="en-US" sz="4000" b="1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 </a:t>
            </a:r>
            <a:r>
              <a:rPr lang="en-US" sz="4000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U. L</a:t>
            </a:r>
            <a:r>
              <a:rPr lang="de-DE" sz="4000" dirty="0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ö</a:t>
            </a:r>
            <a:r>
              <a:rPr lang="en-US" sz="4000" dirty="0" err="1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hnert</a:t>
            </a:r>
            <a:r>
              <a:rPr lang="en-US" sz="4000" dirty="0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, S. Kneifel, and S. </a:t>
            </a:r>
            <a:r>
              <a:rPr lang="en-US" sz="4000" dirty="0" err="1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Crewell</a:t>
            </a:r>
            <a:endParaRPr lang="en-US" sz="4000" i="0" u="none" strike="noStrike" kern="1200" cap="none" spc="0" baseline="30000" dirty="0">
              <a:solidFill>
                <a:srgbClr val="FFFFFF"/>
              </a:solidFill>
              <a:uFillTx/>
              <a:latin typeface="Myriad Pro" pitchFamily="34"/>
              <a:cs typeface="Arial" pitchFamily="34"/>
            </a:endParaRPr>
          </a:p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1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Institute </a:t>
            </a:r>
            <a:r>
              <a:rPr lang="en-US" sz="3200" i="1" dirty="0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for </a:t>
            </a:r>
            <a:r>
              <a:rPr lang="en-US" sz="3200" b="0" i="1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Geophysics </a:t>
            </a:r>
            <a:r>
              <a:rPr lang="en-US" sz="3200" b="0" i="1" u="none" strike="noStrike" kern="1200" cap="none" spc="0" baseline="0" dirty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and Meteorology, University of </a:t>
            </a:r>
            <a:r>
              <a:rPr lang="en-US" sz="3200" b="0" i="1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Cologne</a:t>
            </a:r>
            <a:endParaRPr lang="de-DE" sz="3200" b="0" i="1" u="none" strike="noStrike" kern="1200" cap="none" spc="0" baseline="30000" dirty="0">
              <a:solidFill>
                <a:srgbClr val="FFFFFF"/>
              </a:solidFill>
              <a:uFillTx/>
              <a:latin typeface="Myriad Pro" pitchFamily="34"/>
              <a:cs typeface="Arial" pitchFamily="34"/>
            </a:endParaRPr>
          </a:p>
        </p:txBody>
      </p:sp>
      <p:sp>
        <p:nvSpPr>
          <p:cNvPr id="16" name="Textfeld 56"/>
          <p:cNvSpPr txBox="1"/>
          <p:nvPr/>
        </p:nvSpPr>
        <p:spPr>
          <a:xfrm>
            <a:off x="0" y="41851539"/>
            <a:ext cx="30279971" cy="931874"/>
          </a:xfrm>
          <a:prstGeom prst="rect">
            <a:avLst/>
          </a:prstGeom>
          <a:noFill/>
          <a:ln>
            <a:noFill/>
          </a:ln>
        </p:spPr>
        <p:txBody>
          <a:bodyPr vert="horz" wrap="none" lIns="791998" tIns="45720" rIns="791998" bIns="45720" anchor="ctr" anchorCtr="0" compatLnSpc="1"/>
          <a:lstStyle/>
          <a:p>
            <a:pPr marL="0" marR="0" lvl="0" indent="0" algn="l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2012 ICCP, Leipzig,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 Germany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, 30.07-03.08, 2012</a:t>
            </a:r>
            <a:endParaRPr lang="de-DE" sz="3200" b="0" i="1" u="none" strike="noStrike" kern="1200" cap="none" spc="0" baseline="30000" dirty="0">
              <a:solidFill>
                <a:srgbClr val="FFFFFF"/>
              </a:solidFill>
              <a:uFillTx/>
              <a:latin typeface="Myriad Pro" pitchFamily="34"/>
              <a:cs typeface="Arial" pitchFamily="34"/>
            </a:endParaRPr>
          </a:p>
        </p:txBody>
      </p:sp>
      <p:sp>
        <p:nvSpPr>
          <p:cNvPr id="19" name="Textfeld 37"/>
          <p:cNvSpPr txBox="1"/>
          <p:nvPr/>
        </p:nvSpPr>
        <p:spPr>
          <a:xfrm>
            <a:off x="522363" y="39910318"/>
            <a:ext cx="14112877" cy="1368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215999" rIns="287999" bIns="215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Acknowledgment:</a:t>
            </a:r>
          </a:p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The authors thank M. </a:t>
            </a:r>
            <a:r>
              <a:rPr lang="en-US" sz="2000" kern="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Mishchenko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for providing the T-matrix code for public use and K. F. Evans for the </a:t>
            </a:r>
            <a:r>
              <a:rPr lang="en-US" sz="2000" kern="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radiative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transfer model RT4 code package. </a:t>
            </a:r>
            <a:endParaRPr lang="en-US" sz="200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03083" y="8766858"/>
          <a:ext cx="7092788" cy="5894235"/>
        </p:xfrm>
        <a:graphic>
          <a:graphicData uri="http://schemas.openxmlformats.org/presentationml/2006/ole">
            <p:oleObj spid="_x0000_s1026" name="Visio" r:id="rId6" imgW="8342523" imgH="6932704" progId="Visio.Drawing.11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8619" y="13573972"/>
            <a:ext cx="595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Myriad Pro"/>
                <a:sym typeface="Wingdings" pitchFamily="2" charset="2"/>
              </a:rPr>
              <a:t> 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</a:rPr>
              <a:t>Preferential orientation?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8619" y="14158747"/>
            <a:ext cx="543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Myriad Pro"/>
                <a:sym typeface="Wingdings" pitchFamily="2" charset="2"/>
              </a:rPr>
              <a:t> 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</a:rPr>
              <a:t>Polarized signals?</a:t>
            </a:r>
          </a:p>
        </p:txBody>
      </p:sp>
      <p:pic>
        <p:nvPicPr>
          <p:cNvPr id="1027" name="Picture 3" descr="E:\文档\dissertation\plots\dp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6499" y="17805946"/>
            <a:ext cx="5904196" cy="3888087"/>
          </a:xfrm>
          <a:prstGeom prst="rect">
            <a:avLst/>
          </a:prstGeom>
          <a:noFill/>
        </p:spPr>
      </p:pic>
      <p:pic>
        <p:nvPicPr>
          <p:cNvPr id="1028" name="Picture 4" descr="E:\文档\dissertation\plots\hat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027" y="22088338"/>
            <a:ext cx="5904000" cy="4032448"/>
          </a:xfrm>
          <a:prstGeom prst="rect">
            <a:avLst/>
          </a:prstGeom>
          <a:noFill/>
        </p:spPr>
      </p:pic>
      <p:pic>
        <p:nvPicPr>
          <p:cNvPr id="1029" name="Picture 5" descr="E:\文档\dissertation\plots\mr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7219" y="22088338"/>
            <a:ext cx="5902631" cy="403244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150655" y="2031717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Myriad Pro"/>
              </a:rPr>
              <a:t>DPR</a:t>
            </a:r>
            <a:endParaRPr lang="zh-CN" alt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3123" y="18019886"/>
            <a:ext cx="7105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Dual-Polarized microwave Radiometer  (</a:t>
            </a:r>
            <a:r>
              <a:rPr lang="en-US" altLang="zh-CN" sz="3200" b="1" dirty="0" smtClean="0">
                <a:latin typeface="Myriad Pro"/>
              </a:rPr>
              <a:t>DPR</a:t>
            </a:r>
            <a:r>
              <a:rPr lang="en-US" altLang="zh-CN" sz="3200" dirty="0" smtClean="0">
                <a:latin typeface="Myriad Pro"/>
              </a:rPr>
              <a:t>)</a:t>
            </a:r>
            <a:endParaRPr lang="zh-CN" altLang="en-US" sz="3200" dirty="0">
              <a:latin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3123" y="19170561"/>
            <a:ext cx="744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altLang="zh-CN" sz="3200" b="1" dirty="0" smtClean="0">
                <a:solidFill>
                  <a:srgbClr val="FF0000"/>
                </a:solidFill>
                <a:latin typeface="Myriad Pro"/>
              </a:rPr>
              <a:t> 150 GHz (vertical and horizontal polarizations) </a:t>
            </a:r>
            <a:r>
              <a:rPr lang="en-US" altLang="zh-CN" sz="3200" b="1" dirty="0" smtClean="0">
                <a:latin typeface="Myriad Pro"/>
              </a:rPr>
              <a:t>and 90 GHz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altLang="zh-CN" sz="3200" b="1" dirty="0" smtClean="0">
                <a:latin typeface="Myriad Pro"/>
              </a:rPr>
              <a:t> Sensitive to snow and liquid water</a:t>
            </a:r>
            <a:endParaRPr lang="zh-CN" altLang="en-US" sz="3200" b="1" dirty="0">
              <a:latin typeface="Myriad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8427" y="26434947"/>
            <a:ext cx="6829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Humidity And Temperature </a:t>
            </a:r>
            <a:r>
              <a:rPr lang="en-US" altLang="zh-CN" sz="3200" dirty="0" err="1" smtClean="0">
                <a:latin typeface="Myriad Pro"/>
              </a:rPr>
              <a:t>PROfiler</a:t>
            </a:r>
            <a:r>
              <a:rPr lang="en-US" altLang="zh-CN" sz="3200" dirty="0" smtClean="0">
                <a:latin typeface="Myriad Pro"/>
              </a:rPr>
              <a:t> (</a:t>
            </a:r>
            <a:r>
              <a:rPr lang="en-US" altLang="zh-CN" sz="3200" b="1" dirty="0" smtClean="0">
                <a:latin typeface="Myriad Pro"/>
              </a:rPr>
              <a:t>HATPRO</a:t>
            </a:r>
            <a:r>
              <a:rPr lang="en-US" altLang="zh-CN" sz="3200" dirty="0" smtClean="0">
                <a:latin typeface="Myriad Pro"/>
              </a:rPr>
              <a:t>)</a:t>
            </a:r>
          </a:p>
          <a:p>
            <a:r>
              <a:rPr lang="en-US" altLang="zh-CN" sz="3200" b="1" dirty="0" smtClean="0">
                <a:latin typeface="Myriad Pro"/>
                <a:sym typeface="Wingdings" pitchFamily="2" charset="2"/>
              </a:rPr>
              <a:t></a:t>
            </a:r>
            <a:r>
              <a:rPr lang="en-US" altLang="zh-CN" sz="3200" dirty="0" smtClean="0">
                <a:latin typeface="Myriad Pro"/>
                <a:sym typeface="Wingdings" pitchFamily="2" charset="2"/>
              </a:rPr>
              <a:t> </a:t>
            </a:r>
            <a:r>
              <a:rPr lang="en-US" altLang="zh-CN" sz="3200" b="1" dirty="0" smtClean="0">
                <a:latin typeface="Myriad Pro"/>
                <a:sym typeface="Wingdings" pitchFamily="2" charset="2"/>
              </a:rPr>
              <a:t>Liquid water path 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  <a:sym typeface="Wingdings" pitchFamily="2" charset="2"/>
              </a:rPr>
              <a:t>(LWP) </a:t>
            </a:r>
            <a:r>
              <a:rPr lang="en-US" altLang="zh-CN" sz="3200" b="1" dirty="0" smtClean="0">
                <a:latin typeface="Myriad Pro"/>
                <a:sym typeface="Wingdings" pitchFamily="2" charset="2"/>
              </a:rPr>
              <a:t>and integrated water vapor 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  <a:sym typeface="Wingdings" pitchFamily="2" charset="2"/>
              </a:rPr>
              <a:t>(IWV)</a:t>
            </a:r>
            <a:endParaRPr lang="zh-CN" altLang="en-US" sz="3200" b="1" dirty="0">
              <a:latin typeface="Myriad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6699" y="2497329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Myriad Pro"/>
              </a:rPr>
              <a:t>HATPRO</a:t>
            </a:r>
            <a:endParaRPr lang="zh-CN" alt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24815" y="2497329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Myriad Pro"/>
              </a:rPr>
              <a:t>MRR</a:t>
            </a:r>
            <a:endParaRPr lang="zh-CN" alt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55211" y="26434947"/>
            <a:ext cx="652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Micro Rain Radar (</a:t>
            </a:r>
            <a:r>
              <a:rPr lang="en-US" altLang="zh-CN" sz="3200" b="1" dirty="0" smtClean="0">
                <a:latin typeface="Myriad Pro"/>
              </a:rPr>
              <a:t>MRR</a:t>
            </a:r>
            <a:r>
              <a:rPr lang="en-US" altLang="zh-CN" sz="3200" dirty="0" smtClean="0">
                <a:latin typeface="Myriad Pro"/>
              </a:rPr>
              <a:t>)</a:t>
            </a:r>
          </a:p>
          <a:p>
            <a:r>
              <a:rPr lang="en-US" altLang="zh-CN" sz="3200" b="1" dirty="0" smtClean="0">
                <a:latin typeface="Myriad Pro"/>
                <a:sym typeface="Wingdings" pitchFamily="2" charset="2"/>
              </a:rPr>
              <a:t> Integrated reflectivity factor</a:t>
            </a:r>
          </a:p>
          <a:p>
            <a:r>
              <a:rPr lang="en-US" altLang="zh-CN" sz="3200" b="1" dirty="0" smtClean="0">
                <a:latin typeface="Myriad Pro"/>
                <a:sym typeface="Wingdings" pitchFamily="2" charset="2"/>
              </a:rPr>
              <a:t> Indirect snow water path 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  <a:sym typeface="Wingdings" pitchFamily="2" charset="2"/>
              </a:rPr>
              <a:t>(SWP)</a:t>
            </a:r>
            <a:r>
              <a:rPr lang="en-US" altLang="zh-CN" sz="3200" b="1" dirty="0" smtClean="0">
                <a:latin typeface="Myriad Pro"/>
                <a:sym typeface="Wingdings" pitchFamily="2" charset="2"/>
              </a:rPr>
              <a:t> </a:t>
            </a:r>
            <a:endParaRPr lang="zh-CN" altLang="en-US" sz="3200" b="1" dirty="0">
              <a:latin typeface="Myriad Pro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82403" y="21874053"/>
            <a:ext cx="13344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42024" y="8730854"/>
            <a:ext cx="65286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Importance of snow in  global energy budget and hydrological cycle</a:t>
            </a:r>
          </a:p>
          <a:p>
            <a:pPr marL="742950" lvl="0" indent="-74295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Dependence of retrieval accuracy on reasonable assumption of snow microphysical parameters</a:t>
            </a:r>
          </a:p>
          <a:p>
            <a:pPr marL="742950" lvl="0" indent="-74295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Limited knowledge on snow particle orientation</a:t>
            </a:r>
          </a:p>
        </p:txBody>
      </p:sp>
      <p:sp>
        <p:nvSpPr>
          <p:cNvPr id="36" name="Rechteck 46"/>
          <p:cNvSpPr/>
          <p:nvPr/>
        </p:nvSpPr>
        <p:spPr>
          <a:xfrm>
            <a:off x="15644043" y="18849298"/>
            <a:ext cx="14112877" cy="895353"/>
          </a:xfrm>
          <a:prstGeom prst="rect">
            <a:avLst/>
          </a:prstGeom>
          <a:solidFill>
            <a:srgbClr val="173F6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39866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7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7" name="Textfeld 35"/>
          <p:cNvSpPr txBox="1"/>
          <p:nvPr/>
        </p:nvSpPr>
        <p:spPr>
          <a:xfrm>
            <a:off x="15644043" y="18849298"/>
            <a:ext cx="14112877" cy="12924000"/>
          </a:xfrm>
          <a:prstGeom prst="rect">
            <a:avLst/>
          </a:prstGeom>
          <a:noFill/>
          <a:ln w="38103">
            <a:solidFill>
              <a:srgbClr val="173F6B"/>
            </a:solidFill>
            <a:prstDash val="solid"/>
          </a:ln>
        </p:spPr>
        <p:txBody>
          <a:bodyPr vert="horz" wrap="square" lIns="287999" tIns="143999" rIns="287999" bIns="143999" anchor="t" anchorCtr="0" compatLnSpc="1"/>
          <a:lstStyle/>
          <a:p>
            <a:pPr marL="0" marR="0" lvl="0" indent="0" algn="just" defTabSz="3986601" rtl="0" fontAlgn="auto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kern="0" dirty="0" smtClean="0">
                <a:solidFill>
                  <a:srgbClr val="FFFFFF"/>
                </a:solidFill>
                <a:latin typeface="Myriad Pro" pitchFamily="34"/>
                <a:cs typeface="Arial" pitchFamily="34"/>
              </a:rPr>
              <a:t>5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. </a:t>
            </a:r>
            <a:r>
              <a:rPr lang="en-US" sz="4000" b="0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Radiative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Myriad Pro" pitchFamily="34"/>
                <a:cs typeface="Arial" pitchFamily="34"/>
              </a:rPr>
              <a:t> transfer simulation</a:t>
            </a:r>
          </a:p>
        </p:txBody>
      </p:sp>
      <p:sp>
        <p:nvSpPr>
          <p:cNvPr id="38" name="矩形 37"/>
          <p:cNvSpPr/>
          <p:nvPr/>
        </p:nvSpPr>
        <p:spPr>
          <a:xfrm>
            <a:off x="1170435" y="16618632"/>
            <a:ext cx="13861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986601">
              <a:spcBef>
                <a:spcPts val="3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Polarization observation at  </a:t>
            </a:r>
            <a:r>
              <a:rPr lang="en-US" altLang="zh-CN" sz="3200" kern="0" dirty="0" err="1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Umweltforschungsstation</a:t>
            </a:r>
            <a:r>
              <a:rPr lang="en-US" altLang="zh-CN" sz="3200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</a:t>
            </a:r>
            <a:r>
              <a:rPr lang="en-US" altLang="zh-CN" sz="3200" kern="0" dirty="0" err="1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Schneefernerhaus</a:t>
            </a:r>
            <a:r>
              <a:rPr lang="en-US" altLang="zh-CN" sz="3200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 (UFS, 2650 m MSL) on Mount Zugspitze, Germany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6459" y="30586382"/>
            <a:ext cx="657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yriad Pro"/>
              </a:rPr>
              <a:t>Snow duration: 11 UTC-19 UTC</a:t>
            </a:r>
            <a:endParaRPr lang="zh-CN" altLang="en-US" sz="2800" dirty="0">
              <a:latin typeface="Myriad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71695" y="33537610"/>
            <a:ext cx="47046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74160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b="1" dirty="0" smtClean="0">
                <a:latin typeface="Myriad Pro"/>
              </a:rPr>
              <a:t>Enhanced TB during snowfall</a:t>
            </a:r>
          </a:p>
          <a:p>
            <a:pPr marL="741600" indent="-74160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b="1" dirty="0" smtClean="0">
                <a:latin typeface="Myriad Pro"/>
              </a:rPr>
              <a:t>PD ~0 K at zenith</a:t>
            </a:r>
          </a:p>
          <a:p>
            <a:pPr marL="741600" indent="-74160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b="1" dirty="0" err="1" smtClean="0">
                <a:latin typeface="Myriad Pro"/>
              </a:rPr>
              <a:t>TB</a:t>
            </a:r>
            <a:r>
              <a:rPr lang="en-US" altLang="zh-CN" sz="3200" b="1" baseline="-25000" dirty="0" err="1" smtClean="0">
                <a:latin typeface="Myriad Pro"/>
              </a:rPr>
              <a:t>v</a:t>
            </a:r>
            <a:r>
              <a:rPr lang="en-US" altLang="zh-CN" sz="3200" b="1" dirty="0" smtClean="0">
                <a:latin typeface="Myriad Pro"/>
              </a:rPr>
              <a:t>&lt;</a:t>
            </a:r>
            <a:r>
              <a:rPr lang="en-US" altLang="zh-CN" sz="3200" b="1" dirty="0" err="1" smtClean="0">
                <a:latin typeface="Myriad Pro"/>
              </a:rPr>
              <a:t>TB</a:t>
            </a:r>
            <a:r>
              <a:rPr lang="en-US" altLang="zh-CN" sz="3200" b="1" baseline="-25000" dirty="0" err="1" smtClean="0">
                <a:latin typeface="Myriad Pro"/>
              </a:rPr>
              <a:t>h</a:t>
            </a:r>
            <a:r>
              <a:rPr lang="en-US" altLang="zh-CN" sz="3200" b="1" dirty="0" smtClean="0">
                <a:latin typeface="Myriad Pro"/>
              </a:rPr>
              <a:t> off zenith </a:t>
            </a:r>
          </a:p>
          <a:p>
            <a:pPr marL="741600" indent="-74160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b="1" dirty="0" smtClean="0">
                <a:latin typeface="Myriad Pro"/>
              </a:rPr>
              <a:t>PD ~-10 K at 34.8</a:t>
            </a:r>
            <a:r>
              <a:rPr lang="en-US" altLang="zh-CN" sz="3200" b="1" baseline="30000" dirty="0" smtClean="0">
                <a:latin typeface="Myriad Pro"/>
              </a:rPr>
              <a:t>o</a:t>
            </a:r>
            <a:r>
              <a:rPr lang="en-US" altLang="zh-CN" sz="3200" b="1" dirty="0" smtClean="0">
                <a:latin typeface="Myriad Pro"/>
              </a:rPr>
              <a:t> elevation </a:t>
            </a:r>
          </a:p>
        </p:txBody>
      </p:sp>
      <p:pic>
        <p:nvPicPr>
          <p:cNvPr id="1032" name="Picture 8" descr="E:\文档\dissertation\plots\statistic2010_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9469" y="13339886"/>
            <a:ext cx="6996074" cy="4680000"/>
          </a:xfrm>
          <a:prstGeom prst="rect">
            <a:avLst/>
          </a:prstGeom>
          <a:noFill/>
        </p:spPr>
      </p:pic>
      <p:sp>
        <p:nvSpPr>
          <p:cNvPr id="46" name="矩形 45"/>
          <p:cNvSpPr/>
          <p:nvPr/>
        </p:nvSpPr>
        <p:spPr>
          <a:xfrm>
            <a:off x="16378893" y="11604204"/>
            <a:ext cx="55086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600" lvl="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Myriad Pro" pitchFamily="34"/>
                <a:cs typeface="Arial" pitchFamily="34"/>
              </a:rPr>
              <a:t>PD damped by LWP</a:t>
            </a:r>
          </a:p>
          <a:p>
            <a:pPr marL="741600" lvl="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Myriad Pro" pitchFamily="34"/>
                <a:cs typeface="Arial" pitchFamily="34"/>
              </a:rPr>
              <a:t>TB enhanced by LWP</a:t>
            </a:r>
          </a:p>
        </p:txBody>
      </p:sp>
      <p:sp>
        <p:nvSpPr>
          <p:cNvPr id="47" name="矩形 46"/>
          <p:cNvSpPr/>
          <p:nvPr/>
        </p:nvSpPr>
        <p:spPr>
          <a:xfrm>
            <a:off x="16378893" y="16104704"/>
            <a:ext cx="55086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600" lvl="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Myriad Pro" pitchFamily="34"/>
                <a:cs typeface="Arial" pitchFamily="34"/>
              </a:rPr>
              <a:t>PD enhanced by SWP</a:t>
            </a:r>
          </a:p>
          <a:p>
            <a:pPr marL="741600" lvl="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Myriad Pro" pitchFamily="34"/>
                <a:cs typeface="Arial" pitchFamily="34"/>
              </a:rPr>
              <a:t>TB enhanced by SWP</a:t>
            </a:r>
          </a:p>
        </p:txBody>
      </p:sp>
      <p:sp>
        <p:nvSpPr>
          <p:cNvPr id="48" name="矩形 47"/>
          <p:cNvSpPr/>
          <p:nvPr/>
        </p:nvSpPr>
        <p:spPr>
          <a:xfrm>
            <a:off x="4987159" y="31254778"/>
            <a:ext cx="2471568" cy="6768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9391695" y="30716324"/>
            <a:ext cx="49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Brightness temperature </a:t>
            </a:r>
          </a:p>
          <a:p>
            <a:r>
              <a:rPr lang="en-US" altLang="zh-CN" sz="3200" b="1" dirty="0" smtClean="0">
                <a:latin typeface="Myriad Pro"/>
              </a:rPr>
              <a:t>TB=(</a:t>
            </a:r>
            <a:r>
              <a:rPr lang="en-US" altLang="zh-CN" sz="3200" b="1" dirty="0" err="1" smtClean="0">
                <a:latin typeface="Myriad Pro"/>
              </a:rPr>
              <a:t>TB</a:t>
            </a:r>
            <a:r>
              <a:rPr lang="en-US" altLang="zh-CN" sz="3200" b="1" baseline="-25000" dirty="0" err="1" smtClean="0">
                <a:latin typeface="Myriad Pro"/>
              </a:rPr>
              <a:t>v</a:t>
            </a:r>
            <a:r>
              <a:rPr lang="en-US" altLang="zh-CN" sz="3200" b="1" dirty="0" err="1" smtClean="0">
                <a:latin typeface="Myriad Pro"/>
              </a:rPr>
              <a:t>+TB</a:t>
            </a:r>
            <a:r>
              <a:rPr lang="en-US" altLang="zh-CN" sz="3200" b="1" baseline="-25000" dirty="0" err="1" smtClean="0">
                <a:latin typeface="Myriad Pro"/>
              </a:rPr>
              <a:t>h</a:t>
            </a:r>
            <a:r>
              <a:rPr lang="en-US" altLang="zh-CN" sz="3200" b="1" dirty="0" smtClean="0">
                <a:latin typeface="Myriad Pro"/>
              </a:rPr>
              <a:t>)/2</a:t>
            </a:r>
            <a:endParaRPr lang="zh-CN" altLang="en-US" sz="3200" b="1" dirty="0">
              <a:latin typeface="Myriad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03643" y="31940460"/>
            <a:ext cx="4692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Polarization difference </a:t>
            </a:r>
          </a:p>
          <a:p>
            <a:r>
              <a:rPr lang="en-US" altLang="zh-CN" sz="3200" b="1" dirty="0" smtClean="0">
                <a:latin typeface="Myriad Pro"/>
              </a:rPr>
              <a:t>PD=</a:t>
            </a:r>
            <a:r>
              <a:rPr lang="en-US" altLang="zh-CN" sz="3200" b="1" dirty="0" err="1" smtClean="0">
                <a:latin typeface="Myriad Pro"/>
              </a:rPr>
              <a:t>TB</a:t>
            </a:r>
            <a:r>
              <a:rPr lang="en-US" altLang="zh-CN" sz="3200" b="1" baseline="-25000" dirty="0" err="1" smtClean="0">
                <a:latin typeface="Myriad Pro"/>
              </a:rPr>
              <a:t>v</a:t>
            </a:r>
            <a:r>
              <a:rPr lang="en-US" altLang="zh-CN" sz="3200" b="1" dirty="0" err="1" smtClean="0">
                <a:latin typeface="Myriad Pro"/>
              </a:rPr>
              <a:t>-TB</a:t>
            </a:r>
            <a:r>
              <a:rPr lang="en-US" altLang="zh-CN" sz="3200" b="1" baseline="-25000" dirty="0" err="1" smtClean="0">
                <a:latin typeface="Myriad Pro"/>
              </a:rPr>
              <a:t>h</a:t>
            </a:r>
            <a:endParaRPr lang="zh-CN" altLang="en-US" sz="3200" b="1" dirty="0">
              <a:latin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50989" y="38620742"/>
            <a:ext cx="12876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latin typeface="Myriad Pro"/>
              </a:rPr>
              <a:t>TB and PD observed by DPR, and IWV  and LWP derived from HATPRO</a:t>
            </a:r>
            <a:endParaRPr lang="zh-CN" altLang="en-US" sz="2600" dirty="0">
              <a:latin typeface="Myriad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414897" y="14397998"/>
            <a:ext cx="550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Indirectly measured SWP as a function of PD and TB at 34.8</a:t>
            </a:r>
            <a:r>
              <a:rPr lang="en-US" altLang="zh-CN" sz="3200" baseline="30000" dirty="0" smtClean="0">
                <a:latin typeface="Myriad Pro"/>
              </a:rPr>
              <a:t>o </a:t>
            </a:r>
            <a:r>
              <a:rPr lang="en-US" altLang="zh-CN" sz="3200" dirty="0" smtClean="0">
                <a:latin typeface="Myriad Pro"/>
              </a:rPr>
              <a:t>elevation</a:t>
            </a:r>
            <a:endParaRPr lang="zh-CN" altLang="en-US" sz="3200" dirty="0">
              <a:latin typeface="Myriad Pr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14897" y="10353936"/>
            <a:ext cx="5508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LWP as a function of PD and TB at 34.8</a:t>
            </a:r>
            <a:r>
              <a:rPr lang="en-US" altLang="zh-CN" sz="3200" baseline="30000" dirty="0" smtClean="0">
                <a:latin typeface="Myriad Pro"/>
              </a:rPr>
              <a:t>o </a:t>
            </a:r>
            <a:r>
              <a:rPr lang="en-US" altLang="zh-CN" sz="3200" dirty="0" smtClean="0">
                <a:latin typeface="Myriad Pro"/>
              </a:rPr>
              <a:t>elevation</a:t>
            </a:r>
            <a:endParaRPr lang="zh-CN" altLang="en-US" sz="3200" dirty="0">
              <a:latin typeface="Myriad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241010" y="29901206"/>
            <a:ext cx="12877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Myriad Pro"/>
              </a:rPr>
              <a:t>Effects of snow parameters on PD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Myriad Pro"/>
                <a:sym typeface="Wingdings" pitchFamily="2" charset="2"/>
              </a:rPr>
              <a:t> </a:t>
            </a:r>
            <a:r>
              <a:rPr lang="en-US" altLang="zh-CN" sz="3200" b="1" dirty="0" smtClean="0">
                <a:solidFill>
                  <a:srgbClr val="FF0000"/>
                </a:solidFill>
                <a:latin typeface="Myriad Pro"/>
              </a:rPr>
              <a:t>Denser and flatter  snow particles with horizontal orientation result in higher PD</a:t>
            </a:r>
            <a:endParaRPr lang="zh-CN" altLang="en-US" sz="3200" b="1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241010" y="20576170"/>
            <a:ext cx="1315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Assumption of </a:t>
            </a:r>
            <a:r>
              <a:rPr lang="en-US" altLang="zh-CN" sz="3200" b="1" dirty="0" smtClean="0">
                <a:latin typeface="Myriad Pro"/>
              </a:rPr>
              <a:t>horizontally oriented snow oblates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256111" y="19955391"/>
            <a:ext cx="1315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yriad Pro"/>
              </a:rPr>
              <a:t>Reconstructed atmospheric scenario in RT calculations</a:t>
            </a:r>
            <a:endParaRPr lang="zh-CN" altLang="en-US" sz="3200" b="1" dirty="0">
              <a:latin typeface="Myriad Pro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5401818" y="21260246"/>
            <a:ext cx="467982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60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dirty="0" smtClean="0">
                <a:latin typeface="Myriad Pro"/>
                <a:sym typeface="Wingdings" pitchFamily="2" charset="2"/>
              </a:rPr>
              <a:t>Effects of LWP and SWP on TB and PD are confirmed</a:t>
            </a:r>
            <a:endParaRPr lang="zh-CN" altLang="en-US" sz="3200" b="1" dirty="0" smtClean="0">
              <a:latin typeface="Myriad Pro"/>
            </a:endParaRPr>
          </a:p>
          <a:p>
            <a:pPr marL="741600" lvl="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Polarization observation is helpful for LWP and SWP retrievals</a:t>
            </a:r>
          </a:p>
          <a:p>
            <a:pPr marL="741600" lvl="0" indent="-741600" defTabSz="3986601">
              <a:spcBef>
                <a:spcPts val="1200"/>
              </a:spcBef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3200" b="1" kern="0" dirty="0" smtClean="0">
                <a:solidFill>
                  <a:srgbClr val="000000"/>
                </a:solidFill>
                <a:latin typeface="Myriad Pro" pitchFamily="34"/>
                <a:cs typeface="Arial" pitchFamily="34"/>
              </a:rPr>
              <a:t>LWP mismatch is caused by different observation geometry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099664" y="28703949"/>
            <a:ext cx="13156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latin typeface="Myriad Pro"/>
              </a:rPr>
              <a:t>Dots indicate measurements during the snowfall case and colors specify LWP values from HATPRO.</a:t>
            </a:r>
            <a:endParaRPr lang="zh-CN" altLang="en-US" sz="2600" b="1" dirty="0">
              <a:latin typeface="Myriad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16051" y="876976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Myriad Pro"/>
              </a:rPr>
              <a:t>DPR synergic observation with HATPRO and MRR</a:t>
            </a:r>
            <a:endParaRPr lang="zh-CN" altLang="en-US" sz="3200" b="1" dirty="0">
              <a:latin typeface="Myriad Pr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512</Words>
  <Application>Microsoft Office PowerPoint</Application>
  <PresentationFormat>自定义</PresentationFormat>
  <Paragraphs>65</Paragraphs>
  <Slides>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Larissa Design</vt:lpstr>
      <vt:lpstr>Visio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seiken</dc:creator>
  <cp:lastModifiedBy>xiexinxin</cp:lastModifiedBy>
  <cp:revision>310</cp:revision>
  <dcterms:created xsi:type="dcterms:W3CDTF">2010-02-18T15:53:26Z</dcterms:created>
  <dcterms:modified xsi:type="dcterms:W3CDTF">2012-07-19T11:05:40Z</dcterms:modified>
</cp:coreProperties>
</file>