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0279975" cy="42808525"/>
  <p:notesSz cx="29819600" cy="423418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Objects="1" showGuides="1">
      <p:cViewPr>
        <p:scale>
          <a:sx n="25" d="100"/>
          <a:sy n="25" d="100"/>
        </p:scale>
        <p:origin x="-1650" y="2622"/>
      </p:cViewPr>
      <p:guideLst>
        <p:guide orient="horz" pos="13483"/>
        <p:guide pos="95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0" y="0"/>
            <a:ext cx="30279971" cy="5259272"/>
          </a:xfrm>
          <a:prstGeom prst="rect">
            <a:avLst/>
          </a:prstGeom>
          <a:solidFill>
            <a:srgbClr val="173F6B"/>
          </a:solidFill>
          <a:ln>
            <a:noFill/>
            <a:prstDash val="solid"/>
          </a:ln>
        </p:spPr>
        <p:txBody>
          <a:bodyPr vert="horz" wrap="none" lIns="91440" tIns="45720" rIns="91440" bIns="45720" anchor="ctr" anchorCtr="0" compatLnSpc="1"/>
          <a:lstStyle/>
          <a:p>
            <a:pPr marL="0" marR="0" lvl="0" indent="0" algn="l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7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0" y="5402147"/>
            <a:ext cx="30279971" cy="1619996"/>
          </a:xfrm>
          <a:prstGeom prst="rect">
            <a:avLst/>
          </a:prstGeom>
          <a:solidFill>
            <a:srgbClr val="FF0000"/>
          </a:solidFill>
          <a:ln>
            <a:noFill/>
            <a:prstDash val="solid"/>
          </a:ln>
        </p:spPr>
        <p:txBody>
          <a:bodyPr vert="horz" wrap="none" lIns="91440" tIns="45720" rIns="91440" bIns="45720" anchor="ctr" anchorCtr="0" compatLnSpc="1"/>
          <a:lstStyle/>
          <a:p>
            <a:pPr marL="0" marR="0" lvl="0" indent="0" algn="l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7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Rectangle 8"/>
          <p:cNvSpPr/>
          <p:nvPr/>
        </p:nvSpPr>
        <p:spPr>
          <a:xfrm>
            <a:off x="0" y="41854438"/>
            <a:ext cx="30279971" cy="954084"/>
          </a:xfrm>
          <a:prstGeom prst="rect">
            <a:avLst/>
          </a:prstGeom>
          <a:solidFill>
            <a:srgbClr val="173F6B"/>
          </a:solidFill>
          <a:ln>
            <a:noFill/>
            <a:prstDash val="solid"/>
          </a:ln>
        </p:spPr>
        <p:txBody>
          <a:bodyPr vert="horz" wrap="none" lIns="91440" tIns="45720" rIns="91440" bIns="45720" anchor="ctr" anchorCtr="0" compatLnSpc="1"/>
          <a:lstStyle/>
          <a:p>
            <a:pPr marL="0" marR="0" lvl="0" indent="0" algn="l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7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Ellipse 8"/>
          <p:cNvSpPr/>
          <p:nvPr/>
        </p:nvSpPr>
        <p:spPr>
          <a:xfrm>
            <a:off x="26726165" y="3813578"/>
            <a:ext cx="3024003" cy="30240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1 0"/>
              <a:gd name="f16" fmla="*/ f9 f0 1"/>
              <a:gd name="f17" fmla="*/ f10 f0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0"/>
              <a:gd name="f29" fmla="+- f22 0 f1"/>
              <a:gd name="f30" fmla="+- f23 0 f1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0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1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0" swAng="f1"/>
                <a:arcTo wR="f48" hR="f49" stAng="f2" swAng="f1"/>
                <a:arcTo wR="f48" hR="f49" stAng="f7" swAng="f1"/>
                <a:arcTo wR="f48" hR="f49" stAng="f1" swAng="f1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7800" b="0" i="0" u="sng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6" name="Grafik 11" descr="logo_unikoeln_logo_schwarz_transpar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845220" y="3947345"/>
            <a:ext cx="2785893" cy="2756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0E83F8-0ABC-48AA-8596-6F17F637B6CC}" type="datetime1">
              <a:rPr lang="de-DE"/>
              <a:pPr lvl="0"/>
              <a:t>19.07.2012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7EACB1-9814-4519-8A45-84938B9A0E0C}" type="slidenum">
              <a:rPr/>
              <a:pPr lvl="0"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 txBox="1">
            <a:spLocks noGrp="1"/>
          </p:cNvSpPr>
          <p:nvPr>
            <p:ph type="title" orient="vert"/>
          </p:nvPr>
        </p:nvSpPr>
        <p:spPr>
          <a:xfrm>
            <a:off x="21952979" y="1714335"/>
            <a:ext cx="6812993" cy="36525982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>
          <a:xfrm>
            <a:off x="1513999" y="1714335"/>
            <a:ext cx="19934313" cy="36525982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00E1B-DB0E-4CD7-BF3E-EF500F4BE03C}" type="datetime1">
              <a:rPr lang="de-DE"/>
              <a:pPr lvl="0"/>
              <a:t>19.07.2012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CACBEC-C4C2-4C63-953F-7D76F2B829CC}" type="slidenum">
              <a:rPr/>
              <a:pPr lvl="0"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0520E7-B3D8-4FBB-B78B-E4B1F84674BB}" type="datetime1">
              <a:rPr lang="de-DE"/>
              <a:pPr lvl="0"/>
              <a:t>19.07.2012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DEE85B-55E2-4BAA-A053-8BC59C3BFA81}" type="slidenum">
              <a:rPr/>
              <a:pPr lvl="0"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2391914" y="27508443"/>
            <a:ext cx="25737982" cy="8502246"/>
          </a:xfrm>
        </p:spPr>
        <p:txBody>
          <a:bodyPr anchor="t" anchorCtr="0"/>
          <a:lstStyle>
            <a:lvl1pPr algn="l">
              <a:defRPr sz="17400" b="1" cap="all"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2391914" y="18144082"/>
            <a:ext cx="25737982" cy="9364361"/>
          </a:xfrm>
        </p:spPr>
        <p:txBody>
          <a:bodyPr anchor="b"/>
          <a:lstStyle>
            <a:lvl1pPr marL="0" indent="0">
              <a:spcBef>
                <a:spcPts val="2100"/>
              </a:spcBef>
              <a:buNone/>
              <a:defRPr sz="8700">
                <a:solidFill>
                  <a:srgbClr val="898989"/>
                </a:solidFill>
              </a:defRPr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7209A6-5031-484E-BE63-CB30D7A870FD}" type="datetime1">
              <a:rPr lang="de-DE"/>
              <a:pPr lvl="0"/>
              <a:t>19.07.2012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8D1F26-716E-4433-BB5C-E70520E4BD54}" type="slidenum">
              <a:rPr/>
              <a:pPr lvl="0"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1513999" y="9988658"/>
            <a:ext cx="13373657" cy="28251649"/>
          </a:xfrm>
        </p:spPr>
        <p:txBody>
          <a:bodyPr/>
          <a:lstStyle>
            <a:lvl1pPr>
              <a:spcBef>
                <a:spcPts val="2900"/>
              </a:spcBef>
              <a:defRPr sz="12200"/>
            </a:lvl1pPr>
            <a:lvl2pPr>
              <a:spcBef>
                <a:spcPts val="2500"/>
              </a:spcBef>
              <a:defRPr sz="10500"/>
            </a:lvl2pPr>
            <a:lvl3pPr>
              <a:spcBef>
                <a:spcPts val="2100"/>
              </a:spcBef>
              <a:defRPr sz="8700"/>
            </a:lvl3pPr>
            <a:lvl4pPr>
              <a:spcBef>
                <a:spcPts val="1900"/>
              </a:spcBef>
              <a:defRPr sz="7800"/>
            </a:lvl4pPr>
            <a:lvl5pPr>
              <a:spcBef>
                <a:spcPts val="1900"/>
              </a:spcBef>
              <a:defRPr sz="7800"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15392323" y="9988658"/>
            <a:ext cx="13373657" cy="28251649"/>
          </a:xfrm>
        </p:spPr>
        <p:txBody>
          <a:bodyPr/>
          <a:lstStyle>
            <a:lvl1pPr>
              <a:spcBef>
                <a:spcPts val="2900"/>
              </a:spcBef>
              <a:defRPr sz="12200"/>
            </a:lvl1pPr>
            <a:lvl2pPr>
              <a:spcBef>
                <a:spcPts val="2500"/>
              </a:spcBef>
              <a:defRPr sz="10500"/>
            </a:lvl2pPr>
            <a:lvl3pPr>
              <a:spcBef>
                <a:spcPts val="2100"/>
              </a:spcBef>
              <a:defRPr sz="8700"/>
            </a:lvl3pPr>
            <a:lvl4pPr>
              <a:spcBef>
                <a:spcPts val="1900"/>
              </a:spcBef>
              <a:defRPr sz="7800"/>
            </a:lvl4pPr>
            <a:lvl5pPr>
              <a:spcBef>
                <a:spcPts val="1900"/>
              </a:spcBef>
              <a:defRPr sz="7800"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9C8040-D1BC-4EDE-8E6C-F74E3EC78957}" type="datetime1">
              <a:rPr lang="de-DE"/>
              <a:pPr lvl="0"/>
              <a:t>19.07.2012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7E56A4-0F7C-4331-8851-3DE3CCBCB007}" type="slidenum">
              <a:rPr/>
              <a:pPr lvl="0"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1513999" y="9582372"/>
            <a:ext cx="13378915" cy="3993477"/>
          </a:xfrm>
        </p:spPr>
        <p:txBody>
          <a:bodyPr anchor="b"/>
          <a:lstStyle>
            <a:lvl1pPr marL="0" indent="0">
              <a:spcBef>
                <a:spcPts val="2500"/>
              </a:spcBef>
              <a:buNone/>
              <a:defRPr sz="10500" b="1"/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1513999" y="13575849"/>
            <a:ext cx="13378915" cy="24664449"/>
          </a:xfrm>
        </p:spPr>
        <p:txBody>
          <a:bodyPr/>
          <a:lstStyle>
            <a:lvl1pPr>
              <a:spcBef>
                <a:spcPts val="2500"/>
              </a:spcBef>
              <a:defRPr sz="10500"/>
            </a:lvl1pPr>
            <a:lvl2pPr>
              <a:spcBef>
                <a:spcPts val="2100"/>
              </a:spcBef>
              <a:defRPr sz="8700"/>
            </a:lvl2pPr>
            <a:lvl3pPr>
              <a:spcBef>
                <a:spcPts val="1900"/>
              </a:spcBef>
              <a:defRPr sz="7800"/>
            </a:lvl3pPr>
            <a:lvl4pPr>
              <a:spcBef>
                <a:spcPts val="1700"/>
              </a:spcBef>
              <a:defRPr sz="7000"/>
            </a:lvl4pPr>
            <a:lvl5pPr>
              <a:spcBef>
                <a:spcPts val="1700"/>
              </a:spcBef>
              <a:defRPr sz="7000"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 txBox="1">
            <a:spLocks noGrp="1"/>
          </p:cNvSpPr>
          <p:nvPr>
            <p:ph type="body" idx="3"/>
          </p:nvPr>
        </p:nvSpPr>
        <p:spPr>
          <a:xfrm>
            <a:off x="15381808" y="9582372"/>
            <a:ext cx="13384164" cy="3993477"/>
          </a:xfrm>
        </p:spPr>
        <p:txBody>
          <a:bodyPr anchor="b"/>
          <a:lstStyle>
            <a:lvl1pPr marL="0" indent="0">
              <a:spcBef>
                <a:spcPts val="2500"/>
              </a:spcBef>
              <a:buNone/>
              <a:defRPr sz="10500" b="1"/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 txBox="1">
            <a:spLocks noGrp="1"/>
          </p:cNvSpPr>
          <p:nvPr>
            <p:ph idx="4"/>
          </p:nvPr>
        </p:nvSpPr>
        <p:spPr>
          <a:xfrm>
            <a:off x="15381808" y="13575849"/>
            <a:ext cx="13384164" cy="24664449"/>
          </a:xfrm>
        </p:spPr>
        <p:txBody>
          <a:bodyPr/>
          <a:lstStyle>
            <a:lvl1pPr>
              <a:spcBef>
                <a:spcPts val="2500"/>
              </a:spcBef>
              <a:defRPr sz="10500"/>
            </a:lvl1pPr>
            <a:lvl2pPr>
              <a:spcBef>
                <a:spcPts val="2100"/>
              </a:spcBef>
              <a:defRPr sz="8700"/>
            </a:lvl2pPr>
            <a:lvl3pPr>
              <a:spcBef>
                <a:spcPts val="1900"/>
              </a:spcBef>
              <a:defRPr sz="7800"/>
            </a:lvl3pPr>
            <a:lvl4pPr>
              <a:spcBef>
                <a:spcPts val="1700"/>
              </a:spcBef>
              <a:defRPr sz="7000"/>
            </a:lvl4pPr>
            <a:lvl5pPr>
              <a:spcBef>
                <a:spcPts val="1700"/>
              </a:spcBef>
              <a:defRPr sz="7000"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DD6340-B5C2-4E90-9A66-055722ADC03C}" type="datetime1">
              <a:rPr lang="de-DE"/>
              <a:pPr lvl="0"/>
              <a:t>19.07.2012</a:t>
            </a:fld>
            <a:endParaRPr lang="de-DE"/>
          </a:p>
        </p:txBody>
      </p:sp>
      <p:sp>
        <p:nvSpPr>
          <p:cNvPr id="8" name="Fußzeilenplatzhalt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9" name="Foliennummernplatzhalt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AACC71-B2AB-4190-8DE4-9E7542210160}" type="slidenum">
              <a:rPr/>
              <a:pPr lvl="0"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7516BF-F222-4DC9-ABF1-E3ABFA64B122}" type="datetime1">
              <a:rPr lang="de-DE"/>
              <a:pPr lvl="0"/>
              <a:t>19.07.2012</a:t>
            </a:fld>
            <a:endParaRPr lang="de-DE"/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9D512C-7083-425F-A4BD-7D00BE1274C7}" type="slidenum">
              <a:rPr/>
              <a:pPr lvl="0"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5B91BA3-2F25-4E49-9A6F-8AD58A606225}" type="datetime1">
              <a:rPr lang="de-DE"/>
              <a:pPr lvl="0"/>
              <a:t>19.07.2012</a:t>
            </a:fld>
            <a:endParaRPr lang="de-DE"/>
          </a:p>
        </p:txBody>
      </p:sp>
      <p:sp>
        <p:nvSpPr>
          <p:cNvPr id="3" name="Fußzeilenplatzhalt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4" name="Foliennummernplatzhalt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570C3F-B52A-4ED6-A720-1C622F2143B6}" type="slidenum">
              <a:rPr/>
              <a:pPr lvl="0"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1513999" y="1704414"/>
            <a:ext cx="9961903" cy="7253670"/>
          </a:xfrm>
        </p:spPr>
        <p:txBody>
          <a:bodyPr anchor="b" anchorCtr="0"/>
          <a:lstStyle>
            <a:lvl1pPr algn="l">
              <a:defRPr sz="8700" b="1"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11838627" y="1704423"/>
            <a:ext cx="16927345" cy="3653589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1513999" y="8958084"/>
            <a:ext cx="9961903" cy="29282224"/>
          </a:xfrm>
        </p:spPr>
        <p:txBody>
          <a:bodyPr/>
          <a:lstStyle>
            <a:lvl1pPr marL="0" indent="0">
              <a:spcBef>
                <a:spcPts val="1500"/>
              </a:spcBef>
              <a:buNone/>
              <a:defRPr sz="6100"/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6D66CB-F4A1-4EAE-9A1E-5720290B19B8}" type="datetime1">
              <a:rPr lang="de-DE"/>
              <a:pPr lvl="0"/>
              <a:t>19.07.2012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401284-205F-4F00-95CA-3D6DBB6EA9F2}" type="slidenum">
              <a:rPr/>
              <a:pPr lvl="0"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5935086" y="29965966"/>
            <a:ext cx="18167985" cy="3537658"/>
          </a:xfrm>
        </p:spPr>
        <p:txBody>
          <a:bodyPr anchor="b" anchorCtr="0"/>
          <a:lstStyle>
            <a:lvl1pPr algn="l">
              <a:defRPr sz="8700" b="1"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 txBox="1">
            <a:spLocks noGrp="1"/>
          </p:cNvSpPr>
          <p:nvPr>
            <p:ph type="pic" idx="1"/>
          </p:nvPr>
        </p:nvSpPr>
        <p:spPr>
          <a:xfrm>
            <a:off x="5935086" y="3825017"/>
            <a:ext cx="18167985" cy="2568511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de-DE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5935086" y="33503625"/>
            <a:ext cx="18167985" cy="5024051"/>
          </a:xfrm>
        </p:spPr>
        <p:txBody>
          <a:bodyPr/>
          <a:lstStyle>
            <a:lvl1pPr marL="0" indent="0">
              <a:spcBef>
                <a:spcPts val="1500"/>
              </a:spcBef>
              <a:buNone/>
              <a:defRPr sz="6100"/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53DDF9-CCA5-4BA5-897F-B5A73A888ECD}" type="datetime1">
              <a:rPr lang="de-DE"/>
              <a:pPr lvl="0"/>
              <a:t>19.07.2012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0956F1-B2FD-4D1F-A8E9-27B588339817}" type="slidenum">
              <a:rPr/>
              <a:pPr lvl="0"/>
              <a:t>‹#›</a:t>
            </a:fld>
            <a:endParaRPr lang="de-DE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 txBox="1">
            <a:spLocks noGrp="1"/>
          </p:cNvSpPr>
          <p:nvPr>
            <p:ph type="title"/>
          </p:nvPr>
        </p:nvSpPr>
        <p:spPr>
          <a:xfrm>
            <a:off x="1513999" y="1714326"/>
            <a:ext cx="27251982" cy="7134752"/>
          </a:xfrm>
          <a:prstGeom prst="rect">
            <a:avLst/>
          </a:prstGeom>
          <a:noFill/>
          <a:ln>
            <a:noFill/>
          </a:ln>
        </p:spPr>
        <p:txBody>
          <a:bodyPr vert="horz" wrap="square" lIns="398660" tIns="199330" rIns="398660" bIns="199330" anchor="ctr" anchorCtr="1" compatLnSpc="1"/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1513999" y="9988658"/>
            <a:ext cx="27251982" cy="28251649"/>
          </a:xfrm>
          <a:prstGeom prst="rect">
            <a:avLst/>
          </a:prstGeom>
          <a:noFill/>
          <a:ln>
            <a:noFill/>
          </a:ln>
        </p:spPr>
        <p:txBody>
          <a:bodyPr vert="horz" wrap="square" lIns="398660" tIns="199330" rIns="398660" bIns="199330" anchor="t" anchorCtr="0" compatLnSpc="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2"/>
          </p:nvPr>
        </p:nvSpPr>
        <p:spPr>
          <a:xfrm>
            <a:off x="1513999" y="39677169"/>
            <a:ext cx="7065331" cy="2279160"/>
          </a:xfrm>
          <a:prstGeom prst="rect">
            <a:avLst/>
          </a:prstGeom>
          <a:noFill/>
          <a:ln>
            <a:noFill/>
          </a:ln>
        </p:spPr>
        <p:txBody>
          <a:bodyPr vert="horz" wrap="square" lIns="398660" tIns="199330" rIns="398660" bIns="199330" anchor="ctr" anchorCtr="0" compatLnSpc="1"/>
          <a:lstStyle>
            <a:lvl1pPr marL="0" marR="0" lvl="0" indent="0" algn="l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5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6BFB9A38-3134-440B-BF55-C6DBE961DC28}" type="datetime1">
              <a:rPr lang="de-DE"/>
              <a:pPr lvl="0"/>
              <a:t>19.07.2012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3"/>
          </p:nvPr>
        </p:nvSpPr>
        <p:spPr>
          <a:xfrm>
            <a:off x="10345658" y="39677169"/>
            <a:ext cx="9588654" cy="2279160"/>
          </a:xfrm>
          <a:prstGeom prst="rect">
            <a:avLst/>
          </a:prstGeom>
          <a:noFill/>
          <a:ln>
            <a:noFill/>
          </a:ln>
        </p:spPr>
        <p:txBody>
          <a:bodyPr vert="horz" wrap="square" lIns="398660" tIns="199330" rIns="398660" bIns="199330" anchor="ctr" anchorCtr="1" compatLnSpc="1"/>
          <a:lstStyle>
            <a:lvl1pPr marL="0" marR="0" lvl="0" indent="0" algn="ctr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5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4"/>
          </p:nvPr>
        </p:nvSpPr>
        <p:spPr>
          <a:xfrm>
            <a:off x="21700650" y="39677169"/>
            <a:ext cx="7065331" cy="2279160"/>
          </a:xfrm>
          <a:prstGeom prst="rect">
            <a:avLst/>
          </a:prstGeom>
          <a:noFill/>
          <a:ln>
            <a:noFill/>
          </a:ln>
        </p:spPr>
        <p:txBody>
          <a:bodyPr vert="horz" wrap="square" lIns="398660" tIns="199330" rIns="398660" bIns="199330" anchor="ctr" anchorCtr="0" compatLnSpc="1"/>
          <a:lstStyle>
            <a:lvl1pPr marL="0" marR="0" lvl="0" indent="0" algn="r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5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4127261-8720-4978-9DD7-9B0C55BD41F0}" type="slidenum">
              <a:rPr/>
              <a:pPr lvl="0"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marR="0" lvl="0" indent="0" algn="ctr" defTabSz="3986601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de-DE" sz="192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</p:titleStyle>
    <p:bodyStyle>
      <a:lvl1pPr marL="1494970" marR="0" lvl="0" indent="-1494970" algn="l" defTabSz="3986601" rtl="0" fontAlgn="auto" hangingPunct="1">
        <a:lnSpc>
          <a:spcPct val="100000"/>
        </a:lnSpc>
        <a:spcBef>
          <a:spcPts val="3400"/>
        </a:spcBef>
        <a:spcAft>
          <a:spcPts val="0"/>
        </a:spcAft>
        <a:buSzPct val="100000"/>
        <a:buFont typeface="Arial" pitchFamily="34"/>
        <a:buChar char="•"/>
        <a:tabLst/>
        <a:defRPr lang="de-DE" sz="140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3239115" marR="0" lvl="1" indent="-1245815" algn="l" defTabSz="3986601" rtl="0" fontAlgn="auto" hangingPunct="1">
        <a:lnSpc>
          <a:spcPct val="100000"/>
        </a:lnSpc>
        <a:spcBef>
          <a:spcPts val="2900"/>
        </a:spcBef>
        <a:spcAft>
          <a:spcPts val="0"/>
        </a:spcAft>
        <a:buSzPct val="100000"/>
        <a:buFont typeface="Arial" pitchFamily="34"/>
        <a:buChar char="–"/>
        <a:tabLst/>
        <a:defRPr lang="de-DE" sz="122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4983251" marR="0" lvl="2" indent="-996650" algn="l" defTabSz="3986601" rtl="0" fontAlgn="auto" hangingPunct="1">
        <a:lnSpc>
          <a:spcPct val="100000"/>
        </a:lnSpc>
        <a:spcBef>
          <a:spcPts val="2500"/>
        </a:spcBef>
        <a:spcAft>
          <a:spcPts val="0"/>
        </a:spcAft>
        <a:buSzPct val="100000"/>
        <a:buFont typeface="Arial" pitchFamily="34"/>
        <a:buChar char="•"/>
        <a:tabLst/>
        <a:defRPr lang="de-DE" sz="105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6976551" marR="0" lvl="3" indent="-996650" algn="l" defTabSz="3986601" rtl="0" fontAlgn="auto" hangingPunct="1">
        <a:lnSpc>
          <a:spcPct val="100000"/>
        </a:lnSpc>
        <a:spcBef>
          <a:spcPts val="2100"/>
        </a:spcBef>
        <a:spcAft>
          <a:spcPts val="0"/>
        </a:spcAft>
        <a:buSzPct val="100000"/>
        <a:buFont typeface="Arial" pitchFamily="34"/>
        <a:buChar char="–"/>
        <a:tabLst/>
        <a:defRPr lang="de-DE" sz="87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8969852" marR="0" lvl="4" indent="-996650" algn="l" defTabSz="3986601" rtl="0" fontAlgn="auto" hangingPunct="1">
        <a:lnSpc>
          <a:spcPct val="100000"/>
        </a:lnSpc>
        <a:spcBef>
          <a:spcPts val="2100"/>
        </a:spcBef>
        <a:spcAft>
          <a:spcPts val="0"/>
        </a:spcAft>
        <a:buSzPct val="100000"/>
        <a:buFont typeface="Arial" pitchFamily="34"/>
        <a:buChar char="»"/>
        <a:tabLst/>
        <a:defRPr lang="de-DE" sz="87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wmf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wmf"/><Relationship Id="rId10" Type="http://schemas.openxmlformats.org/officeDocument/2006/relationships/image" Target="../media/image9.wmf"/><Relationship Id="rId4" Type="http://schemas.openxmlformats.org/officeDocument/2006/relationships/image" Target="../media/image4.wmf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E:\文档\dissertation\disputation\plot4ppt\with_measurement.e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53135" y="21440266"/>
            <a:ext cx="9720000" cy="7263683"/>
          </a:xfrm>
          <a:prstGeom prst="rect">
            <a:avLst/>
          </a:prstGeom>
          <a:noFill/>
        </p:spPr>
      </p:pic>
      <p:pic>
        <p:nvPicPr>
          <p:cNvPr id="1033" name="Picture 9" descr="E:\文档\dissertation\plots\pd_bt_lwc_2010.ep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83483" y="8659366"/>
            <a:ext cx="7172742" cy="4680000"/>
          </a:xfrm>
          <a:prstGeom prst="rect">
            <a:avLst/>
          </a:prstGeom>
          <a:noFill/>
        </p:spPr>
      </p:pic>
      <p:pic>
        <p:nvPicPr>
          <p:cNvPr id="1030" name="Picture 6" descr="E:\文档\dissertation\plots\case_study_obs.ep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335" y="30619700"/>
            <a:ext cx="9720000" cy="8307210"/>
          </a:xfrm>
          <a:prstGeom prst="rect">
            <a:avLst/>
          </a:prstGeom>
          <a:noFill/>
        </p:spPr>
      </p:pic>
      <p:sp>
        <p:nvSpPr>
          <p:cNvPr id="2" name="Rechteck 46"/>
          <p:cNvSpPr/>
          <p:nvPr/>
        </p:nvSpPr>
        <p:spPr>
          <a:xfrm>
            <a:off x="15644817" y="7631116"/>
            <a:ext cx="14112877" cy="895353"/>
          </a:xfrm>
          <a:prstGeom prst="rect">
            <a:avLst/>
          </a:prstGeom>
          <a:solidFill>
            <a:srgbClr val="173F6B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7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extfeld 35"/>
          <p:cNvSpPr txBox="1"/>
          <p:nvPr/>
        </p:nvSpPr>
        <p:spPr>
          <a:xfrm>
            <a:off x="15644817" y="7631115"/>
            <a:ext cx="14112877" cy="10620000"/>
          </a:xfrm>
          <a:prstGeom prst="rect">
            <a:avLst/>
          </a:prstGeom>
          <a:noFill/>
          <a:ln w="38103">
            <a:solidFill>
              <a:srgbClr val="173F6B"/>
            </a:solidFill>
            <a:prstDash val="solid"/>
          </a:ln>
        </p:spPr>
        <p:txBody>
          <a:bodyPr vert="horz" wrap="square" lIns="287999" tIns="143999" rIns="287999" bIns="143999" anchor="t" anchorCtr="0" compatLnSpc="1"/>
          <a:lstStyle/>
          <a:p>
            <a:pPr marL="0" marR="0" lvl="0" indent="0" algn="just" defTabSz="3986601" rtl="0" fontAlgn="auto" hangingPunct="1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smtClean="0">
                <a:solidFill>
                  <a:srgbClr val="FFFFFF"/>
                </a:solidFill>
                <a:latin typeface="Myriad Pro" pitchFamily="34"/>
                <a:cs typeface="Arial" pitchFamily="34"/>
              </a:rPr>
              <a:t>4</a:t>
            </a:r>
            <a:r>
              <a:rPr lang="en-US" sz="4000" b="0" i="0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. Observation: statistical analysis in 2010</a:t>
            </a:r>
            <a:endParaRPr lang="en-US" sz="4000" b="0" i="0" u="none" strike="noStrike" kern="1200" cap="none" spc="0" baseline="0" dirty="0">
              <a:solidFill>
                <a:srgbClr val="FFFFFF"/>
              </a:solidFill>
              <a:uFillTx/>
              <a:latin typeface="Myriad Pro" pitchFamily="34"/>
              <a:cs typeface="Arial" pitchFamily="34"/>
            </a:endParaRPr>
          </a:p>
          <a:p>
            <a:pPr marL="0" marR="0" lvl="0" indent="0" algn="just" defTabSz="3986601" rtl="0" fontAlgn="auto" hangingPunct="1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0" i="0" u="none" strike="noStrike" kern="1200" cap="none" spc="0" baseline="0" dirty="0">
              <a:solidFill>
                <a:srgbClr val="000000"/>
              </a:solidFill>
              <a:uFillTx/>
              <a:latin typeface="Myriad Pro" pitchFamily="34"/>
              <a:cs typeface="Arial" pitchFamily="34"/>
            </a:endParaRPr>
          </a:p>
        </p:txBody>
      </p:sp>
      <p:sp>
        <p:nvSpPr>
          <p:cNvPr id="4" name="Rechteck 48"/>
          <p:cNvSpPr/>
          <p:nvPr/>
        </p:nvSpPr>
        <p:spPr>
          <a:xfrm>
            <a:off x="15644126" y="32385482"/>
            <a:ext cx="14112877" cy="895353"/>
          </a:xfrm>
          <a:prstGeom prst="rect">
            <a:avLst/>
          </a:prstGeom>
          <a:solidFill>
            <a:srgbClr val="173F6B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7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Textfeld 50"/>
          <p:cNvSpPr txBox="1"/>
          <p:nvPr/>
        </p:nvSpPr>
        <p:spPr>
          <a:xfrm>
            <a:off x="15644043" y="32385482"/>
            <a:ext cx="14112877" cy="6912000"/>
          </a:xfrm>
          <a:prstGeom prst="rect">
            <a:avLst/>
          </a:prstGeom>
          <a:noFill/>
          <a:ln w="38103">
            <a:solidFill>
              <a:srgbClr val="173F6B"/>
            </a:solidFill>
            <a:prstDash val="solid"/>
          </a:ln>
        </p:spPr>
        <p:txBody>
          <a:bodyPr vert="horz" wrap="square" lIns="287999" tIns="143999" rIns="287999" bIns="143999" anchor="t" anchorCtr="0" compatLnSpc="1"/>
          <a:lstStyle/>
          <a:p>
            <a:pPr marL="0" marR="0" lvl="0" indent="0" algn="just" defTabSz="3986601" rtl="0" fontAlgn="auto" hangingPunct="1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Myriad Pro" pitchFamily="34"/>
              </a:rPr>
              <a:t>6</a:t>
            </a:r>
            <a:r>
              <a:rPr lang="en-US" sz="4000" b="0" i="0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</a:rPr>
              <a:t>. </a:t>
            </a:r>
            <a:r>
              <a:rPr lang="en-US" sz="4000" dirty="0" smtClean="0">
                <a:solidFill>
                  <a:srgbClr val="FFFFFF"/>
                </a:solidFill>
                <a:latin typeface="Myriad Pro" pitchFamily="34"/>
              </a:rPr>
              <a:t>Conclusions</a:t>
            </a:r>
          </a:p>
          <a:p>
            <a:pPr marL="741600" marR="0" lvl="0" indent="-741600" algn="just" defTabSz="3986601" rtl="0" fontAlgn="auto" hangingPunct="1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Font typeface="Wingdings" pitchFamily="2" charset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Myriad Pro" pitchFamily="34"/>
                <a:cs typeface="Arial" pitchFamily="34"/>
              </a:rPr>
              <a:t>Significantly</a:t>
            </a:r>
            <a:r>
              <a:rPr lang="en-US" sz="3200" b="0" i="0" u="none" strike="noStrike" kern="1200" cap="none" spc="0" dirty="0" smtClean="0">
                <a:solidFill>
                  <a:srgbClr val="000000"/>
                </a:solidFill>
                <a:uFillTx/>
                <a:latin typeface="Myriad Pro" pitchFamily="34"/>
                <a:cs typeface="Arial" pitchFamily="34"/>
              </a:rPr>
              <a:t> enhanced PD (up to -10 K) during snowfall </a:t>
            </a:r>
          </a:p>
          <a:p>
            <a:pPr marL="741600" marR="0" lvl="0" indent="-741600" algn="just" defTabSz="3986601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      </a:t>
            </a:r>
            <a:r>
              <a:rPr lang="en-US" sz="3200" b="1" dirty="0" smtClean="0">
                <a:solidFill>
                  <a:srgbClr val="000000"/>
                </a:solidFill>
                <a:latin typeface="Myriad Pro" pitchFamily="34"/>
                <a:cs typeface="Arial" pitchFamily="34"/>
                <a:sym typeface="Wingdings" pitchFamily="2" charset="2"/>
              </a:rPr>
              <a:t>  </a:t>
            </a:r>
            <a:r>
              <a:rPr lang="en-US" sz="3200" b="1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E</a:t>
            </a:r>
            <a:r>
              <a:rPr lang="en-US" sz="3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Myriad Pro" pitchFamily="34"/>
                <a:cs typeface="Arial" pitchFamily="34"/>
              </a:rPr>
              <a:t>xistence</a:t>
            </a:r>
            <a:r>
              <a:rPr lang="en-US" sz="3200" b="1" i="0" u="none" strike="noStrike" kern="1200" cap="none" spc="0" dirty="0" smtClean="0">
                <a:solidFill>
                  <a:srgbClr val="000000"/>
                </a:solidFill>
                <a:uFillTx/>
                <a:latin typeface="Myriad Pro" pitchFamily="34"/>
                <a:cs typeface="Arial" pitchFamily="34"/>
              </a:rPr>
              <a:t> of preferentially oriented snow particles </a:t>
            </a:r>
          </a:p>
          <a:p>
            <a:pPr marL="741600" marR="0" lvl="0" indent="-741600" algn="just" defTabSz="3986601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Myriad Pro" pitchFamily="34"/>
                <a:cs typeface="Arial" pitchFamily="34"/>
              </a:rPr>
              <a:t>From observation &amp;</a:t>
            </a:r>
            <a:r>
              <a:rPr lang="en-US" sz="3200" b="0" i="0" u="none" strike="noStrike" kern="1200" cap="none" spc="0" dirty="0" smtClean="0">
                <a:solidFill>
                  <a:srgbClr val="000000"/>
                </a:solidFill>
                <a:uFillTx/>
                <a:latin typeface="Myriad Pro" pitchFamily="34"/>
                <a:cs typeface="Arial" pitchFamily="34"/>
              </a:rPr>
              <a:t> RT simulations: </a:t>
            </a:r>
            <a:endParaRPr lang="en-US" sz="3200" b="0" i="0" u="none" strike="noStrike" kern="1200" cap="none" spc="0" baseline="0" dirty="0" smtClean="0">
              <a:solidFill>
                <a:srgbClr val="000000"/>
              </a:solidFill>
              <a:uFillTx/>
              <a:latin typeface="Myriad Pro" pitchFamily="34"/>
              <a:cs typeface="Arial" pitchFamily="34"/>
            </a:endParaRPr>
          </a:p>
          <a:p>
            <a:pPr marL="741600" marR="0" lvl="0" indent="-741600" algn="just" defTabSz="3986601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      </a:t>
            </a:r>
            <a:r>
              <a:rPr lang="en-US" sz="3200" b="1" dirty="0" smtClean="0">
                <a:solidFill>
                  <a:srgbClr val="000000"/>
                </a:solidFill>
                <a:latin typeface="Myriad Pro" pitchFamily="34"/>
                <a:cs typeface="Arial" pitchFamily="34"/>
                <a:sym typeface="Wingdings" pitchFamily="2" charset="2"/>
              </a:rPr>
              <a:t>  </a:t>
            </a:r>
            <a:r>
              <a:rPr lang="en-US" sz="3200" b="1" kern="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PD attenuated by LWP and enhanced by SWP</a:t>
            </a:r>
          </a:p>
          <a:p>
            <a:pPr marL="741600" marR="0" lvl="0" indent="-741600" algn="just" defTabSz="3986601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kern="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      </a:t>
            </a:r>
            <a:r>
              <a:rPr lang="en-US" sz="3200" b="1" kern="0" dirty="0" smtClean="0">
                <a:solidFill>
                  <a:srgbClr val="000000"/>
                </a:solidFill>
                <a:latin typeface="Myriad Pro" pitchFamily="34"/>
                <a:cs typeface="Arial" pitchFamily="34"/>
                <a:sym typeface="Wingdings" pitchFamily="2" charset="2"/>
              </a:rPr>
              <a:t>  </a:t>
            </a:r>
            <a:r>
              <a:rPr lang="en-US" sz="3200" b="1" kern="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TB enhanced by LWP and SWP</a:t>
            </a:r>
          </a:p>
          <a:p>
            <a:pPr marL="741600" indent="-741600" algn="just" defTabSz="3986601">
              <a:spcBef>
                <a:spcPts val="1200"/>
              </a:spcBef>
              <a:buFont typeface="Wingdings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kern="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Potential of polarization observation for the improvement of retrieval algorithm</a:t>
            </a:r>
          </a:p>
          <a:p>
            <a:pPr marL="741600" indent="-741600" algn="just" defTabSz="3986601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0" cap="none" spc="0" baseline="0" dirty="0" smtClean="0">
                <a:solidFill>
                  <a:srgbClr val="000000"/>
                </a:solidFill>
                <a:uFillTx/>
                <a:latin typeface="Myriad Pro" pitchFamily="34"/>
                <a:cs typeface="Arial" pitchFamily="34"/>
              </a:rPr>
              <a:t>      </a:t>
            </a:r>
            <a:r>
              <a:rPr lang="en-US" sz="3200" b="1" i="0" u="none" strike="noStrike" kern="0" cap="none" spc="0" baseline="0" dirty="0" smtClean="0">
                <a:solidFill>
                  <a:srgbClr val="000000"/>
                </a:solidFill>
                <a:uFillTx/>
                <a:latin typeface="Myriad Pro" pitchFamily="34"/>
                <a:cs typeface="Arial" pitchFamily="34"/>
                <a:sym typeface="Wingdings" pitchFamily="2" charset="2"/>
              </a:rPr>
              <a:t>  </a:t>
            </a:r>
            <a:r>
              <a:rPr lang="en-US" sz="3200" b="1" i="0" u="none" strike="noStrike" kern="0" cap="none" spc="0" baseline="0" dirty="0" smtClean="0">
                <a:solidFill>
                  <a:srgbClr val="000000"/>
                </a:solidFill>
                <a:uFillTx/>
                <a:latin typeface="Myriad Pro" pitchFamily="34"/>
                <a:cs typeface="Arial" pitchFamily="34"/>
              </a:rPr>
              <a:t>Distinction </a:t>
            </a:r>
            <a:r>
              <a:rPr lang="en-US" sz="3200" b="1" kern="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between </a:t>
            </a:r>
            <a:r>
              <a:rPr lang="en-US" sz="3200" b="1" i="0" u="none" strike="noStrike" kern="0" cap="none" spc="0" baseline="0" dirty="0" smtClean="0">
                <a:solidFill>
                  <a:srgbClr val="000000"/>
                </a:solidFill>
                <a:uFillTx/>
                <a:latin typeface="Myriad Pro" pitchFamily="34"/>
                <a:cs typeface="Arial" pitchFamily="34"/>
              </a:rPr>
              <a:t>snow scattering and liquid emission</a:t>
            </a:r>
          </a:p>
          <a:p>
            <a:pPr marL="741600" indent="-741600" algn="just" defTabSz="3986601"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kern="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      </a:t>
            </a:r>
            <a:r>
              <a:rPr lang="en-US" sz="3200" b="1" kern="0" dirty="0" smtClean="0">
                <a:solidFill>
                  <a:srgbClr val="000000"/>
                </a:solidFill>
                <a:latin typeface="Myriad Pro" pitchFamily="34"/>
                <a:cs typeface="Arial" pitchFamily="34"/>
                <a:sym typeface="Wingdings" pitchFamily="2" charset="2"/>
              </a:rPr>
              <a:t>  </a:t>
            </a:r>
            <a:r>
              <a:rPr lang="en-US" sz="3200" b="1" kern="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Improvement of retrieval  accuracy</a:t>
            </a:r>
            <a:endParaRPr lang="en-US" sz="3200" b="1" i="0" u="none" strike="noStrike" kern="0" cap="none" spc="0" baseline="0" dirty="0" smtClean="0">
              <a:solidFill>
                <a:srgbClr val="000000"/>
              </a:solidFill>
              <a:uFillTx/>
              <a:latin typeface="Myriad Pro" pitchFamily="34"/>
              <a:cs typeface="Arial" pitchFamily="34"/>
            </a:endParaRPr>
          </a:p>
          <a:p>
            <a:pPr marL="741600" indent="-741600" algn="just" defTabSz="3986601">
              <a:spcBef>
                <a:spcPts val="3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kern="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        </a:t>
            </a:r>
            <a:endParaRPr lang="en-US" sz="3200" b="1" i="0" u="none" strike="noStrike" kern="1200" cap="none" spc="0" baseline="0" dirty="0" smtClean="0">
              <a:solidFill>
                <a:srgbClr val="000000"/>
              </a:solidFill>
              <a:uFillTx/>
              <a:latin typeface="Myriad Pro" pitchFamily="34"/>
              <a:cs typeface="Arial" pitchFamily="34"/>
            </a:endParaRPr>
          </a:p>
          <a:p>
            <a:pPr marL="0" marR="0" lvl="0" indent="0" algn="just" defTabSz="3986601" rtl="0" fontAlgn="auto" hangingPunct="1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dirty="0" smtClean="0">
              <a:solidFill>
                <a:srgbClr val="000000"/>
              </a:solidFill>
              <a:latin typeface="Myriad Pro" pitchFamily="34"/>
              <a:cs typeface="Arial" pitchFamily="34"/>
            </a:endParaRPr>
          </a:p>
        </p:txBody>
      </p:sp>
      <p:sp>
        <p:nvSpPr>
          <p:cNvPr id="6" name="Rechteck 25"/>
          <p:cNvSpPr/>
          <p:nvPr/>
        </p:nvSpPr>
        <p:spPr>
          <a:xfrm>
            <a:off x="522286" y="7631116"/>
            <a:ext cx="14112877" cy="895353"/>
          </a:xfrm>
          <a:prstGeom prst="rect">
            <a:avLst/>
          </a:prstGeom>
          <a:solidFill>
            <a:srgbClr val="173F6B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7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Textfeld 32"/>
          <p:cNvSpPr txBox="1"/>
          <p:nvPr/>
        </p:nvSpPr>
        <p:spPr>
          <a:xfrm>
            <a:off x="522286" y="7650164"/>
            <a:ext cx="14112877" cy="7308000"/>
          </a:xfrm>
          <a:prstGeom prst="rect">
            <a:avLst/>
          </a:prstGeom>
          <a:noFill/>
          <a:ln w="38103">
            <a:solidFill>
              <a:srgbClr val="173F6B"/>
            </a:solidFill>
            <a:prstDash val="solid"/>
          </a:ln>
        </p:spPr>
        <p:txBody>
          <a:bodyPr vert="horz" wrap="square" lIns="287999" tIns="143999" rIns="287999" bIns="143999" anchor="t" anchorCtr="0" compatLnSpc="1"/>
          <a:lstStyle/>
          <a:p>
            <a:pPr marL="1143000" marR="0" lvl="0" indent="-1143000" algn="just" defTabSz="3986601" rtl="0" fontAlgn="auto" hangingPunct="1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1200" cap="none" spc="0" baseline="0" dirty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1. </a:t>
            </a:r>
            <a:r>
              <a:rPr lang="en-US" sz="4000" b="0" i="0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Motivation</a:t>
            </a:r>
            <a:endParaRPr lang="en-US" sz="4000" b="0" i="0" u="none" strike="noStrike" kern="1200" cap="none" spc="0" baseline="0" dirty="0">
              <a:solidFill>
                <a:srgbClr val="FFFFFF"/>
              </a:solidFill>
              <a:uFillTx/>
              <a:latin typeface="Myriad Pro" pitchFamily="34"/>
              <a:cs typeface="Arial" pitchFamily="34"/>
            </a:endParaRPr>
          </a:p>
        </p:txBody>
      </p:sp>
      <p:sp>
        <p:nvSpPr>
          <p:cNvPr id="8" name="Textfeld 37"/>
          <p:cNvSpPr txBox="1"/>
          <p:nvPr/>
        </p:nvSpPr>
        <p:spPr>
          <a:xfrm>
            <a:off x="15644817" y="39910317"/>
            <a:ext cx="14112877" cy="1367855"/>
          </a:xfrm>
          <a:prstGeom prst="rect">
            <a:avLst/>
          </a:prstGeom>
          <a:noFill/>
          <a:ln w="38103">
            <a:solidFill>
              <a:srgbClr val="173F6B"/>
            </a:solidFill>
            <a:prstDash val="solid"/>
          </a:ln>
        </p:spPr>
        <p:txBody>
          <a:bodyPr vert="horz" wrap="square" lIns="287999" tIns="215999" rIns="287999" bIns="215999" anchor="t" anchorCtr="0" compatLnSpc="1"/>
          <a:lstStyle/>
          <a:p>
            <a:pPr marL="0" marR="0" lvl="0" indent="0" algn="just" defTabSz="3986601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1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Reference:</a:t>
            </a:r>
            <a:endParaRPr lang="en-US" sz="2000" b="1" i="1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lvl="0" algn="just" defTabSz="3986601">
              <a:spcBef>
                <a:spcPts val="6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u="none" strike="noStrike" kern="1200" cap="none" spc="0" baseline="0" dirty="0" err="1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Xie</a:t>
            </a:r>
            <a:r>
              <a:rPr lang="en-US" sz="2000" b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X., U. </a:t>
            </a:r>
            <a:r>
              <a:rPr lang="en-US" sz="2000" b="0" u="none" strike="noStrike" kern="1200" cap="none" spc="0" baseline="0" dirty="0" err="1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Löhnert</a:t>
            </a:r>
            <a:r>
              <a:rPr lang="en-US" sz="2000" b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S.</a:t>
            </a:r>
            <a:r>
              <a:rPr lang="en-US" sz="2000" b="0" u="none" strike="noStrike" kern="1200" cap="none" spc="0" dirty="0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Kneifel, and S. </a:t>
            </a:r>
            <a:r>
              <a:rPr lang="en-US" sz="2000" b="0" u="none" strike="noStrike" kern="1200" cap="none" spc="0" dirty="0" err="1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Crewell</a:t>
            </a:r>
            <a:r>
              <a:rPr lang="en-US" sz="2000" b="0" u="none" strike="noStrike" kern="1200" cap="none" spc="0" dirty="0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2012: Snow particle orientation observed by ground-based microwave radiometry</a:t>
            </a:r>
            <a:r>
              <a:rPr lang="en-US" sz="2000" b="0" i="1" u="none" strike="noStrike" kern="1200" cap="none" spc="0" dirty="0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Journal of Geophysical research, </a:t>
            </a:r>
            <a:r>
              <a:rPr lang="en-US" altLang="zh-CN" sz="20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117, D02206, 12 pp., doi:10.1029/2011JD016369</a:t>
            </a:r>
            <a:endParaRPr lang="en-US" sz="2000" b="0" i="1" u="none" strike="noStrike" kern="1200" cap="none" spc="0" baseline="0" dirty="0">
              <a:solidFill>
                <a:srgbClr val="000000"/>
              </a:solidFill>
              <a:uFillTx/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9" name="Rechteck 47"/>
          <p:cNvSpPr/>
          <p:nvPr/>
        </p:nvSpPr>
        <p:spPr>
          <a:xfrm>
            <a:off x="522286" y="15570795"/>
            <a:ext cx="14112877" cy="895353"/>
          </a:xfrm>
          <a:prstGeom prst="rect">
            <a:avLst/>
          </a:prstGeom>
          <a:solidFill>
            <a:srgbClr val="173F6B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7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Textfeld 34"/>
          <p:cNvSpPr txBox="1"/>
          <p:nvPr/>
        </p:nvSpPr>
        <p:spPr>
          <a:xfrm>
            <a:off x="522286" y="15570794"/>
            <a:ext cx="14112877" cy="13176000"/>
          </a:xfrm>
          <a:prstGeom prst="rect">
            <a:avLst/>
          </a:prstGeom>
          <a:noFill/>
          <a:ln w="38103">
            <a:solidFill>
              <a:srgbClr val="173F6B"/>
            </a:solidFill>
            <a:prstDash val="solid"/>
          </a:ln>
        </p:spPr>
        <p:txBody>
          <a:bodyPr vert="horz" wrap="square" lIns="287999" tIns="143999" rIns="287999" bIns="143999" anchor="t" anchorCtr="0" compatLnSpc="1"/>
          <a:lstStyle/>
          <a:p>
            <a:pPr marL="0" marR="0" lvl="0" indent="0" algn="just" defTabSz="3986601" rtl="0" fontAlgn="auto" hangingPunct="1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1200" cap="none" spc="0" baseline="0" dirty="0">
                <a:solidFill>
                  <a:srgbClr val="FFFFFF"/>
                </a:solidFill>
                <a:uFillTx/>
                <a:latin typeface="Myriad Pro" pitchFamily="34"/>
              </a:rPr>
              <a:t>2</a:t>
            </a:r>
            <a:r>
              <a:rPr lang="en-US" sz="4000" b="0" i="0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</a:rPr>
              <a:t>.</a:t>
            </a:r>
            <a:r>
              <a:rPr lang="en-US" sz="4000" b="0" i="0" u="none" strike="noStrike" kern="1200" cap="none" spc="0" dirty="0" smtClean="0">
                <a:solidFill>
                  <a:srgbClr val="FFFFFF"/>
                </a:solidFill>
                <a:uFillTx/>
                <a:latin typeface="Myriad Pro" pitchFamily="34"/>
              </a:rPr>
              <a:t> Instrumentation</a:t>
            </a:r>
            <a:endParaRPr lang="en-US" sz="4000" b="0" i="0" u="none" strike="noStrike" kern="1200" cap="none" spc="0" baseline="0" dirty="0">
              <a:solidFill>
                <a:srgbClr val="FFFFFF"/>
              </a:solidFill>
              <a:uFillTx/>
              <a:latin typeface="Myriad Pro" pitchFamily="34"/>
            </a:endParaRPr>
          </a:p>
          <a:p>
            <a:pPr marL="0" marR="0" lvl="0" indent="0" defTabSz="3986601" rtl="0" fontAlgn="auto" hangingPunct="1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3200" b="0" i="0" u="none" strike="noStrike" kern="1200" cap="none" spc="0" baseline="0" dirty="0">
              <a:solidFill>
                <a:srgbClr val="000000"/>
              </a:solidFill>
              <a:uFillTx/>
              <a:latin typeface="Myriad Pro" pitchFamily="34"/>
              <a:cs typeface="Arial" pitchFamily="34"/>
            </a:endParaRPr>
          </a:p>
        </p:txBody>
      </p:sp>
      <p:sp>
        <p:nvSpPr>
          <p:cNvPr id="11" name="Rechteck 49"/>
          <p:cNvSpPr/>
          <p:nvPr/>
        </p:nvSpPr>
        <p:spPr>
          <a:xfrm>
            <a:off x="522286" y="29398250"/>
            <a:ext cx="14112877" cy="895353"/>
          </a:xfrm>
          <a:prstGeom prst="rect">
            <a:avLst/>
          </a:prstGeom>
          <a:solidFill>
            <a:srgbClr val="173F6B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7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2" name="Textfeld 36"/>
          <p:cNvSpPr txBox="1"/>
          <p:nvPr/>
        </p:nvSpPr>
        <p:spPr>
          <a:xfrm>
            <a:off x="522000" y="29398250"/>
            <a:ext cx="14112877" cy="9900000"/>
          </a:xfrm>
          <a:prstGeom prst="rect">
            <a:avLst/>
          </a:prstGeom>
          <a:noFill/>
          <a:ln w="38103">
            <a:solidFill>
              <a:srgbClr val="173F6B"/>
            </a:solidFill>
            <a:prstDash val="solid"/>
          </a:ln>
        </p:spPr>
        <p:txBody>
          <a:bodyPr vert="horz" wrap="square" lIns="287999" tIns="143999" rIns="287999" bIns="143999" anchor="t" anchorCtr="0" compatLnSpc="1"/>
          <a:lstStyle/>
          <a:p>
            <a:pPr marL="0" marR="0" lvl="0" indent="0" algn="just" defTabSz="3986601" rtl="0" fontAlgn="auto" hangingPunct="1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1200" cap="none" spc="0" baseline="0" dirty="0">
                <a:solidFill>
                  <a:srgbClr val="FFFFFF"/>
                </a:solidFill>
                <a:uFillTx/>
                <a:latin typeface="Myriad Pro" pitchFamily="34"/>
              </a:rPr>
              <a:t>3. </a:t>
            </a:r>
            <a:r>
              <a:rPr lang="en-US" sz="4000" b="0" i="0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</a:rPr>
              <a:t>Observation: single snowfall</a:t>
            </a:r>
            <a:r>
              <a:rPr lang="en-US" sz="4000" b="0" i="0" u="none" strike="noStrike" kern="1200" cap="none" spc="0" dirty="0" smtClean="0">
                <a:solidFill>
                  <a:srgbClr val="FFFFFF"/>
                </a:solidFill>
                <a:uFillTx/>
                <a:latin typeface="Myriad Pro" pitchFamily="34"/>
              </a:rPr>
              <a:t> case on 4</a:t>
            </a:r>
            <a:r>
              <a:rPr lang="en-US" sz="4000" b="0" i="0" u="none" strike="noStrike" kern="1200" cap="none" spc="0" baseline="30000" dirty="0" smtClean="0">
                <a:solidFill>
                  <a:srgbClr val="FFFFFF"/>
                </a:solidFill>
                <a:uFillTx/>
                <a:latin typeface="Myriad Pro" pitchFamily="34"/>
              </a:rPr>
              <a:t>th</a:t>
            </a:r>
            <a:r>
              <a:rPr lang="en-US" sz="4000" b="0" i="0" u="none" strike="noStrike" kern="1200" cap="none" spc="0" dirty="0" smtClean="0">
                <a:solidFill>
                  <a:srgbClr val="FFFFFF"/>
                </a:solidFill>
                <a:uFillTx/>
                <a:latin typeface="Myriad Pro" pitchFamily="34"/>
              </a:rPr>
              <a:t> April 2010</a:t>
            </a:r>
            <a:endParaRPr lang="en-US" sz="4000" b="0" i="0" u="none" strike="noStrike" kern="1200" cap="none" spc="0" baseline="0" dirty="0" smtClean="0">
              <a:solidFill>
                <a:srgbClr val="FFFFFF"/>
              </a:solidFill>
              <a:uFillTx/>
              <a:latin typeface="Myriad Pro" pitchFamily="34"/>
            </a:endParaRPr>
          </a:p>
        </p:txBody>
      </p:sp>
      <p:sp>
        <p:nvSpPr>
          <p:cNvPr id="13" name="Textfeld 11"/>
          <p:cNvSpPr txBox="1"/>
          <p:nvPr/>
        </p:nvSpPr>
        <p:spPr>
          <a:xfrm>
            <a:off x="0" y="0"/>
            <a:ext cx="30279971" cy="5265517"/>
          </a:xfrm>
          <a:prstGeom prst="rect">
            <a:avLst/>
          </a:prstGeom>
          <a:noFill/>
          <a:ln>
            <a:noFill/>
          </a:ln>
        </p:spPr>
        <p:txBody>
          <a:bodyPr vert="horz" wrap="square" lIns="791998" tIns="0" rIns="791998" bIns="0" anchor="ctr" anchorCtr="0" compatLnSpc="1"/>
          <a:lstStyle/>
          <a:p>
            <a:pPr marL="0" marR="0" lvl="0" indent="0" algn="l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Snow particle orientation observed by ground-based</a:t>
            </a:r>
            <a:r>
              <a:rPr lang="en-US" sz="8000" b="0" i="0" u="none" strike="noStrike" kern="1200" cap="none" spc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 microwave radiometry</a:t>
            </a:r>
            <a:endParaRPr lang="en-US" sz="8000" b="0" i="0" u="none" strike="noStrike" kern="1200" cap="none" spc="0" baseline="0" dirty="0">
              <a:solidFill>
                <a:srgbClr val="FFFFFF"/>
              </a:solidFill>
              <a:uFillTx/>
              <a:latin typeface="Myriad Pro" pitchFamily="34"/>
              <a:cs typeface="Arial" pitchFamily="34"/>
            </a:endParaRPr>
          </a:p>
        </p:txBody>
      </p:sp>
      <p:sp>
        <p:nvSpPr>
          <p:cNvPr id="14" name="Textfeld 12"/>
          <p:cNvSpPr txBox="1"/>
          <p:nvPr/>
        </p:nvSpPr>
        <p:spPr>
          <a:xfrm>
            <a:off x="0" y="5411565"/>
            <a:ext cx="26568559" cy="1643085"/>
          </a:xfrm>
          <a:prstGeom prst="rect">
            <a:avLst/>
          </a:prstGeom>
          <a:noFill/>
          <a:ln>
            <a:noFill/>
          </a:ln>
        </p:spPr>
        <p:txBody>
          <a:bodyPr vert="horz" wrap="none" lIns="791998" tIns="0" rIns="719998" bIns="45720" anchor="ctr" anchorCtr="0" compatLnSpc="1"/>
          <a:lstStyle/>
          <a:p>
            <a:pPr marL="0" marR="0" lvl="0" indent="0" algn="l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 err="1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Xie</a:t>
            </a:r>
            <a:r>
              <a:rPr lang="en-US" sz="4000" b="1" i="0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, X.,</a:t>
            </a:r>
            <a:r>
              <a:rPr lang="en-US" sz="4000" b="1" i="0" u="none" strike="noStrike" kern="1200" cap="none" spc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 </a:t>
            </a:r>
            <a:r>
              <a:rPr lang="en-US" sz="4000" i="0" u="none" strike="noStrike" kern="1200" cap="none" spc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U. L</a:t>
            </a:r>
            <a:r>
              <a:rPr lang="de-DE" sz="4000" dirty="0" smtClean="0">
                <a:solidFill>
                  <a:srgbClr val="FFFFFF"/>
                </a:solidFill>
                <a:latin typeface="Myriad Pro" pitchFamily="34"/>
                <a:cs typeface="Arial" pitchFamily="34"/>
              </a:rPr>
              <a:t>ö</a:t>
            </a:r>
            <a:r>
              <a:rPr lang="en-US" sz="4000" dirty="0" err="1" smtClean="0">
                <a:solidFill>
                  <a:srgbClr val="FFFFFF"/>
                </a:solidFill>
                <a:latin typeface="Myriad Pro" pitchFamily="34"/>
                <a:cs typeface="Arial" pitchFamily="34"/>
              </a:rPr>
              <a:t>hnert</a:t>
            </a:r>
            <a:r>
              <a:rPr lang="en-US" sz="4000" dirty="0" smtClean="0">
                <a:solidFill>
                  <a:srgbClr val="FFFFFF"/>
                </a:solidFill>
                <a:latin typeface="Myriad Pro" pitchFamily="34"/>
                <a:cs typeface="Arial" pitchFamily="34"/>
              </a:rPr>
              <a:t>, S. Kneifel, and S. </a:t>
            </a:r>
            <a:r>
              <a:rPr lang="en-US" sz="4000" dirty="0" err="1" smtClean="0">
                <a:solidFill>
                  <a:srgbClr val="FFFFFF"/>
                </a:solidFill>
                <a:latin typeface="Myriad Pro" pitchFamily="34"/>
                <a:cs typeface="Arial" pitchFamily="34"/>
              </a:rPr>
              <a:t>Crewell</a:t>
            </a:r>
            <a:endParaRPr lang="en-US" sz="4000" i="0" u="none" strike="noStrike" kern="1200" cap="none" spc="0" baseline="30000" dirty="0">
              <a:solidFill>
                <a:srgbClr val="FFFFFF"/>
              </a:solidFill>
              <a:uFillTx/>
              <a:latin typeface="Myriad Pro" pitchFamily="34"/>
              <a:cs typeface="Arial" pitchFamily="34"/>
            </a:endParaRPr>
          </a:p>
          <a:p>
            <a:pPr marL="0" marR="0" lvl="0" indent="0" algn="l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1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Institute </a:t>
            </a:r>
            <a:r>
              <a:rPr lang="en-US" sz="3200" i="1" dirty="0" smtClean="0">
                <a:solidFill>
                  <a:srgbClr val="FFFFFF"/>
                </a:solidFill>
                <a:latin typeface="Myriad Pro" pitchFamily="34"/>
                <a:cs typeface="Arial" pitchFamily="34"/>
              </a:rPr>
              <a:t>for </a:t>
            </a:r>
            <a:r>
              <a:rPr lang="en-US" sz="3200" b="0" i="1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Geophysics </a:t>
            </a:r>
            <a:r>
              <a:rPr lang="en-US" sz="3200" b="0" i="1" u="none" strike="noStrike" kern="1200" cap="none" spc="0" baseline="0" dirty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and Meteorology, University of </a:t>
            </a:r>
            <a:r>
              <a:rPr lang="en-US" sz="3200" b="0" i="1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Cologne</a:t>
            </a:r>
            <a:endParaRPr lang="de-DE" sz="3200" b="0" i="1" u="none" strike="noStrike" kern="1200" cap="none" spc="0" baseline="30000" dirty="0">
              <a:solidFill>
                <a:srgbClr val="FFFFFF"/>
              </a:solidFill>
              <a:uFillTx/>
              <a:latin typeface="Myriad Pro" pitchFamily="34"/>
              <a:cs typeface="Arial" pitchFamily="34"/>
            </a:endParaRPr>
          </a:p>
        </p:txBody>
      </p:sp>
      <p:sp>
        <p:nvSpPr>
          <p:cNvPr id="16" name="Textfeld 56"/>
          <p:cNvSpPr txBox="1"/>
          <p:nvPr/>
        </p:nvSpPr>
        <p:spPr>
          <a:xfrm>
            <a:off x="0" y="41851539"/>
            <a:ext cx="30279971" cy="931874"/>
          </a:xfrm>
          <a:prstGeom prst="rect">
            <a:avLst/>
          </a:prstGeom>
          <a:noFill/>
          <a:ln>
            <a:noFill/>
          </a:ln>
        </p:spPr>
        <p:txBody>
          <a:bodyPr vert="horz" wrap="none" lIns="791998" tIns="45720" rIns="791998" bIns="45720" anchor="ctr" anchorCtr="0" compatLnSpc="1"/>
          <a:lstStyle/>
          <a:p>
            <a:pPr marL="0" marR="0" lvl="0" indent="0" algn="l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2012 ICCP, Leipzig,</a:t>
            </a:r>
            <a:r>
              <a:rPr lang="en-US" sz="4000" b="0" i="0" u="none" strike="noStrike" kern="1200" cap="none" spc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 Germany</a:t>
            </a:r>
            <a:r>
              <a:rPr lang="en-US" sz="4000" b="0" i="0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, 30.07-03.08, 2012</a:t>
            </a:r>
            <a:endParaRPr lang="de-DE" sz="3200" b="0" i="1" u="none" strike="noStrike" kern="1200" cap="none" spc="0" baseline="30000" dirty="0">
              <a:solidFill>
                <a:srgbClr val="FFFFFF"/>
              </a:solidFill>
              <a:uFillTx/>
              <a:latin typeface="Myriad Pro" pitchFamily="34"/>
              <a:cs typeface="Arial" pitchFamily="34"/>
            </a:endParaRPr>
          </a:p>
        </p:txBody>
      </p:sp>
      <p:sp>
        <p:nvSpPr>
          <p:cNvPr id="19" name="Textfeld 37"/>
          <p:cNvSpPr txBox="1"/>
          <p:nvPr/>
        </p:nvSpPr>
        <p:spPr>
          <a:xfrm>
            <a:off x="522363" y="39910318"/>
            <a:ext cx="14112877" cy="1368000"/>
          </a:xfrm>
          <a:prstGeom prst="rect">
            <a:avLst/>
          </a:prstGeom>
          <a:noFill/>
          <a:ln w="38103">
            <a:solidFill>
              <a:srgbClr val="173F6B"/>
            </a:solidFill>
            <a:prstDash val="solid"/>
          </a:ln>
        </p:spPr>
        <p:txBody>
          <a:bodyPr vert="horz" wrap="square" lIns="287999" tIns="215999" rIns="287999" bIns="215999" anchor="t" anchorCtr="0" compatLnSpc="1"/>
          <a:lstStyle/>
          <a:p>
            <a:pPr marL="0" marR="0" lvl="0" indent="0" algn="just" defTabSz="3986601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1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Acknowledgment:</a:t>
            </a:r>
          </a:p>
          <a:p>
            <a:pPr marL="0" marR="0" lvl="0" indent="0" algn="just" defTabSz="3986601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kern="0" dirty="0" smtClean="0">
                <a:solidFill>
                  <a:srgbClr val="000000"/>
                </a:solidFill>
                <a:latin typeface="Arial" pitchFamily="34"/>
                <a:cs typeface="Arial" pitchFamily="34"/>
              </a:rPr>
              <a:t>The authors thank M. </a:t>
            </a:r>
            <a:r>
              <a:rPr lang="en-US" sz="2000" kern="0" dirty="0" err="1" smtClean="0">
                <a:solidFill>
                  <a:srgbClr val="000000"/>
                </a:solidFill>
                <a:latin typeface="Arial" pitchFamily="34"/>
                <a:cs typeface="Arial" pitchFamily="34"/>
              </a:rPr>
              <a:t>Mishchenko</a:t>
            </a:r>
            <a:r>
              <a:rPr lang="en-US" sz="2000" kern="0" dirty="0" smtClean="0">
                <a:solidFill>
                  <a:srgbClr val="000000"/>
                </a:solidFill>
                <a:latin typeface="Arial" pitchFamily="34"/>
                <a:cs typeface="Arial" pitchFamily="34"/>
              </a:rPr>
              <a:t> for providing the T-matrix code for public use and K. F. Evans for the </a:t>
            </a:r>
            <a:r>
              <a:rPr lang="en-US" sz="2000" kern="0" dirty="0" err="1" smtClean="0">
                <a:solidFill>
                  <a:srgbClr val="000000"/>
                </a:solidFill>
                <a:latin typeface="Arial" pitchFamily="34"/>
                <a:cs typeface="Arial" pitchFamily="34"/>
              </a:rPr>
              <a:t>radiative</a:t>
            </a:r>
            <a:r>
              <a:rPr lang="en-US" sz="2000" kern="0" dirty="0" smtClean="0">
                <a:solidFill>
                  <a:srgbClr val="000000"/>
                </a:solidFill>
                <a:latin typeface="Arial" pitchFamily="34"/>
                <a:cs typeface="Arial" pitchFamily="34"/>
              </a:rPr>
              <a:t> transfer model RT4 code package. </a:t>
            </a:r>
            <a:endParaRPr lang="en-US" sz="200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003083" y="8766858"/>
          <a:ext cx="7092788" cy="5894235"/>
        </p:xfrm>
        <a:graphic>
          <a:graphicData uri="http://schemas.openxmlformats.org/presentationml/2006/ole">
            <p:oleObj spid="_x0000_s1026" name="Visio" r:id="rId6" imgW="8342523" imgH="6932704" progId="Visio.Drawing.11">
              <p:embed/>
            </p:oleObj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448619" y="13573972"/>
            <a:ext cx="5950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Myriad Pro"/>
                <a:sym typeface="Wingdings" pitchFamily="2" charset="2"/>
              </a:rPr>
              <a:t> </a:t>
            </a:r>
            <a:r>
              <a:rPr lang="en-US" altLang="zh-CN" sz="3200" b="1" dirty="0" smtClean="0">
                <a:solidFill>
                  <a:srgbClr val="FF0000"/>
                </a:solidFill>
                <a:latin typeface="Myriad Pro"/>
              </a:rPr>
              <a:t>Preferential orientation?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48619" y="14158747"/>
            <a:ext cx="5436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Myriad Pro"/>
                <a:sym typeface="Wingdings" pitchFamily="2" charset="2"/>
              </a:rPr>
              <a:t> </a:t>
            </a:r>
            <a:r>
              <a:rPr lang="en-US" altLang="zh-CN" sz="3200" b="1" dirty="0" smtClean="0">
                <a:solidFill>
                  <a:srgbClr val="FF0000"/>
                </a:solidFill>
                <a:latin typeface="Myriad Pro"/>
              </a:rPr>
              <a:t>Polarized signals?</a:t>
            </a:r>
          </a:p>
        </p:txBody>
      </p:sp>
      <p:pic>
        <p:nvPicPr>
          <p:cNvPr id="1027" name="Picture 3" descr="E:\文档\dissertation\plots\dp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66499" y="17805946"/>
            <a:ext cx="5904196" cy="3888087"/>
          </a:xfrm>
          <a:prstGeom prst="rect">
            <a:avLst/>
          </a:prstGeom>
          <a:noFill/>
        </p:spPr>
      </p:pic>
      <p:pic>
        <p:nvPicPr>
          <p:cNvPr id="1028" name="Picture 4" descr="E:\文档\dissertation\plots\hatpr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19027" y="22088338"/>
            <a:ext cx="5904000" cy="4032448"/>
          </a:xfrm>
          <a:prstGeom prst="rect">
            <a:avLst/>
          </a:prstGeom>
          <a:noFill/>
        </p:spPr>
      </p:pic>
      <p:pic>
        <p:nvPicPr>
          <p:cNvPr id="1029" name="Picture 5" descr="E:\文档\dissertation\plots\mrr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27219" y="22088338"/>
            <a:ext cx="5902631" cy="4032448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3150655" y="20317170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chemeClr val="bg1"/>
                </a:solidFill>
                <a:latin typeface="Myriad Pro"/>
              </a:rPr>
              <a:t>DPR</a:t>
            </a:r>
            <a:endParaRPr lang="zh-CN" altLang="en-US" sz="3200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63123" y="18019886"/>
            <a:ext cx="71051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Myriad Pro"/>
              </a:rPr>
              <a:t>Dual-Polarized microwave Radiometer  (</a:t>
            </a:r>
            <a:r>
              <a:rPr lang="en-US" altLang="zh-CN" sz="3200" b="1" dirty="0" smtClean="0">
                <a:latin typeface="Myriad Pro"/>
              </a:rPr>
              <a:t>DPR</a:t>
            </a:r>
            <a:r>
              <a:rPr lang="en-US" altLang="zh-CN" sz="3200" dirty="0" smtClean="0">
                <a:latin typeface="Myriad Pro"/>
              </a:rPr>
              <a:t>)</a:t>
            </a:r>
            <a:endParaRPr lang="zh-CN" altLang="en-US" sz="3200" dirty="0">
              <a:latin typeface="Myriad Pro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63123" y="19170561"/>
            <a:ext cx="74408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/>
              <a:buChar char="à"/>
            </a:pPr>
            <a:r>
              <a:rPr lang="en-US" altLang="zh-CN" sz="3200" b="1" dirty="0" smtClean="0">
                <a:solidFill>
                  <a:srgbClr val="FF0000"/>
                </a:solidFill>
                <a:latin typeface="Myriad Pro"/>
              </a:rPr>
              <a:t> 150 GHz (vertical and horizontal polarizations) </a:t>
            </a:r>
            <a:r>
              <a:rPr lang="en-US" altLang="zh-CN" sz="3200" b="1" dirty="0" smtClean="0">
                <a:latin typeface="Myriad Pro"/>
              </a:rPr>
              <a:t>and 90 GHz</a:t>
            </a:r>
            <a:r>
              <a:rPr lang="en-US" altLang="zh-CN" sz="3200" b="1" dirty="0" smtClean="0">
                <a:solidFill>
                  <a:srgbClr val="FF0000"/>
                </a:solidFill>
                <a:latin typeface="Myriad Pro"/>
              </a:rPr>
              <a:t> </a:t>
            </a:r>
          </a:p>
          <a:p>
            <a:pPr>
              <a:buFont typeface="Wingdings"/>
              <a:buChar char="à"/>
            </a:pPr>
            <a:r>
              <a:rPr lang="en-US" altLang="zh-CN" sz="3200" b="1" dirty="0" smtClean="0">
                <a:latin typeface="Myriad Pro"/>
              </a:rPr>
              <a:t> Sensitive to snow and liquid water</a:t>
            </a:r>
            <a:endParaRPr lang="zh-CN" altLang="en-US" sz="3200" b="1" dirty="0">
              <a:latin typeface="Myriad Pro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98427" y="26434947"/>
            <a:ext cx="68291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Myriad Pro"/>
              </a:rPr>
              <a:t>Humidity And Temperature </a:t>
            </a:r>
            <a:r>
              <a:rPr lang="en-US" altLang="zh-CN" sz="3200" dirty="0" err="1" smtClean="0">
                <a:latin typeface="Myriad Pro"/>
              </a:rPr>
              <a:t>PROfiler</a:t>
            </a:r>
            <a:r>
              <a:rPr lang="en-US" altLang="zh-CN" sz="3200" dirty="0" smtClean="0">
                <a:latin typeface="Myriad Pro"/>
              </a:rPr>
              <a:t> (</a:t>
            </a:r>
            <a:r>
              <a:rPr lang="en-US" altLang="zh-CN" sz="3200" b="1" dirty="0" smtClean="0">
                <a:latin typeface="Myriad Pro"/>
              </a:rPr>
              <a:t>HATPRO</a:t>
            </a:r>
            <a:r>
              <a:rPr lang="en-US" altLang="zh-CN" sz="3200" dirty="0" smtClean="0">
                <a:latin typeface="Myriad Pro"/>
              </a:rPr>
              <a:t>)</a:t>
            </a:r>
          </a:p>
          <a:p>
            <a:r>
              <a:rPr lang="en-US" altLang="zh-CN" sz="3200" b="1" dirty="0" smtClean="0">
                <a:latin typeface="Myriad Pro"/>
                <a:sym typeface="Wingdings" pitchFamily="2" charset="2"/>
              </a:rPr>
              <a:t></a:t>
            </a:r>
            <a:r>
              <a:rPr lang="en-US" altLang="zh-CN" sz="3200" dirty="0" smtClean="0">
                <a:latin typeface="Myriad Pro"/>
                <a:sym typeface="Wingdings" pitchFamily="2" charset="2"/>
              </a:rPr>
              <a:t> </a:t>
            </a:r>
            <a:r>
              <a:rPr lang="en-US" altLang="zh-CN" sz="3200" b="1" dirty="0" smtClean="0">
                <a:latin typeface="Myriad Pro"/>
                <a:sym typeface="Wingdings" pitchFamily="2" charset="2"/>
              </a:rPr>
              <a:t>Liquid water path </a:t>
            </a:r>
            <a:r>
              <a:rPr lang="en-US" altLang="zh-CN" sz="3200" b="1" dirty="0" smtClean="0">
                <a:solidFill>
                  <a:srgbClr val="FF0000"/>
                </a:solidFill>
                <a:latin typeface="Myriad Pro"/>
                <a:sym typeface="Wingdings" pitchFamily="2" charset="2"/>
              </a:rPr>
              <a:t>(LWP) </a:t>
            </a:r>
            <a:r>
              <a:rPr lang="en-US" altLang="zh-CN" sz="3200" b="1" dirty="0" smtClean="0">
                <a:latin typeface="Myriad Pro"/>
                <a:sym typeface="Wingdings" pitchFamily="2" charset="2"/>
              </a:rPr>
              <a:t>and integrated water vapor </a:t>
            </a:r>
            <a:r>
              <a:rPr lang="en-US" altLang="zh-CN" sz="3200" b="1" dirty="0" smtClean="0">
                <a:solidFill>
                  <a:srgbClr val="FF0000"/>
                </a:solidFill>
                <a:latin typeface="Myriad Pro"/>
                <a:sym typeface="Wingdings" pitchFamily="2" charset="2"/>
              </a:rPr>
              <a:t>(IWV)</a:t>
            </a:r>
            <a:endParaRPr lang="zh-CN" altLang="en-US" sz="3200" b="1" dirty="0">
              <a:latin typeface="Myriad Pro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66699" y="24973299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chemeClr val="bg1"/>
                </a:solidFill>
                <a:latin typeface="Myriad Pro"/>
              </a:rPr>
              <a:t>HATPRO</a:t>
            </a:r>
            <a:endParaRPr lang="zh-CN" altLang="en-US" sz="3200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124815" y="24973299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chemeClr val="bg1"/>
                </a:solidFill>
                <a:latin typeface="Myriad Pro"/>
              </a:rPr>
              <a:t>MRR</a:t>
            </a:r>
            <a:endParaRPr lang="zh-CN" altLang="en-US" sz="3200" b="1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155211" y="26434947"/>
            <a:ext cx="65286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Myriad Pro"/>
              </a:rPr>
              <a:t>Micro Rain Radar (</a:t>
            </a:r>
            <a:r>
              <a:rPr lang="en-US" altLang="zh-CN" sz="3200" b="1" dirty="0" smtClean="0">
                <a:latin typeface="Myriad Pro"/>
              </a:rPr>
              <a:t>MRR</a:t>
            </a:r>
            <a:r>
              <a:rPr lang="en-US" altLang="zh-CN" sz="3200" dirty="0" smtClean="0">
                <a:latin typeface="Myriad Pro"/>
              </a:rPr>
              <a:t>)</a:t>
            </a:r>
          </a:p>
          <a:p>
            <a:r>
              <a:rPr lang="en-US" altLang="zh-CN" sz="3200" b="1" dirty="0" smtClean="0">
                <a:latin typeface="Myriad Pro"/>
                <a:sym typeface="Wingdings" pitchFamily="2" charset="2"/>
              </a:rPr>
              <a:t> Integrated reflectivity factor</a:t>
            </a:r>
          </a:p>
          <a:p>
            <a:r>
              <a:rPr lang="en-US" altLang="zh-CN" sz="3200" b="1" dirty="0" smtClean="0">
                <a:latin typeface="Myriad Pro"/>
                <a:sym typeface="Wingdings" pitchFamily="2" charset="2"/>
              </a:rPr>
              <a:t> Indirect snow water path </a:t>
            </a:r>
            <a:r>
              <a:rPr lang="en-US" altLang="zh-CN" sz="3200" b="1" dirty="0" smtClean="0">
                <a:solidFill>
                  <a:srgbClr val="FF0000"/>
                </a:solidFill>
                <a:latin typeface="Myriad Pro"/>
                <a:sym typeface="Wingdings" pitchFamily="2" charset="2"/>
              </a:rPr>
              <a:t>(SWP)</a:t>
            </a:r>
            <a:r>
              <a:rPr lang="en-US" altLang="zh-CN" sz="3200" b="1" dirty="0" smtClean="0">
                <a:latin typeface="Myriad Pro"/>
                <a:sym typeface="Wingdings" pitchFamily="2" charset="2"/>
              </a:rPr>
              <a:t> </a:t>
            </a:r>
            <a:endParaRPr lang="zh-CN" altLang="en-US" sz="3200" b="1" dirty="0">
              <a:latin typeface="Myriad Pro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882403" y="21874053"/>
            <a:ext cx="1334489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/>
          <p:cNvSpPr/>
          <p:nvPr/>
        </p:nvSpPr>
        <p:spPr>
          <a:xfrm>
            <a:off x="642024" y="8730854"/>
            <a:ext cx="652867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 defTabSz="3986601">
              <a:spcBef>
                <a:spcPts val="1200"/>
              </a:spcBef>
              <a:buFont typeface="Wingdings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320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Importance of snow in  global energy budget and hydrological cycle</a:t>
            </a:r>
          </a:p>
          <a:p>
            <a:pPr marL="742950" lvl="0" indent="-742950" defTabSz="3986601">
              <a:spcBef>
                <a:spcPts val="1200"/>
              </a:spcBef>
              <a:buFont typeface="Wingdings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320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Dependence of retrieval accuracy on reasonable assumption of snow microphysical parameters</a:t>
            </a:r>
          </a:p>
          <a:p>
            <a:pPr marL="742950" lvl="0" indent="-742950" defTabSz="3986601">
              <a:spcBef>
                <a:spcPts val="1200"/>
              </a:spcBef>
              <a:buFont typeface="Wingdings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3200" b="1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Limited knowledge on snow particle orientation</a:t>
            </a:r>
          </a:p>
        </p:txBody>
      </p:sp>
      <p:sp>
        <p:nvSpPr>
          <p:cNvPr id="36" name="Rechteck 46"/>
          <p:cNvSpPr/>
          <p:nvPr/>
        </p:nvSpPr>
        <p:spPr>
          <a:xfrm>
            <a:off x="15644043" y="18849298"/>
            <a:ext cx="14112877" cy="895353"/>
          </a:xfrm>
          <a:prstGeom prst="rect">
            <a:avLst/>
          </a:prstGeom>
          <a:solidFill>
            <a:srgbClr val="173F6B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39866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7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7" name="Textfeld 35"/>
          <p:cNvSpPr txBox="1"/>
          <p:nvPr/>
        </p:nvSpPr>
        <p:spPr>
          <a:xfrm>
            <a:off x="15644043" y="18849298"/>
            <a:ext cx="14112877" cy="12924000"/>
          </a:xfrm>
          <a:prstGeom prst="rect">
            <a:avLst/>
          </a:prstGeom>
          <a:noFill/>
          <a:ln w="38103">
            <a:solidFill>
              <a:srgbClr val="173F6B"/>
            </a:solidFill>
            <a:prstDash val="solid"/>
          </a:ln>
        </p:spPr>
        <p:txBody>
          <a:bodyPr vert="horz" wrap="square" lIns="287999" tIns="143999" rIns="287999" bIns="143999" anchor="t" anchorCtr="0" compatLnSpc="1"/>
          <a:lstStyle/>
          <a:p>
            <a:pPr marL="0" marR="0" lvl="0" indent="0" algn="just" defTabSz="3986601" rtl="0" fontAlgn="auto" hangingPunct="1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kern="0" dirty="0" smtClean="0">
                <a:solidFill>
                  <a:srgbClr val="FFFFFF"/>
                </a:solidFill>
                <a:latin typeface="Myriad Pro" pitchFamily="34"/>
                <a:cs typeface="Arial" pitchFamily="34"/>
              </a:rPr>
              <a:t>5</a:t>
            </a:r>
            <a:r>
              <a:rPr lang="en-US" sz="4000" b="0" i="0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. </a:t>
            </a:r>
            <a:r>
              <a:rPr lang="en-US" sz="4000" b="0" i="0" u="none" strike="noStrike" kern="1200" cap="none" spc="0" baseline="0" dirty="0" err="1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Radiative</a:t>
            </a:r>
            <a:r>
              <a:rPr lang="en-US" sz="4000" b="0" i="0" u="none" strike="noStrike" kern="1200" cap="none" spc="0" baseline="0" dirty="0" smtClean="0">
                <a:solidFill>
                  <a:srgbClr val="FFFFFF"/>
                </a:solidFill>
                <a:uFillTx/>
                <a:latin typeface="Myriad Pro" pitchFamily="34"/>
                <a:cs typeface="Arial" pitchFamily="34"/>
              </a:rPr>
              <a:t> transfer simulation</a:t>
            </a:r>
          </a:p>
        </p:txBody>
      </p:sp>
      <p:sp>
        <p:nvSpPr>
          <p:cNvPr id="38" name="矩形 37"/>
          <p:cNvSpPr/>
          <p:nvPr/>
        </p:nvSpPr>
        <p:spPr>
          <a:xfrm>
            <a:off x="1170435" y="16618632"/>
            <a:ext cx="138615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3986601">
              <a:spcBef>
                <a:spcPts val="3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3200" kern="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Polarization observation at  </a:t>
            </a:r>
            <a:r>
              <a:rPr lang="en-US" altLang="zh-CN" sz="3200" kern="0" dirty="0" err="1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Umweltforschungsstation</a:t>
            </a:r>
            <a:r>
              <a:rPr lang="en-US" altLang="zh-CN" sz="3200" kern="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 </a:t>
            </a:r>
            <a:r>
              <a:rPr lang="en-US" altLang="zh-CN" sz="3200" kern="0" dirty="0" err="1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Schneefernerhaus</a:t>
            </a:r>
            <a:r>
              <a:rPr lang="en-US" altLang="zh-CN" sz="3200" kern="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 (UFS, 2650 m MSL) on Mount Zugspitze, Germany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86459" y="30586382"/>
            <a:ext cx="6576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latin typeface="Myriad Pro"/>
              </a:rPr>
              <a:t>Snow duration: 11 UTC-19 UTC</a:t>
            </a:r>
            <a:endParaRPr lang="zh-CN" altLang="en-US" sz="2800" dirty="0">
              <a:latin typeface="Myriad Pro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71695" y="33537610"/>
            <a:ext cx="470463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1600" indent="-741600">
              <a:spcBef>
                <a:spcPts val="1200"/>
              </a:spcBef>
              <a:buFont typeface="Wingdings" pitchFamily="2" charset="2"/>
              <a:buChar char="Ø"/>
            </a:pPr>
            <a:r>
              <a:rPr lang="en-US" altLang="zh-CN" sz="3200" b="1" dirty="0" smtClean="0">
                <a:latin typeface="Myriad Pro"/>
              </a:rPr>
              <a:t>Enhanced TB during snowfall</a:t>
            </a:r>
          </a:p>
          <a:p>
            <a:pPr marL="741600" indent="-741600">
              <a:spcBef>
                <a:spcPts val="1200"/>
              </a:spcBef>
              <a:buFont typeface="Wingdings" pitchFamily="2" charset="2"/>
              <a:buChar char="Ø"/>
            </a:pPr>
            <a:r>
              <a:rPr lang="en-US" altLang="zh-CN" sz="3200" b="1" dirty="0" smtClean="0">
                <a:latin typeface="Myriad Pro"/>
              </a:rPr>
              <a:t>PD ~0 K at zenith</a:t>
            </a:r>
          </a:p>
          <a:p>
            <a:pPr marL="741600" indent="-741600">
              <a:spcBef>
                <a:spcPts val="1200"/>
              </a:spcBef>
              <a:buFont typeface="Wingdings" pitchFamily="2" charset="2"/>
              <a:buChar char="Ø"/>
            </a:pPr>
            <a:r>
              <a:rPr lang="en-US" altLang="zh-CN" sz="3200" b="1" dirty="0" err="1" smtClean="0">
                <a:latin typeface="Myriad Pro"/>
              </a:rPr>
              <a:t>TB</a:t>
            </a:r>
            <a:r>
              <a:rPr lang="en-US" altLang="zh-CN" sz="3200" b="1" baseline="-25000" dirty="0" err="1" smtClean="0">
                <a:latin typeface="Myriad Pro"/>
              </a:rPr>
              <a:t>v</a:t>
            </a:r>
            <a:r>
              <a:rPr lang="en-US" altLang="zh-CN" sz="3200" b="1" dirty="0" smtClean="0">
                <a:latin typeface="Myriad Pro"/>
              </a:rPr>
              <a:t>&lt;</a:t>
            </a:r>
            <a:r>
              <a:rPr lang="en-US" altLang="zh-CN" sz="3200" b="1" dirty="0" err="1" smtClean="0">
                <a:latin typeface="Myriad Pro"/>
              </a:rPr>
              <a:t>TB</a:t>
            </a:r>
            <a:r>
              <a:rPr lang="en-US" altLang="zh-CN" sz="3200" b="1" baseline="-25000" dirty="0" err="1" smtClean="0">
                <a:latin typeface="Myriad Pro"/>
              </a:rPr>
              <a:t>h</a:t>
            </a:r>
            <a:r>
              <a:rPr lang="en-US" altLang="zh-CN" sz="3200" b="1" dirty="0" smtClean="0">
                <a:latin typeface="Myriad Pro"/>
              </a:rPr>
              <a:t> off zenith </a:t>
            </a:r>
          </a:p>
          <a:p>
            <a:pPr marL="741600" indent="-741600">
              <a:spcBef>
                <a:spcPts val="1200"/>
              </a:spcBef>
              <a:buFont typeface="Wingdings" pitchFamily="2" charset="2"/>
              <a:buChar char="Ø"/>
            </a:pPr>
            <a:r>
              <a:rPr lang="en-US" altLang="zh-CN" sz="3200" b="1" dirty="0" smtClean="0">
                <a:latin typeface="Myriad Pro"/>
              </a:rPr>
              <a:t>PD ~-10 K at 34.8</a:t>
            </a:r>
            <a:r>
              <a:rPr lang="en-US" altLang="zh-CN" sz="3200" b="1" baseline="30000" dirty="0" smtClean="0">
                <a:latin typeface="Myriad Pro"/>
              </a:rPr>
              <a:t>o</a:t>
            </a:r>
            <a:r>
              <a:rPr lang="en-US" altLang="zh-CN" sz="3200" b="1" dirty="0" smtClean="0">
                <a:latin typeface="Myriad Pro"/>
              </a:rPr>
              <a:t> elevation </a:t>
            </a:r>
          </a:p>
        </p:txBody>
      </p:sp>
      <p:pic>
        <p:nvPicPr>
          <p:cNvPr id="1032" name="Picture 8" descr="E:\文档\dissertation\plots\statistic2010_3.ep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149469" y="13339886"/>
            <a:ext cx="6996074" cy="4680000"/>
          </a:xfrm>
          <a:prstGeom prst="rect">
            <a:avLst/>
          </a:prstGeom>
          <a:noFill/>
        </p:spPr>
      </p:pic>
      <p:sp>
        <p:nvSpPr>
          <p:cNvPr id="46" name="矩形 45"/>
          <p:cNvSpPr/>
          <p:nvPr/>
        </p:nvSpPr>
        <p:spPr>
          <a:xfrm>
            <a:off x="16378893" y="11604204"/>
            <a:ext cx="550861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1600" lvl="0" indent="-741600" defTabSz="3986601">
              <a:spcBef>
                <a:spcPts val="1200"/>
              </a:spcBef>
              <a:buFont typeface="Wingdings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3200" b="1" kern="0" dirty="0" smtClean="0">
                <a:solidFill>
                  <a:srgbClr val="FF0000"/>
                </a:solidFill>
                <a:latin typeface="Myriad Pro" pitchFamily="34"/>
                <a:cs typeface="Arial" pitchFamily="34"/>
              </a:rPr>
              <a:t>PD damped by LWP</a:t>
            </a:r>
          </a:p>
          <a:p>
            <a:pPr marL="741600" lvl="0" indent="-741600" defTabSz="3986601">
              <a:spcBef>
                <a:spcPts val="1200"/>
              </a:spcBef>
              <a:buFont typeface="Wingdings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3200" b="1" kern="0" dirty="0" smtClean="0">
                <a:solidFill>
                  <a:srgbClr val="FF0000"/>
                </a:solidFill>
                <a:latin typeface="Myriad Pro" pitchFamily="34"/>
                <a:cs typeface="Arial" pitchFamily="34"/>
              </a:rPr>
              <a:t>TB enhanced by LWP</a:t>
            </a:r>
          </a:p>
        </p:txBody>
      </p:sp>
      <p:sp>
        <p:nvSpPr>
          <p:cNvPr id="47" name="矩形 46"/>
          <p:cNvSpPr/>
          <p:nvPr/>
        </p:nvSpPr>
        <p:spPr>
          <a:xfrm>
            <a:off x="16378893" y="16104704"/>
            <a:ext cx="550861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1600" lvl="0" indent="-741600" defTabSz="3986601">
              <a:spcBef>
                <a:spcPts val="1200"/>
              </a:spcBef>
              <a:buFont typeface="Wingdings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3200" b="1" kern="0" dirty="0" smtClean="0">
                <a:solidFill>
                  <a:srgbClr val="FF0000"/>
                </a:solidFill>
                <a:latin typeface="Myriad Pro" pitchFamily="34"/>
                <a:cs typeface="Arial" pitchFamily="34"/>
              </a:rPr>
              <a:t>PD enhanced by SWP</a:t>
            </a:r>
          </a:p>
          <a:p>
            <a:pPr marL="741600" lvl="0" indent="-741600" defTabSz="3986601">
              <a:spcBef>
                <a:spcPts val="1200"/>
              </a:spcBef>
              <a:buFont typeface="Wingdings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3200" b="1" kern="0" dirty="0" smtClean="0">
                <a:solidFill>
                  <a:srgbClr val="FF0000"/>
                </a:solidFill>
                <a:latin typeface="Myriad Pro" pitchFamily="34"/>
                <a:cs typeface="Arial" pitchFamily="34"/>
              </a:rPr>
              <a:t>TB enhanced by SWP</a:t>
            </a:r>
          </a:p>
        </p:txBody>
      </p:sp>
      <p:sp>
        <p:nvSpPr>
          <p:cNvPr id="48" name="矩形 47"/>
          <p:cNvSpPr/>
          <p:nvPr/>
        </p:nvSpPr>
        <p:spPr>
          <a:xfrm>
            <a:off x="4987159" y="31254778"/>
            <a:ext cx="2471568" cy="6768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TextBox 48"/>
          <p:cNvSpPr txBox="1"/>
          <p:nvPr/>
        </p:nvSpPr>
        <p:spPr>
          <a:xfrm>
            <a:off x="9391695" y="30716324"/>
            <a:ext cx="49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Myriad Pro"/>
              </a:rPr>
              <a:t>Brightness temperature </a:t>
            </a:r>
          </a:p>
          <a:p>
            <a:r>
              <a:rPr lang="en-US" altLang="zh-CN" sz="3200" b="1" dirty="0" smtClean="0">
                <a:latin typeface="Myriad Pro"/>
              </a:rPr>
              <a:t>TB=(</a:t>
            </a:r>
            <a:r>
              <a:rPr lang="en-US" altLang="zh-CN" sz="3200" b="1" dirty="0" err="1" smtClean="0">
                <a:latin typeface="Myriad Pro"/>
              </a:rPr>
              <a:t>TB</a:t>
            </a:r>
            <a:r>
              <a:rPr lang="en-US" altLang="zh-CN" sz="3200" b="1" baseline="-25000" dirty="0" err="1" smtClean="0">
                <a:latin typeface="Myriad Pro"/>
              </a:rPr>
              <a:t>v</a:t>
            </a:r>
            <a:r>
              <a:rPr lang="en-US" altLang="zh-CN" sz="3200" b="1" dirty="0" err="1" smtClean="0">
                <a:latin typeface="Myriad Pro"/>
              </a:rPr>
              <a:t>+TB</a:t>
            </a:r>
            <a:r>
              <a:rPr lang="en-US" altLang="zh-CN" sz="3200" b="1" baseline="-25000" dirty="0" err="1" smtClean="0">
                <a:latin typeface="Myriad Pro"/>
              </a:rPr>
              <a:t>h</a:t>
            </a:r>
            <a:r>
              <a:rPr lang="en-US" altLang="zh-CN" sz="3200" b="1" dirty="0" smtClean="0">
                <a:latin typeface="Myriad Pro"/>
              </a:rPr>
              <a:t>)/2</a:t>
            </a:r>
            <a:endParaRPr lang="zh-CN" altLang="en-US" sz="3200" b="1" dirty="0">
              <a:latin typeface="Myriad Pro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9403643" y="31940460"/>
            <a:ext cx="46922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Myriad Pro"/>
              </a:rPr>
              <a:t>Polarization difference </a:t>
            </a:r>
          </a:p>
          <a:p>
            <a:r>
              <a:rPr lang="en-US" altLang="zh-CN" sz="3200" b="1" dirty="0" smtClean="0">
                <a:latin typeface="Myriad Pro"/>
              </a:rPr>
              <a:t>PD=</a:t>
            </a:r>
            <a:r>
              <a:rPr lang="en-US" altLang="zh-CN" sz="3200" b="1" dirty="0" err="1" smtClean="0">
                <a:latin typeface="Myriad Pro"/>
              </a:rPr>
              <a:t>TB</a:t>
            </a:r>
            <a:r>
              <a:rPr lang="en-US" altLang="zh-CN" sz="3200" b="1" baseline="-25000" dirty="0" err="1" smtClean="0">
                <a:latin typeface="Myriad Pro"/>
              </a:rPr>
              <a:t>v</a:t>
            </a:r>
            <a:r>
              <a:rPr lang="en-US" altLang="zh-CN" sz="3200" b="1" dirty="0" err="1" smtClean="0">
                <a:latin typeface="Myriad Pro"/>
              </a:rPr>
              <a:t>-TB</a:t>
            </a:r>
            <a:r>
              <a:rPr lang="en-US" altLang="zh-CN" sz="3200" b="1" baseline="-25000" dirty="0" err="1" smtClean="0">
                <a:latin typeface="Myriad Pro"/>
              </a:rPr>
              <a:t>h</a:t>
            </a:r>
            <a:endParaRPr lang="zh-CN" altLang="en-US" sz="3200" b="1" dirty="0">
              <a:latin typeface="Myriad Pro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350989" y="38620742"/>
            <a:ext cx="128763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dirty="0" smtClean="0">
                <a:latin typeface="Myriad Pro"/>
              </a:rPr>
              <a:t>TB and PD observed by DPR, and IWV  and LWP derived from HATPRO</a:t>
            </a:r>
            <a:endParaRPr lang="zh-CN" altLang="en-US" sz="2600" dirty="0">
              <a:latin typeface="Myriad Pro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6414897" y="14397998"/>
            <a:ext cx="55086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Myriad Pro"/>
              </a:rPr>
              <a:t>Indirectly measured SWP as a function of PD and TB at 34.8</a:t>
            </a:r>
            <a:r>
              <a:rPr lang="en-US" altLang="zh-CN" sz="3200" baseline="30000" dirty="0" smtClean="0">
                <a:latin typeface="Myriad Pro"/>
              </a:rPr>
              <a:t>o </a:t>
            </a:r>
            <a:r>
              <a:rPr lang="en-US" altLang="zh-CN" sz="3200" dirty="0" smtClean="0">
                <a:latin typeface="Myriad Pro"/>
              </a:rPr>
              <a:t>elevation</a:t>
            </a:r>
            <a:endParaRPr lang="zh-CN" altLang="en-US" sz="3200" dirty="0">
              <a:latin typeface="Myriad Pro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6414897" y="10353936"/>
            <a:ext cx="5508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Myriad Pro"/>
              </a:rPr>
              <a:t>LWP as a function of PD and TB at 34.8</a:t>
            </a:r>
            <a:r>
              <a:rPr lang="en-US" altLang="zh-CN" sz="3200" baseline="30000" dirty="0" smtClean="0">
                <a:latin typeface="Myriad Pro"/>
              </a:rPr>
              <a:t>o </a:t>
            </a:r>
            <a:r>
              <a:rPr lang="en-US" altLang="zh-CN" sz="3200" dirty="0" smtClean="0">
                <a:latin typeface="Myriad Pro"/>
              </a:rPr>
              <a:t>elevation</a:t>
            </a:r>
            <a:endParaRPr lang="zh-CN" altLang="en-US" sz="3200" dirty="0">
              <a:latin typeface="Myriad Pro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6241010" y="29901206"/>
            <a:ext cx="128773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Myriad Pro"/>
              </a:rPr>
              <a:t>Effects of snow parameters on PD</a:t>
            </a:r>
          </a:p>
          <a:p>
            <a:r>
              <a:rPr lang="en-US" altLang="zh-CN" sz="3200" b="1" dirty="0" smtClean="0">
                <a:solidFill>
                  <a:srgbClr val="FF0000"/>
                </a:solidFill>
                <a:latin typeface="Myriad Pro"/>
                <a:sym typeface="Wingdings" pitchFamily="2" charset="2"/>
              </a:rPr>
              <a:t> </a:t>
            </a:r>
            <a:r>
              <a:rPr lang="en-US" altLang="zh-CN" sz="3200" b="1" dirty="0" smtClean="0">
                <a:solidFill>
                  <a:srgbClr val="FF0000"/>
                </a:solidFill>
                <a:latin typeface="Myriad Pro"/>
              </a:rPr>
              <a:t>Denser and flatter  snow particles with horizontal orientation result in higher PD</a:t>
            </a:r>
            <a:endParaRPr lang="zh-CN" altLang="en-US" sz="3200" b="1" dirty="0">
              <a:solidFill>
                <a:srgbClr val="FF0000"/>
              </a:solidFill>
              <a:latin typeface="Myriad Pro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6241010" y="20576170"/>
            <a:ext cx="13156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Myriad Pro"/>
              </a:rPr>
              <a:t>Assumption of </a:t>
            </a:r>
            <a:r>
              <a:rPr lang="en-US" altLang="zh-CN" sz="3200" b="1" dirty="0" smtClean="0">
                <a:latin typeface="Myriad Pro"/>
              </a:rPr>
              <a:t>horizontally oriented snow oblates 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6256111" y="19955391"/>
            <a:ext cx="13156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Myriad Pro"/>
              </a:rPr>
              <a:t>Reconstructed atmospheric scenario in RT calculations</a:t>
            </a:r>
            <a:endParaRPr lang="zh-CN" altLang="en-US" sz="3200" b="1" dirty="0">
              <a:latin typeface="Myriad Pro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25401818" y="21260246"/>
            <a:ext cx="4679829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1600" indent="-741600" defTabSz="3986601">
              <a:spcBef>
                <a:spcPts val="1200"/>
              </a:spcBef>
              <a:buFont typeface="Wingdings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3200" b="1" dirty="0" smtClean="0">
                <a:latin typeface="Myriad Pro"/>
                <a:sym typeface="Wingdings" pitchFamily="2" charset="2"/>
              </a:rPr>
              <a:t>Effects of LWP and SWP on TB and PD are confirmed</a:t>
            </a:r>
            <a:endParaRPr lang="zh-CN" altLang="en-US" sz="3200" b="1" dirty="0" smtClean="0">
              <a:latin typeface="Myriad Pro"/>
            </a:endParaRPr>
          </a:p>
          <a:p>
            <a:pPr marL="741600" lvl="0" indent="-741600" defTabSz="3986601">
              <a:spcBef>
                <a:spcPts val="1200"/>
              </a:spcBef>
              <a:buFont typeface="Wingdings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3200" b="1" kern="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Polarization observation is helpful for LWP and SWP retrievals</a:t>
            </a:r>
          </a:p>
          <a:p>
            <a:pPr marL="741600" lvl="0" indent="-741600" defTabSz="3986601">
              <a:spcBef>
                <a:spcPts val="1200"/>
              </a:spcBef>
              <a:buFont typeface="Wingdings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3200" b="1" kern="0" dirty="0" smtClean="0">
                <a:solidFill>
                  <a:srgbClr val="000000"/>
                </a:solidFill>
                <a:latin typeface="Myriad Pro" pitchFamily="34"/>
                <a:cs typeface="Arial" pitchFamily="34"/>
              </a:rPr>
              <a:t>LWP mismatch is caused by different observation geometry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6099664" y="28703949"/>
            <a:ext cx="1315656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dirty="0" smtClean="0">
                <a:latin typeface="Myriad Pro"/>
              </a:rPr>
              <a:t>Dots indicate measurements during the snowfall case and colors specify LWP values from HATPRO.</a:t>
            </a:r>
            <a:endParaRPr lang="zh-CN" altLang="en-US" sz="2600" b="1" dirty="0">
              <a:latin typeface="Myriad Pro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5716051" y="8769760"/>
            <a:ext cx="6840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latin typeface="Myriad Pro"/>
              </a:rPr>
              <a:t>DPR synergic observation with HATPRO and MRR</a:t>
            </a:r>
            <a:endParaRPr lang="zh-CN" altLang="en-US" sz="3200" b="1" dirty="0">
              <a:latin typeface="Myriad Pro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</TotalTime>
  <Words>512</Words>
  <Application>Microsoft Office PowerPoint</Application>
  <PresentationFormat>自定义</PresentationFormat>
  <Paragraphs>65</Paragraphs>
  <Slides>1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3" baseType="lpstr">
      <vt:lpstr>Larissa Design</vt:lpstr>
      <vt:lpstr>Visio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seiken</dc:creator>
  <cp:lastModifiedBy>xiexinxin</cp:lastModifiedBy>
  <cp:revision>310</cp:revision>
  <dcterms:created xsi:type="dcterms:W3CDTF">2010-02-18T15:53:26Z</dcterms:created>
  <dcterms:modified xsi:type="dcterms:W3CDTF">2012-07-19T11:05:40Z</dcterms:modified>
</cp:coreProperties>
</file>