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2" r:id="rId4"/>
    <p:sldId id="287" r:id="rId5"/>
    <p:sldId id="301" r:id="rId6"/>
    <p:sldId id="299" r:id="rId7"/>
    <p:sldId id="275" r:id="rId8"/>
    <p:sldId id="286" r:id="rId9"/>
    <p:sldId id="288" r:id="rId10"/>
    <p:sldId id="278" r:id="rId11"/>
    <p:sldId id="289" r:id="rId12"/>
    <p:sldId id="282" r:id="rId13"/>
    <p:sldId id="279" r:id="rId14"/>
    <p:sldId id="284" r:id="rId15"/>
    <p:sldId id="269" r:id="rId16"/>
    <p:sldId id="295" r:id="rId17"/>
    <p:sldId id="262" r:id="rId18"/>
    <p:sldId id="300" r:id="rId19"/>
    <p:sldId id="296" r:id="rId20"/>
    <p:sldId id="297" r:id="rId21"/>
    <p:sldId id="298" r:id="rId22"/>
    <p:sldId id="30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5CB3"/>
    <a:srgbClr val="92D050"/>
    <a:srgbClr val="2D4B9B"/>
    <a:srgbClr val="90A0CA"/>
    <a:srgbClr val="2B30F9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410"/>
  </p:normalViewPr>
  <p:slideViewPr>
    <p:cSldViewPr snapToGrid="0">
      <p:cViewPr varScale="1">
        <p:scale>
          <a:sx n="77" d="100"/>
          <a:sy n="77" d="100"/>
        </p:scale>
        <p:origin x="88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13.07.2023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QJRMS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12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Introduce</a:t>
            </a:r>
            <a:r>
              <a:rPr lang="de-DE" dirty="0"/>
              <a:t> Boxplot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94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en-US"/>
              <a:t>16.7.2023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16.7.2023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DC27AA-FAD5-48C8-89E3-A8865F8A5B4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97341" y="129561"/>
            <a:ext cx="967635" cy="4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20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262E09-06DB-47D8-9276-339D3F0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7" y="1385977"/>
            <a:ext cx="8353425" cy="124649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GB" dirty="0"/>
              <a:t>Ground based microwave radiometer – exploring model based LWP retrievals and artificial sky-clearing 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4D3D6BE0-6471-4C69-B0CB-841561C48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Moritz Löffler</a:t>
            </a:r>
            <a:r>
              <a:rPr lang="de-DE" baseline="30000" dirty="0"/>
              <a:t>1,2</a:t>
            </a:r>
            <a:r>
              <a:rPr lang="de-DE" dirty="0"/>
              <a:t>, Christine Knist</a:t>
            </a:r>
            <a:r>
              <a:rPr lang="de-DE" baseline="30000" dirty="0"/>
              <a:t> 1</a:t>
            </a:r>
            <a:r>
              <a:rPr lang="de-DE" dirty="0"/>
              <a:t>, Jasmin Vural</a:t>
            </a:r>
            <a:r>
              <a:rPr lang="de-DE" baseline="30000" dirty="0"/>
              <a:t> 1</a:t>
            </a:r>
            <a:r>
              <a:rPr lang="de-DE" dirty="0"/>
              <a:t>, Ulrich Löhnert</a:t>
            </a:r>
            <a:r>
              <a:rPr lang="de-DE" baseline="30000" dirty="0"/>
              <a:t> 2 </a:t>
            </a:r>
          </a:p>
          <a:p>
            <a:r>
              <a:rPr lang="de-DE" baseline="30000" dirty="0"/>
              <a:t>1</a:t>
            </a:r>
            <a:r>
              <a:rPr lang="de-DE" dirty="0"/>
              <a:t> Deutscher Wetterdienst, </a:t>
            </a:r>
            <a:r>
              <a:rPr lang="de-DE" baseline="30000" dirty="0"/>
              <a:t>2</a:t>
            </a:r>
            <a:r>
              <a:rPr lang="de-DE" dirty="0"/>
              <a:t> Universität zu Köln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A76203-0A51-4E2E-9408-0774783D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329D25-43C7-43AD-9E67-F3E2C41F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73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54642-8C0A-40C1-A410-F479D3B1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3183732" cy="360099"/>
          </a:xfrm>
        </p:spPr>
        <p:txBody>
          <a:bodyPr/>
          <a:lstStyle/>
          <a:p>
            <a:r>
              <a:rPr lang="de-DE" dirty="0"/>
              <a:t>LWP </a:t>
            </a:r>
            <a:r>
              <a:rPr lang="de-DE" dirty="0" err="1"/>
              <a:t>Statistics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0A744E-BE5A-4392-BA6D-8F7D5BC960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LWP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ERA5 TB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biased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clear-sky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is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centered</a:t>
            </a:r>
            <a:r>
              <a:rPr lang="de-DE" dirty="0"/>
              <a:t> at 20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FWHM ~ 40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σ</a:t>
            </a:r>
            <a:r>
              <a:rPr lang="de-DE" dirty="0"/>
              <a:t> ~ 17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After </a:t>
            </a:r>
            <a:r>
              <a:rPr lang="de-DE" dirty="0" err="1"/>
              <a:t>adding</a:t>
            </a:r>
            <a:r>
              <a:rPr lang="de-DE" dirty="0"/>
              <a:t> „</a:t>
            </a:r>
            <a:r>
              <a:rPr lang="de-DE" dirty="0" err="1"/>
              <a:t>day-of-year</a:t>
            </a:r>
            <a:r>
              <a:rPr lang="de-DE" dirty="0"/>
              <a:t>“ and „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“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similarity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references</a:t>
            </a:r>
            <a:r>
              <a:rPr lang="de-DE" dirty="0"/>
              <a:t> </a:t>
            </a:r>
            <a:r>
              <a:rPr lang="de-DE" dirty="0" err="1"/>
              <a:t>improves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clear-sky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then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centered</a:t>
            </a:r>
            <a:r>
              <a:rPr lang="de-DE" dirty="0"/>
              <a:t> at ~ 0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σ</a:t>
            </a:r>
            <a:r>
              <a:rPr lang="de-DE" dirty="0"/>
              <a:t> ~ 2.7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2EC9E5D-AC2B-4427-A0B7-C4A5EDE3CD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15E1AE-AA42-4593-86E9-C830AF8AE8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578E1B5-A26F-436C-B33C-EF229A0332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10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37825F-448B-4BA2-B404-B3A3ADE5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20" y="841232"/>
            <a:ext cx="2491384" cy="16844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3DB3CC-28AE-4AF7-AAEE-F7423C1F7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20" y="2438386"/>
            <a:ext cx="2491384" cy="176204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FFAEF3C-77FA-40CA-AA1D-0D3BB60B6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07" y="841232"/>
            <a:ext cx="2616616" cy="168440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66CBB66-C32F-4298-9A56-D6BC4AF83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48" y="2506010"/>
            <a:ext cx="2550407" cy="16916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2ED4B19-DC6D-4FA2-BDB2-F0FA7729D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10" y="198358"/>
            <a:ext cx="3773170" cy="4292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48D271A-0DEA-44DF-8A41-C4E27F8D1827}"/>
              </a:ext>
            </a:extLst>
          </p:cNvPr>
          <p:cNvSpPr txBox="1"/>
          <p:nvPr/>
        </p:nvSpPr>
        <p:spPr>
          <a:xfrm>
            <a:off x="4008120" y="4089534"/>
            <a:ext cx="50295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0000"/>
                </a:solidFill>
              </a:rPr>
              <a:t>Histograms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of</a:t>
            </a:r>
            <a:r>
              <a:rPr lang="de-DE" sz="1100" dirty="0">
                <a:solidFill>
                  <a:srgbClr val="000000"/>
                </a:solidFill>
              </a:rPr>
              <a:t> liquid </a:t>
            </a:r>
            <a:r>
              <a:rPr lang="de-DE" sz="1100" dirty="0" err="1">
                <a:solidFill>
                  <a:srgbClr val="000000"/>
                </a:solidFill>
              </a:rPr>
              <a:t>water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path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during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FESSTVaL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campaign</a:t>
            </a:r>
            <a:r>
              <a:rPr lang="de-DE" sz="1100" dirty="0">
                <a:solidFill>
                  <a:srgbClr val="000000"/>
                </a:solidFill>
              </a:rPr>
              <a:t> Mai </a:t>
            </a:r>
            <a:r>
              <a:rPr lang="de-DE" sz="1100" dirty="0" err="1">
                <a:solidFill>
                  <a:srgbClr val="000000"/>
                </a:solidFill>
              </a:rPr>
              <a:t>to</a:t>
            </a:r>
            <a:r>
              <a:rPr lang="de-DE" sz="1100" dirty="0">
                <a:solidFill>
                  <a:srgbClr val="000000"/>
                </a:solidFill>
              </a:rPr>
              <a:t> Aug. 2021</a:t>
            </a:r>
          </a:p>
          <a:p>
            <a:pPr algn="just"/>
            <a:r>
              <a:rPr lang="de-DE" sz="1100" dirty="0" err="1">
                <a:solidFill>
                  <a:srgbClr val="000000"/>
                </a:solidFill>
              </a:rPr>
              <a:t>From</a:t>
            </a:r>
            <a:r>
              <a:rPr lang="de-DE" sz="1100" dirty="0">
                <a:solidFill>
                  <a:srgbClr val="000000"/>
                </a:solidFill>
              </a:rPr>
              <a:t> ERA5 (A), </a:t>
            </a:r>
            <a:r>
              <a:rPr lang="de-DE" sz="1100" dirty="0" err="1">
                <a:solidFill>
                  <a:srgbClr val="000000"/>
                </a:solidFill>
              </a:rPr>
              <a:t>new</a:t>
            </a:r>
            <a:r>
              <a:rPr lang="de-DE" sz="1100" dirty="0">
                <a:solidFill>
                  <a:srgbClr val="000000"/>
                </a:solidFill>
              </a:rPr>
              <a:t> MWR </a:t>
            </a:r>
            <a:r>
              <a:rPr lang="de-DE" sz="1100" dirty="0" err="1">
                <a:solidFill>
                  <a:srgbClr val="000000"/>
                </a:solidFill>
              </a:rPr>
              <a:t>retrieval</a:t>
            </a:r>
            <a:r>
              <a:rPr lang="de-DE" sz="1100" dirty="0">
                <a:solidFill>
                  <a:srgbClr val="000000"/>
                </a:solidFill>
              </a:rPr>
              <a:t> (B), </a:t>
            </a:r>
            <a:r>
              <a:rPr lang="de-DE" sz="1100" dirty="0" err="1">
                <a:solidFill>
                  <a:srgbClr val="000000"/>
                </a:solidFill>
              </a:rPr>
              <a:t>manufacturer</a:t>
            </a:r>
            <a:r>
              <a:rPr lang="de-DE" sz="1100" dirty="0">
                <a:solidFill>
                  <a:srgbClr val="000000"/>
                </a:solidFill>
              </a:rPr>
              <a:t> MWR </a:t>
            </a:r>
            <a:r>
              <a:rPr lang="de-DE" sz="1100" dirty="0" err="1">
                <a:solidFill>
                  <a:srgbClr val="000000"/>
                </a:solidFill>
              </a:rPr>
              <a:t>retrieval</a:t>
            </a:r>
            <a:r>
              <a:rPr lang="de-DE" sz="1100" dirty="0">
                <a:solidFill>
                  <a:srgbClr val="000000"/>
                </a:solidFill>
              </a:rPr>
              <a:t> (C) and </a:t>
            </a:r>
            <a:r>
              <a:rPr lang="de-DE" sz="1100" dirty="0" err="1">
                <a:solidFill>
                  <a:srgbClr val="000000"/>
                </a:solidFill>
              </a:rPr>
              <a:t>retrieved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from</a:t>
            </a:r>
            <a:r>
              <a:rPr lang="de-DE" sz="1100" dirty="0">
                <a:solidFill>
                  <a:srgbClr val="000000"/>
                </a:solidFill>
              </a:rPr>
              <a:t> a </a:t>
            </a:r>
            <a:r>
              <a:rPr lang="de-DE" sz="1100" dirty="0" err="1">
                <a:solidFill>
                  <a:srgbClr val="000000"/>
                </a:solidFill>
              </a:rPr>
              <a:t>hyperspectral</a:t>
            </a:r>
            <a:r>
              <a:rPr lang="de-DE" sz="1100" dirty="0">
                <a:solidFill>
                  <a:srgbClr val="000000"/>
                </a:solidFill>
              </a:rPr>
              <a:t> IR </a:t>
            </a:r>
            <a:r>
              <a:rPr lang="de-DE" sz="1100" dirty="0" err="1">
                <a:solidFill>
                  <a:srgbClr val="000000"/>
                </a:solidFill>
              </a:rPr>
              <a:t>sounder</a:t>
            </a:r>
            <a:r>
              <a:rPr lang="de-DE" sz="1100" dirty="0">
                <a:solidFill>
                  <a:srgbClr val="000000"/>
                </a:solidFill>
              </a:rPr>
              <a:t> (ASSIST) (D)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427084-BE85-4ACF-9F5C-55E6611DDBA5}"/>
              </a:ext>
            </a:extLst>
          </p:cNvPr>
          <p:cNvSpPr txBox="1"/>
          <p:nvPr/>
        </p:nvSpPr>
        <p:spPr>
          <a:xfrm>
            <a:off x="3579019" y="7584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(A)</a:t>
            </a: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0428628-F836-482D-9FF3-61B28D86E294}"/>
              </a:ext>
            </a:extLst>
          </p:cNvPr>
          <p:cNvSpPr txBox="1"/>
          <p:nvPr/>
        </p:nvSpPr>
        <p:spPr>
          <a:xfrm>
            <a:off x="3611071" y="23870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(C)</a:t>
            </a:r>
            <a:endParaRPr lang="en-GB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EB832F6-1196-41E0-ABAF-1D24CECFC825}"/>
              </a:ext>
            </a:extLst>
          </p:cNvPr>
          <p:cNvCxnSpPr/>
          <p:nvPr/>
        </p:nvCxnSpPr>
        <p:spPr>
          <a:xfrm>
            <a:off x="7073153" y="1667435"/>
            <a:ext cx="5782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C7C038A9-CBF2-486C-A4F2-6671A115BC1F}"/>
              </a:ext>
            </a:extLst>
          </p:cNvPr>
          <p:cNvSpPr/>
          <p:nvPr/>
        </p:nvSpPr>
        <p:spPr>
          <a:xfrm>
            <a:off x="6427538" y="778469"/>
            <a:ext cx="2616616" cy="1698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DDDD9AA-28ED-4DFC-9A51-8DF4A0D05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79" y="758406"/>
            <a:ext cx="2563921" cy="181334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C9EE938-82ED-472F-B634-BF6220E4E527}"/>
              </a:ext>
            </a:extLst>
          </p:cNvPr>
          <p:cNvSpPr txBox="1"/>
          <p:nvPr/>
        </p:nvSpPr>
        <p:spPr>
          <a:xfrm>
            <a:off x="6240993" y="7326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(B)</a:t>
            </a:r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82B897-B24F-4B4B-B314-66257BA3F968}"/>
              </a:ext>
            </a:extLst>
          </p:cNvPr>
          <p:cNvSpPr txBox="1"/>
          <p:nvPr/>
        </p:nvSpPr>
        <p:spPr>
          <a:xfrm>
            <a:off x="6228169" y="235928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54642-8C0A-40C1-A410-F479D3B1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3183732" cy="720197"/>
          </a:xfrm>
        </p:spPr>
        <p:txBody>
          <a:bodyPr/>
          <a:lstStyle/>
          <a:p>
            <a:r>
              <a:rPr lang="de-DE" dirty="0"/>
              <a:t>LWP Retrievals </a:t>
            </a:r>
            <a:r>
              <a:rPr lang="de-DE" dirty="0" err="1"/>
              <a:t>for</a:t>
            </a:r>
            <a:r>
              <a:rPr lang="de-DE" dirty="0"/>
              <a:t> same Instrument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0A744E-BE5A-4392-BA6D-8F7D5BC960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LWP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r>
              <a:rPr lang="de-DE" dirty="0" err="1"/>
              <a:t>corr</a:t>
            </a:r>
            <a:r>
              <a:rPr lang="de-DE" dirty="0"/>
              <a:t> = 0.99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</a:t>
            </a:r>
            <a:r>
              <a:rPr lang="de-DE" baseline="-25000" dirty="0"/>
              <a:t>D</a:t>
            </a:r>
            <a:r>
              <a:rPr lang="de-DE" dirty="0"/>
              <a:t> = 11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RMSD = 16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bias</a:t>
            </a:r>
            <a:r>
              <a:rPr lang="de-DE" dirty="0"/>
              <a:t> = 1 g/m</a:t>
            </a:r>
            <a:r>
              <a:rPr lang="de-DE" baseline="30000" dirty="0"/>
              <a:t>2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2EC9E5D-AC2B-4427-A0B7-C4A5EDE3CD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15E1AE-AA42-4593-86E9-C830AF8AE8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578E1B5-A26F-436C-B33C-EF229A0332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ED4B19-DC6D-4FA2-BDB2-F0FA7729D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10" y="198358"/>
            <a:ext cx="3773170" cy="4292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492805-B213-4E38-AE42-1EA6024AA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7" y="1078776"/>
            <a:ext cx="3711844" cy="33419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027FFC-8474-40D4-AB38-A853BCB53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82" y="792798"/>
            <a:ext cx="3535357" cy="31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D564F8F-4A66-4B28-83AB-AE3EE1716C85}"/>
              </a:ext>
            </a:extLst>
          </p:cNvPr>
          <p:cNvSpPr txBox="1">
            <a:spLocks/>
          </p:cNvSpPr>
          <p:nvPr/>
        </p:nvSpPr>
        <p:spPr>
          <a:xfrm>
            <a:off x="395288" y="1708041"/>
            <a:ext cx="3490913" cy="2639282"/>
          </a:xfrm>
          <a:prstGeom prst="rect">
            <a:avLst/>
          </a:prstGeom>
        </p:spPr>
        <p:txBody>
          <a:bodyPr vert="horz" lIns="72000" tIns="36000" rIns="72000" bIns="36000" rtlCol="0">
            <a:normAutofit fontScale="92500" lnSpcReduction="10000"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OmB</a:t>
            </a:r>
            <a:r>
              <a:rPr lang="en-GB" dirty="0"/>
              <a:t> stats of detected clouds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are asymmetric (skew)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have large random differences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have</a:t>
            </a:r>
            <a:r>
              <a:rPr lang="de-DE" dirty="0"/>
              <a:t> a different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clear-sky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Improvements when using Rosenkranz-22 oxygen and water-vapor absorption coefficients</a:t>
            </a:r>
          </a:p>
          <a:p>
            <a:endParaRPr lang="en-GB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87217-9CF0-413A-B8D9-72011672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8748712" cy="720197"/>
          </a:xfrm>
        </p:spPr>
        <p:txBody>
          <a:bodyPr/>
          <a:lstStyle/>
          <a:p>
            <a:r>
              <a:rPr lang="en-GB" dirty="0"/>
              <a:t>Observation minus Background (</a:t>
            </a:r>
            <a:r>
              <a:rPr lang="en-GB" dirty="0" err="1"/>
              <a:t>OmB</a:t>
            </a:r>
            <a:r>
              <a:rPr lang="en-GB" dirty="0"/>
              <a:t>) statistics R22</a:t>
            </a:r>
            <a:br>
              <a:rPr lang="en-GB" dirty="0"/>
            </a:br>
            <a:r>
              <a:rPr lang="en-GB" dirty="0"/>
              <a:t>Zenith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EA73ED5-24DE-4BB3-B9E7-4C90847A53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73A812-7669-4570-9193-31084C584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1AFC5F8-504E-438A-ABAC-BCD9E717C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BE4281-F90E-4AED-B014-B11E9873A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14" y="1224099"/>
            <a:ext cx="4577717" cy="28297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19A69A-F238-454D-9A32-70F07BB1D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27" y="1224098"/>
            <a:ext cx="4643853" cy="2912593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FA8A7EE-5481-47FE-98DE-C91F210A9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0519" y="4079287"/>
            <a:ext cx="4983481" cy="580534"/>
          </a:xfrm>
        </p:spPr>
        <p:txBody>
          <a:bodyPr/>
          <a:lstStyle/>
          <a:p>
            <a:pPr algn="just"/>
            <a:r>
              <a:rPr lang="de-DE" sz="1100" dirty="0"/>
              <a:t>Boxplot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cloudy</a:t>
            </a:r>
            <a:r>
              <a:rPr lang="de-DE" sz="1100" dirty="0"/>
              <a:t> minus </a:t>
            </a:r>
            <a:r>
              <a:rPr lang="de-DE" sz="1100" dirty="0" err="1"/>
              <a:t>clear</a:t>
            </a:r>
            <a:r>
              <a:rPr lang="de-DE" sz="1100" dirty="0"/>
              <a:t> </a:t>
            </a:r>
            <a:r>
              <a:rPr lang="de-DE" sz="1100" dirty="0" err="1"/>
              <a:t>OmB</a:t>
            </a:r>
            <a:r>
              <a:rPr lang="de-DE" sz="1100" dirty="0"/>
              <a:t> </a:t>
            </a:r>
            <a:r>
              <a:rPr lang="de-DE" sz="1100" dirty="0" err="1"/>
              <a:t>statistics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ICON-D2 at Lindenberg. </a:t>
            </a:r>
            <a:r>
              <a:rPr lang="de-DE" sz="1100" dirty="0" err="1"/>
              <a:t>Observations</a:t>
            </a:r>
            <a:r>
              <a:rPr lang="de-DE" sz="1100" dirty="0"/>
              <a:t> </a:t>
            </a:r>
            <a:r>
              <a:rPr lang="de-DE" sz="1100" dirty="0" err="1"/>
              <a:t>classified</a:t>
            </a:r>
            <a:r>
              <a:rPr lang="de-DE" sz="1100" dirty="0"/>
              <a:t> </a:t>
            </a:r>
            <a:r>
              <a:rPr lang="de-DE" sz="1100" dirty="0" err="1"/>
              <a:t>as</a:t>
            </a:r>
            <a:r>
              <a:rPr lang="de-DE" sz="1100" dirty="0"/>
              <a:t> </a:t>
            </a:r>
            <a:r>
              <a:rPr lang="de-DE" sz="1100" dirty="0" err="1"/>
              <a:t>cloudy</a:t>
            </a:r>
            <a:r>
              <a:rPr lang="de-DE" sz="1100" dirty="0"/>
              <a:t> and </a:t>
            </a:r>
            <a:r>
              <a:rPr lang="de-DE" sz="1100" dirty="0" err="1"/>
              <a:t>clear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selected</a:t>
            </a:r>
            <a:r>
              <a:rPr lang="de-DE" sz="1100" dirty="0"/>
              <a:t> </a:t>
            </a:r>
            <a:r>
              <a:rPr lang="de-DE" sz="1100" dirty="0" err="1"/>
              <a:t>MLPClassifier</a:t>
            </a:r>
            <a:r>
              <a:rPr lang="de-DE" sz="1100" dirty="0"/>
              <a:t>. Boxes </a:t>
            </a:r>
            <a:r>
              <a:rPr lang="de-DE" sz="1100" dirty="0" err="1"/>
              <a:t>are</a:t>
            </a:r>
            <a:r>
              <a:rPr lang="de-DE" sz="1100" dirty="0"/>
              <a:t> </a:t>
            </a:r>
            <a:r>
              <a:rPr lang="de-DE" sz="1100" dirty="0" err="1"/>
              <a:t>inner</a:t>
            </a:r>
            <a:r>
              <a:rPr lang="de-DE" sz="1100" dirty="0"/>
              <a:t> </a:t>
            </a:r>
            <a:r>
              <a:rPr lang="de-DE" sz="1100" dirty="0" err="1"/>
              <a:t>quartiles</a:t>
            </a:r>
            <a:r>
              <a:rPr lang="de-DE" sz="1100" dirty="0"/>
              <a:t> and </a:t>
            </a:r>
            <a:r>
              <a:rPr lang="de-DE" sz="1100" dirty="0" err="1"/>
              <a:t>whiskers</a:t>
            </a:r>
            <a:r>
              <a:rPr lang="de-DE" sz="1100" dirty="0"/>
              <a:t> </a:t>
            </a:r>
            <a:r>
              <a:rPr lang="de-DE" sz="1100" dirty="0" err="1"/>
              <a:t>are</a:t>
            </a:r>
            <a:r>
              <a:rPr lang="de-DE" sz="1100" dirty="0"/>
              <a:t> 5% and 95% </a:t>
            </a:r>
            <a:r>
              <a:rPr lang="de-DE" sz="1100" dirty="0" err="1"/>
              <a:t>quantiles</a:t>
            </a:r>
            <a:r>
              <a:rPr lang="de-DE" sz="1100" dirty="0"/>
              <a:t>.</a:t>
            </a:r>
            <a:endParaRPr lang="en-GB" sz="11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68BA628-5876-4922-BE5B-1D4FAC5B2DB0}"/>
              </a:ext>
            </a:extLst>
          </p:cNvPr>
          <p:cNvSpPr/>
          <p:nvPr/>
        </p:nvSpPr>
        <p:spPr>
          <a:xfrm>
            <a:off x="6408549" y="2571750"/>
            <a:ext cx="1278610" cy="5744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B212E-BF50-43B8-B2C5-0A83821C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OmB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sky</a:t>
            </a:r>
            <a:r>
              <a:rPr lang="de-DE" dirty="0"/>
              <a:t> </a:t>
            </a:r>
            <a:r>
              <a:rPr lang="de-DE" dirty="0" err="1"/>
              <a:t>clearing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8666C-7E2F-4522-8C87-0627B417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3490913" cy="314721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clear-sky</a:t>
            </a:r>
            <a:r>
              <a:rPr lang="de-DE" dirty="0"/>
              <a:t> </a:t>
            </a:r>
            <a:r>
              <a:rPr lang="de-DE" dirty="0" err="1"/>
              <a:t>OmB</a:t>
            </a:r>
            <a:r>
              <a:rPr lang="de-DE" dirty="0"/>
              <a:t> </a:t>
            </a:r>
            <a:r>
              <a:rPr lang="de-DE" dirty="0" err="1"/>
              <a:t>stats</a:t>
            </a:r>
            <a:r>
              <a:rPr lang="de-DE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symmetric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have small random differences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have random differences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native </a:t>
            </a:r>
            <a:r>
              <a:rPr lang="de-DE" dirty="0" err="1"/>
              <a:t>clear-sky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have an increased systematic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Representativeness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reduced</a:t>
            </a:r>
            <a:endParaRPr lang="de-DE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A3F98D-BF0B-431D-B948-D9D8D145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E9DD6-9AF0-4207-92EF-461DB91F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8FACA3-AF99-491A-A395-90EBB45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E657FE-3F80-40C9-9249-089355DC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47" y="790100"/>
            <a:ext cx="4993554" cy="3131922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E679E01-02E0-40AA-92A5-C2C7B87F3088}"/>
              </a:ext>
            </a:extLst>
          </p:cNvPr>
          <p:cNvSpPr txBox="1">
            <a:spLocks/>
          </p:cNvSpPr>
          <p:nvPr/>
        </p:nvSpPr>
        <p:spPr>
          <a:xfrm>
            <a:off x="4160519" y="3922022"/>
            <a:ext cx="4983481" cy="737799"/>
          </a:xfrm>
          <a:prstGeom prst="rect">
            <a:avLst/>
          </a:prstGeom>
        </p:spPr>
        <p:txBody>
          <a:bodyPr/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1100" dirty="0">
                <a:solidFill>
                  <a:srgbClr val="000000"/>
                </a:solidFill>
              </a:rPr>
              <a:t>Boxplot </a:t>
            </a:r>
            <a:r>
              <a:rPr lang="de-DE" sz="1100" dirty="0" err="1">
                <a:solidFill>
                  <a:srgbClr val="000000"/>
                </a:solidFill>
              </a:rPr>
              <a:t>of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cloudy</a:t>
            </a:r>
            <a:r>
              <a:rPr lang="de-DE" sz="1100" dirty="0">
                <a:solidFill>
                  <a:srgbClr val="000000"/>
                </a:solidFill>
              </a:rPr>
              <a:t> minus </a:t>
            </a:r>
            <a:r>
              <a:rPr lang="de-DE" sz="1100" dirty="0" err="1">
                <a:solidFill>
                  <a:srgbClr val="000000"/>
                </a:solidFill>
              </a:rPr>
              <a:t>clear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OmB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statistics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with</a:t>
            </a:r>
            <a:r>
              <a:rPr lang="de-DE" sz="1100" dirty="0">
                <a:solidFill>
                  <a:srgbClr val="000000"/>
                </a:solidFill>
              </a:rPr>
              <a:t> ICON-D2 at Lindenberg. </a:t>
            </a:r>
            <a:r>
              <a:rPr lang="de-DE" sz="1100" dirty="0" err="1">
                <a:solidFill>
                  <a:srgbClr val="000000"/>
                </a:solidFill>
              </a:rPr>
              <a:t>Observations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classified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as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cloudy</a:t>
            </a:r>
            <a:r>
              <a:rPr lang="de-DE" sz="1100" dirty="0">
                <a:solidFill>
                  <a:srgbClr val="000000"/>
                </a:solidFill>
              </a:rPr>
              <a:t> (</a:t>
            </a:r>
            <a:r>
              <a:rPr lang="de-DE" sz="1100" dirty="0" err="1">
                <a:solidFill>
                  <a:srgbClr val="000000"/>
                </a:solidFill>
              </a:rPr>
              <a:t>grey</a:t>
            </a:r>
            <a:r>
              <a:rPr lang="de-DE" sz="1100" dirty="0">
                <a:solidFill>
                  <a:srgbClr val="000000"/>
                </a:solidFill>
              </a:rPr>
              <a:t>) and </a:t>
            </a:r>
            <a:r>
              <a:rPr lang="de-DE" sz="1100" dirty="0" err="1">
                <a:solidFill>
                  <a:srgbClr val="000000"/>
                </a:solidFill>
              </a:rPr>
              <a:t>clear</a:t>
            </a:r>
            <a:r>
              <a:rPr lang="de-DE" sz="1100" dirty="0">
                <a:solidFill>
                  <a:srgbClr val="000000"/>
                </a:solidFill>
              </a:rPr>
              <a:t> (</a:t>
            </a:r>
            <a:r>
              <a:rPr lang="de-DE" sz="1100" dirty="0" err="1">
                <a:solidFill>
                  <a:srgbClr val="000000"/>
                </a:solidFill>
              </a:rPr>
              <a:t>blue</a:t>
            </a:r>
            <a:r>
              <a:rPr lang="de-DE" sz="1100" dirty="0">
                <a:solidFill>
                  <a:srgbClr val="000000"/>
                </a:solidFill>
              </a:rPr>
              <a:t>). Boxes </a:t>
            </a:r>
            <a:r>
              <a:rPr lang="de-DE" sz="1100" dirty="0" err="1">
                <a:solidFill>
                  <a:srgbClr val="000000"/>
                </a:solidFill>
              </a:rPr>
              <a:t>are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inner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quartiles</a:t>
            </a:r>
            <a:r>
              <a:rPr lang="de-DE" sz="1100" dirty="0">
                <a:solidFill>
                  <a:srgbClr val="000000"/>
                </a:solidFill>
              </a:rPr>
              <a:t> and </a:t>
            </a:r>
            <a:r>
              <a:rPr lang="de-DE" sz="1100" dirty="0" err="1">
                <a:solidFill>
                  <a:srgbClr val="000000"/>
                </a:solidFill>
              </a:rPr>
              <a:t>whiskers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are</a:t>
            </a:r>
            <a:r>
              <a:rPr lang="de-DE" sz="1100" dirty="0">
                <a:solidFill>
                  <a:srgbClr val="000000"/>
                </a:solidFill>
              </a:rPr>
              <a:t> 5% and 95% </a:t>
            </a:r>
            <a:r>
              <a:rPr lang="de-DE" sz="1100" dirty="0" err="1">
                <a:solidFill>
                  <a:srgbClr val="000000"/>
                </a:solidFill>
              </a:rPr>
              <a:t>quantiles</a:t>
            </a:r>
            <a:r>
              <a:rPr lang="de-DE" sz="1100" dirty="0">
                <a:solidFill>
                  <a:srgbClr val="000000"/>
                </a:solidFill>
              </a:rPr>
              <a:t>. </a:t>
            </a:r>
            <a:r>
              <a:rPr lang="de-DE" sz="1100" dirty="0" err="1">
                <a:solidFill>
                  <a:srgbClr val="000000"/>
                </a:solidFill>
              </a:rPr>
              <a:t>Cloudy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cases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were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artificially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cleared</a:t>
            </a:r>
            <a:r>
              <a:rPr lang="de-DE" sz="1100" dirty="0">
                <a:solidFill>
                  <a:srgbClr val="000000"/>
                </a:solidFill>
              </a:rPr>
              <a:t> after </a:t>
            </a:r>
            <a:r>
              <a:rPr lang="de-DE" sz="1100" dirty="0" err="1">
                <a:solidFill>
                  <a:srgbClr val="000000"/>
                </a:solidFill>
              </a:rPr>
              <a:t>detection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of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cloud</a:t>
            </a:r>
            <a:r>
              <a:rPr lang="de-DE" sz="1100" dirty="0">
                <a:solidFill>
                  <a:srgbClr val="000000"/>
                </a:solidFill>
              </a:rPr>
              <a:t> (</a:t>
            </a:r>
            <a:r>
              <a:rPr lang="de-DE" sz="1100" dirty="0" err="1">
                <a:solidFill>
                  <a:srgbClr val="000000"/>
                </a:solidFill>
              </a:rPr>
              <a:t>blue</a:t>
            </a:r>
            <a:r>
              <a:rPr lang="de-DE" sz="1100" dirty="0">
                <a:solidFill>
                  <a:srgbClr val="000000"/>
                </a:solidFill>
              </a:rPr>
              <a:t> box </a:t>
            </a:r>
            <a:r>
              <a:rPr lang="de-DE" sz="1100" dirty="0" err="1">
                <a:solidFill>
                  <a:srgbClr val="000000"/>
                </a:solidFill>
              </a:rPr>
              <a:t>with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stars</a:t>
            </a:r>
            <a:r>
              <a:rPr lang="de-DE" sz="1100" dirty="0">
                <a:solidFill>
                  <a:srgbClr val="000000"/>
                </a:solidFill>
              </a:rPr>
              <a:t>).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9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55D3ED4-C793-4CFC-9E83-B917CC69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47" y="790100"/>
            <a:ext cx="4993554" cy="3131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AB212E-BF50-43B8-B2C5-0A83821C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720197"/>
          </a:xfrm>
        </p:spPr>
        <p:txBody>
          <a:bodyPr/>
          <a:lstStyle/>
          <a:p>
            <a:r>
              <a:rPr lang="de-DE" dirty="0" err="1"/>
              <a:t>OmB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sky</a:t>
            </a:r>
            <a:r>
              <a:rPr lang="de-DE" dirty="0"/>
              <a:t> </a:t>
            </a:r>
            <a:r>
              <a:rPr lang="de-DE" dirty="0" err="1"/>
              <a:t>clearing</a:t>
            </a:r>
            <a:br>
              <a:rPr lang="de-DE" dirty="0"/>
            </a:br>
            <a:r>
              <a:rPr lang="de-DE" dirty="0"/>
              <a:t>11.4° </a:t>
            </a:r>
            <a:r>
              <a:rPr lang="de-DE" dirty="0" err="1"/>
              <a:t>elevation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8666C-7E2F-4522-8C87-0627B417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658096"/>
            <a:ext cx="3490913" cy="28583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Cloud </a:t>
            </a:r>
            <a:r>
              <a:rPr lang="de-DE" dirty="0" err="1"/>
              <a:t>detection</a:t>
            </a:r>
            <a:r>
              <a:rPr lang="de-DE" dirty="0"/>
              <a:t> and </a:t>
            </a:r>
            <a:r>
              <a:rPr lang="de-DE" dirty="0" err="1"/>
              <a:t>sky</a:t>
            </a:r>
            <a:r>
              <a:rPr lang="de-DE" dirty="0"/>
              <a:t>-clearing </a:t>
            </a:r>
            <a:r>
              <a:rPr lang="de-DE" dirty="0" err="1"/>
              <a:t>performs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down </a:t>
            </a:r>
            <a:r>
              <a:rPr lang="de-DE" dirty="0" err="1"/>
              <a:t>to</a:t>
            </a:r>
            <a:r>
              <a:rPr lang="de-DE" dirty="0"/>
              <a:t> 11° </a:t>
            </a:r>
            <a:r>
              <a:rPr lang="de-DE" dirty="0" err="1"/>
              <a:t>elevation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Below 11° </a:t>
            </a:r>
            <a:r>
              <a:rPr lang="de-DE" dirty="0" err="1"/>
              <a:t>elevation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T</a:t>
            </a:r>
            <a:r>
              <a:rPr lang="de-DE" baseline="-25000" dirty="0"/>
              <a:t>B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systematically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modelled</a:t>
            </a:r>
            <a:r>
              <a:rPr lang="de-DE" dirty="0"/>
              <a:t> T</a:t>
            </a:r>
            <a:r>
              <a:rPr lang="de-DE" baseline="-25000" dirty="0"/>
              <a:t>B</a:t>
            </a:r>
            <a:endParaRPr lang="de-DE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A3F98D-BF0B-431D-B948-D9D8D145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E9DD6-9AF0-4207-92EF-461DB91F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8FACA3-AF99-491A-A395-90EBB45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14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07BEFB-537B-4AAB-B57F-67D526EB4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47" y="790101"/>
            <a:ext cx="4993553" cy="3131922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96DD629-C197-4102-BE07-9A9D66CFA0B1}"/>
              </a:ext>
            </a:extLst>
          </p:cNvPr>
          <p:cNvSpPr txBox="1">
            <a:spLocks/>
          </p:cNvSpPr>
          <p:nvPr/>
        </p:nvSpPr>
        <p:spPr>
          <a:xfrm>
            <a:off x="4160519" y="3922022"/>
            <a:ext cx="4983481" cy="737799"/>
          </a:xfrm>
          <a:prstGeom prst="rect">
            <a:avLst/>
          </a:prstGeom>
        </p:spPr>
        <p:txBody>
          <a:bodyPr/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1100" dirty="0">
                <a:solidFill>
                  <a:srgbClr val="000000"/>
                </a:solidFill>
              </a:rPr>
              <a:t>Boxplot </a:t>
            </a:r>
            <a:r>
              <a:rPr lang="de-DE" sz="1100" dirty="0" err="1">
                <a:solidFill>
                  <a:srgbClr val="000000"/>
                </a:solidFill>
              </a:rPr>
              <a:t>of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cloudy</a:t>
            </a:r>
            <a:r>
              <a:rPr lang="de-DE" sz="1100" dirty="0">
                <a:solidFill>
                  <a:srgbClr val="000000"/>
                </a:solidFill>
              </a:rPr>
              <a:t> minus </a:t>
            </a:r>
            <a:r>
              <a:rPr lang="de-DE" sz="1100" dirty="0" err="1">
                <a:solidFill>
                  <a:srgbClr val="000000"/>
                </a:solidFill>
              </a:rPr>
              <a:t>clear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OmB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statistics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with</a:t>
            </a:r>
            <a:r>
              <a:rPr lang="de-DE" sz="1100" dirty="0">
                <a:solidFill>
                  <a:srgbClr val="000000"/>
                </a:solidFill>
              </a:rPr>
              <a:t> ICON-D2 at Lindenberg. </a:t>
            </a:r>
            <a:r>
              <a:rPr lang="de-DE" sz="1100" dirty="0" err="1">
                <a:solidFill>
                  <a:srgbClr val="000000"/>
                </a:solidFill>
              </a:rPr>
              <a:t>Observations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classified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as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cloudy</a:t>
            </a:r>
            <a:r>
              <a:rPr lang="de-DE" sz="1100" dirty="0">
                <a:solidFill>
                  <a:srgbClr val="000000"/>
                </a:solidFill>
              </a:rPr>
              <a:t> (</a:t>
            </a:r>
            <a:r>
              <a:rPr lang="de-DE" sz="1100" dirty="0" err="1">
                <a:solidFill>
                  <a:srgbClr val="000000"/>
                </a:solidFill>
              </a:rPr>
              <a:t>grey</a:t>
            </a:r>
            <a:r>
              <a:rPr lang="de-DE" sz="1100" dirty="0">
                <a:solidFill>
                  <a:srgbClr val="000000"/>
                </a:solidFill>
              </a:rPr>
              <a:t>) and </a:t>
            </a:r>
            <a:r>
              <a:rPr lang="de-DE" sz="1100" dirty="0" err="1">
                <a:solidFill>
                  <a:srgbClr val="000000"/>
                </a:solidFill>
              </a:rPr>
              <a:t>clear</a:t>
            </a:r>
            <a:r>
              <a:rPr lang="de-DE" sz="1100" dirty="0">
                <a:solidFill>
                  <a:srgbClr val="000000"/>
                </a:solidFill>
              </a:rPr>
              <a:t> (</a:t>
            </a:r>
            <a:r>
              <a:rPr lang="de-DE" sz="1100" dirty="0" err="1">
                <a:solidFill>
                  <a:srgbClr val="000000"/>
                </a:solidFill>
              </a:rPr>
              <a:t>blue</a:t>
            </a:r>
            <a:r>
              <a:rPr lang="de-DE" sz="1100" dirty="0">
                <a:solidFill>
                  <a:srgbClr val="000000"/>
                </a:solidFill>
              </a:rPr>
              <a:t>). Boxes </a:t>
            </a:r>
            <a:r>
              <a:rPr lang="de-DE" sz="1100" dirty="0" err="1">
                <a:solidFill>
                  <a:srgbClr val="000000"/>
                </a:solidFill>
              </a:rPr>
              <a:t>are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inner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quartiles</a:t>
            </a:r>
            <a:r>
              <a:rPr lang="de-DE" sz="1100" dirty="0">
                <a:solidFill>
                  <a:srgbClr val="000000"/>
                </a:solidFill>
              </a:rPr>
              <a:t> and </a:t>
            </a:r>
            <a:r>
              <a:rPr lang="de-DE" sz="1100" dirty="0" err="1">
                <a:solidFill>
                  <a:srgbClr val="000000"/>
                </a:solidFill>
              </a:rPr>
              <a:t>whiskers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are</a:t>
            </a:r>
            <a:r>
              <a:rPr lang="de-DE" sz="1100" dirty="0">
                <a:solidFill>
                  <a:srgbClr val="000000"/>
                </a:solidFill>
              </a:rPr>
              <a:t> 5% and 95% </a:t>
            </a:r>
            <a:r>
              <a:rPr lang="de-DE" sz="1100" dirty="0" err="1">
                <a:solidFill>
                  <a:srgbClr val="000000"/>
                </a:solidFill>
              </a:rPr>
              <a:t>quantiles</a:t>
            </a:r>
            <a:r>
              <a:rPr lang="de-DE" sz="1100" dirty="0">
                <a:solidFill>
                  <a:srgbClr val="000000"/>
                </a:solidFill>
              </a:rPr>
              <a:t>. </a:t>
            </a:r>
            <a:r>
              <a:rPr lang="de-DE" sz="1100" dirty="0" err="1">
                <a:solidFill>
                  <a:srgbClr val="000000"/>
                </a:solidFill>
              </a:rPr>
              <a:t>Cloudy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cases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were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artificially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cleared</a:t>
            </a:r>
            <a:r>
              <a:rPr lang="de-DE" sz="1100" dirty="0">
                <a:solidFill>
                  <a:srgbClr val="000000"/>
                </a:solidFill>
              </a:rPr>
              <a:t> after </a:t>
            </a:r>
            <a:r>
              <a:rPr lang="de-DE" sz="1100" dirty="0" err="1">
                <a:solidFill>
                  <a:srgbClr val="000000"/>
                </a:solidFill>
              </a:rPr>
              <a:t>detection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of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cloud</a:t>
            </a:r>
            <a:r>
              <a:rPr lang="de-DE" sz="1100" dirty="0">
                <a:solidFill>
                  <a:srgbClr val="000000"/>
                </a:solidFill>
              </a:rPr>
              <a:t> (</a:t>
            </a:r>
            <a:r>
              <a:rPr lang="de-DE" sz="1100" dirty="0" err="1">
                <a:solidFill>
                  <a:srgbClr val="000000"/>
                </a:solidFill>
              </a:rPr>
              <a:t>blue</a:t>
            </a:r>
            <a:r>
              <a:rPr lang="de-DE" sz="1100" dirty="0">
                <a:solidFill>
                  <a:srgbClr val="000000"/>
                </a:solidFill>
              </a:rPr>
              <a:t> box </a:t>
            </a:r>
            <a:r>
              <a:rPr lang="de-DE" sz="1100" dirty="0" err="1">
                <a:solidFill>
                  <a:srgbClr val="000000"/>
                </a:solidFill>
              </a:rPr>
              <a:t>with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 err="1">
                <a:solidFill>
                  <a:srgbClr val="000000"/>
                </a:solidFill>
              </a:rPr>
              <a:t>stars</a:t>
            </a:r>
            <a:r>
              <a:rPr lang="de-DE" sz="1100" dirty="0">
                <a:solidFill>
                  <a:srgbClr val="000000"/>
                </a:solidFill>
              </a:rPr>
              <a:t>).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1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29137-4C11-49E1-A59C-11D2F4DE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DD415-4958-4BFB-9CD4-90F9D3CF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1369219"/>
            <a:ext cx="4858357" cy="3257247"/>
          </a:xfrm>
        </p:spPr>
        <p:txBody>
          <a:bodyPr>
            <a:normAutofit fontScale="77500" lnSpcReduction="20000"/>
          </a:bodyPr>
          <a:lstStyle/>
          <a:p>
            <a:r>
              <a:rPr lang="de-DE" sz="1800" dirty="0"/>
              <a:t>Rosenkranz 2022 </a:t>
            </a:r>
            <a:r>
              <a:rPr lang="de-DE" sz="1800" dirty="0" err="1"/>
              <a:t>line</a:t>
            </a:r>
            <a:r>
              <a:rPr lang="de-DE" sz="1800" dirty="0"/>
              <a:t>-</a:t>
            </a:r>
            <a:r>
              <a:rPr lang="de-DE" sz="1800" dirty="0" err="1"/>
              <a:t>by</a:t>
            </a:r>
            <a:r>
              <a:rPr lang="de-DE" sz="1800" dirty="0"/>
              <a:t>-line O</a:t>
            </a:r>
            <a:r>
              <a:rPr lang="de-DE" sz="1800" baseline="-25000" dirty="0"/>
              <a:t>2</a:t>
            </a:r>
            <a:r>
              <a:rPr lang="de-DE" sz="1800" dirty="0"/>
              <a:t> and </a:t>
            </a:r>
            <a:r>
              <a:rPr lang="de-DE" sz="1800" dirty="0" err="1"/>
              <a:t>water-vapor</a:t>
            </a:r>
            <a:r>
              <a:rPr lang="de-DE" sz="1800" dirty="0"/>
              <a:t> </a:t>
            </a:r>
            <a:r>
              <a:rPr lang="de-DE" sz="1800" dirty="0" err="1"/>
              <a:t>absorption</a:t>
            </a:r>
            <a:r>
              <a:rPr lang="de-DE" sz="1800" dirty="0"/>
              <a:t> </a:t>
            </a:r>
            <a:r>
              <a:rPr lang="de-DE" sz="1800" dirty="0" err="1"/>
              <a:t>coefficient</a:t>
            </a:r>
            <a:r>
              <a:rPr lang="de-DE" dirty="0" err="1"/>
              <a:t>s</a:t>
            </a:r>
            <a:r>
              <a:rPr lang="de-DE" dirty="0"/>
              <a:t> </a:t>
            </a:r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and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retrievals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agreeable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additional </a:t>
            </a:r>
            <a:r>
              <a:rPr lang="de-DE" dirty="0" err="1"/>
              <a:t>debiasing</a:t>
            </a:r>
            <a:endParaRPr lang="de-DE" dirty="0"/>
          </a:p>
          <a:p>
            <a:r>
              <a:rPr lang="de-DE" sz="1800" dirty="0"/>
              <a:t>Simple </a:t>
            </a:r>
            <a:r>
              <a:rPr lang="de-DE" dirty="0" err="1"/>
              <a:t>neural</a:t>
            </a:r>
            <a:r>
              <a:rPr lang="de-DE" dirty="0"/>
              <a:t> network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ERA5 T</a:t>
            </a:r>
            <a:r>
              <a:rPr lang="de-DE" baseline="-25000" dirty="0"/>
              <a:t>B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detect</a:t>
            </a:r>
            <a:r>
              <a:rPr lang="de-DE" dirty="0"/>
              <a:t> </a:t>
            </a:r>
            <a:r>
              <a:rPr lang="de-DE" dirty="0" err="1"/>
              <a:t>clouds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assimilation</a:t>
            </a:r>
            <a:r>
              <a:rPr lang="de-DE" dirty="0"/>
              <a:t> </a:t>
            </a:r>
            <a:r>
              <a:rPr lang="de-DE" dirty="0" err="1"/>
              <a:t>purposes</a:t>
            </a:r>
            <a:endParaRPr lang="de-DE" dirty="0"/>
          </a:p>
          <a:p>
            <a:r>
              <a:rPr lang="de-DE" sz="1800" dirty="0"/>
              <a:t>The </a:t>
            </a:r>
            <a:r>
              <a:rPr lang="de-DE" dirty="0"/>
              <a:t>LWP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agrees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manufacturers</a:t>
            </a:r>
            <a:r>
              <a:rPr lang="de-DE" dirty="0"/>
              <a:t> </a:t>
            </a:r>
            <a:r>
              <a:rPr lang="de-DE" dirty="0" err="1"/>
              <a:t>retrieval</a:t>
            </a:r>
            <a:endParaRPr lang="de-DE" dirty="0"/>
          </a:p>
          <a:p>
            <a:r>
              <a:rPr lang="de-DE" dirty="0"/>
              <a:t>Further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an </a:t>
            </a:r>
            <a:r>
              <a:rPr lang="de-DE" dirty="0" err="1"/>
              <a:t>independant</a:t>
            </a:r>
            <a:r>
              <a:rPr lang="de-DE" dirty="0"/>
              <a:t> LWP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r>
              <a:rPr lang="de-DE" dirty="0"/>
              <a:t>Sky-clearing </a:t>
            </a:r>
            <a:r>
              <a:rPr lang="de-DE" dirty="0" err="1"/>
              <a:t>shows</a:t>
            </a:r>
            <a:r>
              <a:rPr lang="de-DE" dirty="0"/>
              <a:t> promising </a:t>
            </a:r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and </a:t>
            </a:r>
            <a:r>
              <a:rPr lang="de-DE" dirty="0" err="1"/>
              <a:t>observation</a:t>
            </a:r>
            <a:r>
              <a:rPr lang="de-DE" dirty="0"/>
              <a:t> in </a:t>
            </a:r>
            <a:r>
              <a:rPr lang="de-DE" dirty="0" err="1"/>
              <a:t>cloudy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en-GB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FA93F4-747A-4F27-AA7D-96D4BED8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19186-A08A-4FAC-82CF-70443D86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8FE35-4617-4620-BADB-A431B5E4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F0C5EC-91C2-41E5-A731-C7F1FD7A5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4" y="798631"/>
            <a:ext cx="3586508" cy="224943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FFF39AC-D1EE-4373-90CC-210C2E0E4C94}"/>
              </a:ext>
            </a:extLst>
          </p:cNvPr>
          <p:cNvSpPr/>
          <p:nvPr/>
        </p:nvSpPr>
        <p:spPr>
          <a:xfrm>
            <a:off x="6795794" y="1772001"/>
            <a:ext cx="903490" cy="3975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B17A87-D451-4207-8138-EC4E7B383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6" y="3095097"/>
            <a:ext cx="1700856" cy="15313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B01834-67A5-4D1E-805F-91F850A93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4" y="798631"/>
            <a:ext cx="3586508" cy="22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753AC-4B44-4D79-A278-62F8797E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DE0E2E-8A9F-4726-BE5D-E2655346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C715E-51B8-42FD-B137-B0B4ECA3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0BF1CB-E838-4EFE-9F58-AAB992C4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6AB452-677E-4196-8FA4-1A81EE31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61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87217-9CF0-413A-B8D9-72011672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8748712" cy="720197"/>
          </a:xfrm>
        </p:spPr>
        <p:txBody>
          <a:bodyPr/>
          <a:lstStyle/>
          <a:p>
            <a:r>
              <a:rPr lang="en-GB" dirty="0"/>
              <a:t>Observation minus Background (</a:t>
            </a:r>
            <a:r>
              <a:rPr lang="en-GB" dirty="0" err="1"/>
              <a:t>OmB</a:t>
            </a:r>
            <a:r>
              <a:rPr lang="en-GB" dirty="0"/>
              <a:t>) statistics</a:t>
            </a:r>
            <a:br>
              <a:rPr lang="en-GB" dirty="0"/>
            </a:br>
            <a:r>
              <a:rPr lang="en-GB" dirty="0"/>
              <a:t>Zenith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5D2F7-25B0-47BE-ABC5-9D8EF3B7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43049"/>
            <a:ext cx="3863669" cy="297338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OmB</a:t>
            </a:r>
            <a:r>
              <a:rPr lang="en-GB" dirty="0"/>
              <a:t>-stats. are symmetric for clear-sky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OmB</a:t>
            </a:r>
            <a:r>
              <a:rPr lang="en-GB" dirty="0"/>
              <a:t>-stats. have a smaller variability for clear-sky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</a:t>
            </a:r>
            <a:r>
              <a:rPr lang="en-GB" dirty="0" err="1"/>
              <a:t>hannels</a:t>
            </a:r>
            <a:r>
              <a:rPr lang="en-GB" dirty="0"/>
              <a:t> above 54GHz unaffected by liquid clouds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Clouds detected by NN classifier statistically reflect the expected increase of representativity error</a:t>
            </a:r>
          </a:p>
          <a:p>
            <a:r>
              <a:rPr lang="en-GB" dirty="0"/>
              <a:t>NN detects relevant clouds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EA73ED5-24DE-4BB3-B9E7-4C90847A53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73A812-7669-4570-9193-31084C584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1AFC5F8-504E-438A-ABAC-BCD9E717C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17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EBA6E41-45FB-4BB7-A2B8-856B29E26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27" y="1218294"/>
            <a:ext cx="4722704" cy="2919366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E3DF3E7-EF37-4FB0-8407-FDD81D2A46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0519" y="4079287"/>
            <a:ext cx="4983481" cy="580534"/>
          </a:xfrm>
        </p:spPr>
        <p:txBody>
          <a:bodyPr/>
          <a:lstStyle/>
          <a:p>
            <a:pPr algn="just"/>
            <a:r>
              <a:rPr lang="de-DE" sz="1100" dirty="0"/>
              <a:t>Boxplot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cloudy</a:t>
            </a:r>
            <a:r>
              <a:rPr lang="de-DE" sz="1100" dirty="0"/>
              <a:t> minus </a:t>
            </a:r>
            <a:r>
              <a:rPr lang="de-DE" sz="1100" dirty="0" err="1"/>
              <a:t>clear</a:t>
            </a:r>
            <a:r>
              <a:rPr lang="de-DE" sz="1100" dirty="0"/>
              <a:t> </a:t>
            </a:r>
            <a:r>
              <a:rPr lang="de-DE" sz="1100" dirty="0" err="1"/>
              <a:t>OmB</a:t>
            </a:r>
            <a:r>
              <a:rPr lang="de-DE" sz="1100" dirty="0"/>
              <a:t> </a:t>
            </a:r>
            <a:r>
              <a:rPr lang="de-DE" sz="1100" dirty="0" err="1"/>
              <a:t>statistics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ICON-D2 at Lindenberg. </a:t>
            </a:r>
            <a:r>
              <a:rPr lang="de-DE" sz="1100" dirty="0" err="1"/>
              <a:t>Observations</a:t>
            </a:r>
            <a:r>
              <a:rPr lang="de-DE" sz="1100" dirty="0"/>
              <a:t> </a:t>
            </a:r>
            <a:r>
              <a:rPr lang="de-DE" sz="1100" dirty="0" err="1"/>
              <a:t>classified</a:t>
            </a:r>
            <a:r>
              <a:rPr lang="de-DE" sz="1100" dirty="0"/>
              <a:t> </a:t>
            </a:r>
            <a:r>
              <a:rPr lang="de-DE" sz="1100" dirty="0" err="1"/>
              <a:t>as</a:t>
            </a:r>
            <a:r>
              <a:rPr lang="de-DE" sz="1100" dirty="0"/>
              <a:t> </a:t>
            </a:r>
            <a:r>
              <a:rPr lang="de-DE" sz="1100" dirty="0" err="1"/>
              <a:t>cloudy</a:t>
            </a:r>
            <a:r>
              <a:rPr lang="de-DE" sz="1100" dirty="0"/>
              <a:t> and </a:t>
            </a:r>
            <a:r>
              <a:rPr lang="de-DE" sz="1100" dirty="0" err="1"/>
              <a:t>clear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selected</a:t>
            </a:r>
            <a:r>
              <a:rPr lang="de-DE" sz="1100" dirty="0"/>
              <a:t> </a:t>
            </a:r>
            <a:r>
              <a:rPr lang="de-DE" sz="1100" dirty="0" err="1"/>
              <a:t>MLPClassifier</a:t>
            </a:r>
            <a:r>
              <a:rPr lang="de-DE" sz="1100" dirty="0"/>
              <a:t>. Boxes </a:t>
            </a:r>
            <a:r>
              <a:rPr lang="de-DE" sz="1100" dirty="0" err="1"/>
              <a:t>are</a:t>
            </a:r>
            <a:r>
              <a:rPr lang="de-DE" sz="1100" dirty="0"/>
              <a:t> </a:t>
            </a:r>
            <a:r>
              <a:rPr lang="de-DE" sz="1100" dirty="0" err="1"/>
              <a:t>inner</a:t>
            </a:r>
            <a:r>
              <a:rPr lang="de-DE" sz="1100" dirty="0"/>
              <a:t> </a:t>
            </a:r>
            <a:r>
              <a:rPr lang="de-DE" sz="1100" dirty="0" err="1"/>
              <a:t>quartiles</a:t>
            </a:r>
            <a:r>
              <a:rPr lang="de-DE" sz="1100" dirty="0"/>
              <a:t> and </a:t>
            </a:r>
            <a:r>
              <a:rPr lang="de-DE" sz="1100" dirty="0" err="1"/>
              <a:t>whiskers</a:t>
            </a:r>
            <a:r>
              <a:rPr lang="de-DE" sz="1100" dirty="0"/>
              <a:t> </a:t>
            </a:r>
            <a:r>
              <a:rPr lang="de-DE" sz="1100" dirty="0" err="1"/>
              <a:t>are</a:t>
            </a:r>
            <a:r>
              <a:rPr lang="de-DE" sz="1100" dirty="0"/>
              <a:t> 5% and 95% </a:t>
            </a:r>
            <a:r>
              <a:rPr lang="de-DE" sz="1100" dirty="0" err="1"/>
              <a:t>quantiles</a:t>
            </a:r>
            <a:r>
              <a:rPr lang="de-DE" sz="1100" dirty="0"/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6409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8ED78-428A-4791-A71D-2538B0DC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and </a:t>
            </a:r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Network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4AC61E-3F1D-41C2-B634-010B9AF3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: </a:t>
            </a:r>
            <a:r>
              <a:rPr lang="de-DE" dirty="0" err="1"/>
              <a:t>sklearn</a:t>
            </a:r>
            <a:endParaRPr lang="de-DE" dirty="0"/>
          </a:p>
          <a:p>
            <a:pPr lvl="1"/>
            <a:r>
              <a:rPr lang="de-DE" dirty="0" err="1"/>
              <a:t>MLPClassifier</a:t>
            </a:r>
            <a:endParaRPr lang="de-DE" dirty="0"/>
          </a:p>
          <a:p>
            <a:pPr lvl="1"/>
            <a:r>
              <a:rPr lang="de-DE" dirty="0" err="1"/>
              <a:t>MLPRegressor</a:t>
            </a:r>
            <a:endParaRPr lang="de-DE" dirty="0"/>
          </a:p>
          <a:p>
            <a:r>
              <a:rPr lang="de-DE" dirty="0" err="1"/>
              <a:t>Preprocessing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 err="1"/>
              <a:t>Dimensionality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(PCA)</a:t>
            </a:r>
          </a:p>
          <a:p>
            <a:pPr lvl="1"/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LWP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cloud</a:t>
            </a:r>
            <a:endParaRPr lang="de-DE" dirty="0"/>
          </a:p>
          <a:p>
            <a:r>
              <a:rPr lang="de-DE" dirty="0"/>
              <a:t>Variation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Hidden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and </a:t>
            </a:r>
            <a:r>
              <a:rPr lang="de-DE" dirty="0" err="1"/>
              <a:t>number</a:t>
            </a:r>
            <a:endParaRPr lang="de-DE" dirty="0"/>
          </a:p>
          <a:p>
            <a:pPr lvl="1"/>
            <a:r>
              <a:rPr lang="de-DE" dirty="0"/>
              <a:t>Learning rate</a:t>
            </a:r>
          </a:p>
          <a:p>
            <a:pPr lvl="1"/>
            <a:r>
              <a:rPr lang="de-DE" dirty="0"/>
              <a:t>Solver and </a:t>
            </a:r>
            <a:r>
              <a:rPr lang="de-DE" dirty="0" err="1"/>
              <a:t>activation</a:t>
            </a:r>
            <a:endParaRPr lang="de-DE" dirty="0"/>
          </a:p>
          <a:p>
            <a:pPr lvl="1"/>
            <a:r>
              <a:rPr lang="de-DE" dirty="0"/>
              <a:t>…</a:t>
            </a:r>
          </a:p>
          <a:p>
            <a:r>
              <a:rPr lang="de-DE" dirty="0"/>
              <a:t>Input </a:t>
            </a:r>
            <a:r>
              <a:rPr lang="de-DE" dirty="0" err="1"/>
              <a:t>data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Brighness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endParaRPr lang="de-DE" dirty="0"/>
          </a:p>
          <a:p>
            <a:pPr lvl="1"/>
            <a:r>
              <a:rPr lang="de-DE" dirty="0"/>
              <a:t>Sin and cos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day-of-year</a:t>
            </a:r>
            <a:endParaRPr lang="de-DE" dirty="0"/>
          </a:p>
          <a:p>
            <a:pPr lvl="1"/>
            <a:r>
              <a:rPr lang="de-DE" dirty="0"/>
              <a:t>Sin and cos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hour-of-day</a:t>
            </a:r>
            <a:endParaRPr lang="de-DE" dirty="0"/>
          </a:p>
          <a:p>
            <a:r>
              <a:rPr lang="de-DE" dirty="0" err="1"/>
              <a:t>Chronological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Train, </a:t>
            </a:r>
            <a:r>
              <a:rPr lang="de-DE" dirty="0" err="1"/>
              <a:t>test</a:t>
            </a:r>
            <a:r>
              <a:rPr lang="de-DE" dirty="0"/>
              <a:t>, </a:t>
            </a:r>
            <a:r>
              <a:rPr lang="de-DE" dirty="0" err="1"/>
              <a:t>validate</a:t>
            </a:r>
            <a:r>
              <a:rPr lang="de-DE" dirty="0"/>
              <a:t> ( 8 : 2 : 2 )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4A55E-8C6F-410F-909C-ADAD181F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8C858-7EEF-4D94-B023-A648285F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654DE3-4444-4D74-B2B4-564FFD60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76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4127A-FE29-4E95-967C-6CBDCD61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720197"/>
          </a:xfrm>
        </p:spPr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infrared</a:t>
            </a:r>
            <a:r>
              <a:rPr lang="de-DE" dirty="0"/>
              <a:t> </a:t>
            </a:r>
            <a:r>
              <a:rPr lang="de-DE" dirty="0" err="1"/>
              <a:t>hysperspectral</a:t>
            </a:r>
            <a:r>
              <a:rPr lang="de-DE" dirty="0"/>
              <a:t> </a:t>
            </a:r>
            <a:r>
              <a:rPr lang="de-DE" dirty="0" err="1"/>
              <a:t>sounder</a:t>
            </a:r>
            <a:r>
              <a:rPr lang="de-DE" dirty="0"/>
              <a:t> (ASSIST)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138EA2E-F3C4-493D-82C6-C64789386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53" y="1370013"/>
            <a:ext cx="3538095" cy="31464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15A292-AC88-43BF-A406-CE16F9A8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9FA42-254B-40B3-99CE-F2065E20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BBD7A7-5E92-45C5-9D64-3F009730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327AC-E8BA-47F5-A487-3020EC47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6" y="864000"/>
            <a:ext cx="5036869" cy="360099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2D70DF2-4DB8-4AB1-9028-D6CEBE2D77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543"/>
          <a:stretch/>
        </p:blipFill>
        <p:spPr>
          <a:xfrm>
            <a:off x="1108297" y="1435744"/>
            <a:ext cx="3954626" cy="2984562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8C70EB-8BD3-4F56-82C5-BF6ADCB53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8296" y="4145669"/>
            <a:ext cx="3954626" cy="274637"/>
          </a:xfrm>
        </p:spPr>
        <p:txBody>
          <a:bodyPr/>
          <a:lstStyle/>
          <a:p>
            <a:r>
              <a:rPr lang="de-DE" dirty="0"/>
              <a:t>HATPRO G5 at </a:t>
            </a:r>
            <a:r>
              <a:rPr lang="de-DE" dirty="0" err="1"/>
              <a:t>observatory</a:t>
            </a:r>
            <a:r>
              <a:rPr lang="de-DE" dirty="0"/>
              <a:t> in Lindenberg (DWD)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1EA8238-20FE-4EA8-92F1-4ABE06B230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51E9991-21A4-44CA-A93E-6AB280EBCB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7B6627-1764-4B6F-A397-F7A8CB08BD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360E9C7-3878-4E29-8361-081D32D26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82" y="1435744"/>
            <a:ext cx="3183731" cy="2973389"/>
          </a:xfrm>
        </p:spPr>
        <p:txBody>
          <a:bodyPr/>
          <a:lstStyle/>
          <a:p>
            <a:r>
              <a:rPr lang="en-GB" dirty="0"/>
              <a:t>“Improving the initial state of the atmospheric boundary layer by assimilation of ground-based microwave radiometer observations</a:t>
            </a:r>
            <a:r>
              <a:rPr lang="en-US" dirty="0">
                <a:solidFill>
                  <a:srgbClr val="2D4B9B"/>
                </a:solidFill>
              </a:rPr>
              <a:t>”, </a:t>
            </a:r>
            <a:r>
              <a:rPr lang="en-GB" sz="1400" dirty="0" err="1">
                <a:solidFill>
                  <a:srgbClr val="2D4B9B"/>
                </a:solidFill>
              </a:rPr>
              <a:t>J.Vural</a:t>
            </a:r>
            <a:r>
              <a:rPr lang="en-GB" sz="1400" dirty="0">
                <a:solidFill>
                  <a:srgbClr val="2D4B9B"/>
                </a:solidFill>
              </a:rPr>
              <a:t>, C. </a:t>
            </a:r>
            <a:r>
              <a:rPr lang="en-GB" sz="1400" dirty="0" err="1">
                <a:solidFill>
                  <a:srgbClr val="2D4B9B"/>
                </a:solidFill>
              </a:rPr>
              <a:t>Merker</a:t>
            </a:r>
            <a:r>
              <a:rPr lang="en-GB" sz="1400" dirty="0">
                <a:solidFill>
                  <a:srgbClr val="2D4B9B"/>
                </a:solidFill>
              </a:rPr>
              <a:t> in preparation</a:t>
            </a:r>
            <a:endParaRPr lang="en-GB" dirty="0">
              <a:solidFill>
                <a:srgbClr val="2D4B9B"/>
              </a:solidFill>
            </a:endParaRPr>
          </a:p>
          <a:p>
            <a:endParaRPr lang="en-GB" dirty="0"/>
          </a:p>
        </p:txBody>
      </p:sp>
      <p:pic>
        <p:nvPicPr>
          <p:cNvPr id="9" name="Inhaltsplatzhalter 36">
            <a:extLst>
              <a:ext uri="{FF2B5EF4-FFF2-40B4-BE49-F238E27FC236}">
                <a16:creationId xmlns:a16="http://schemas.microsoft.com/office/drawing/2014/main" id="{197389DD-7827-4A65-9223-66B0829A7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0" y="3610705"/>
            <a:ext cx="532594" cy="5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3DBE8-8E59-4887-BD17-B3569CFF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ERA5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B06961A-26F4-4CE8-894E-B922C432E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80" y="1370013"/>
            <a:ext cx="3525040" cy="31464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C6BD35-061F-404C-8331-B32814FC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175DF2-9A34-4795-AE6B-91824CEE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BB40CC-4FD7-4089-A7FC-C08AB4EF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51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C1F97-DF57-4AF7-9FDD-44F49736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1E253-03D6-48DF-8561-6BEF6DEF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03C12A-2372-4863-9501-7BE25E57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7D6088-70EA-46BF-BA98-728DF3AB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0486A-FEAC-4277-B794-57DA7C01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0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40FDC92F-B7D5-40D4-AC77-D28DA1E9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7"/>
          <a:stretch/>
        </p:blipFill>
        <p:spPr>
          <a:xfrm>
            <a:off x="6776466" y="2347381"/>
            <a:ext cx="1853542" cy="928683"/>
          </a:xfrm>
          <a:prstGeom prst="rect">
            <a:avLst/>
          </a:prstGeom>
        </p:spPr>
      </p:pic>
      <p:sp>
        <p:nvSpPr>
          <p:cNvPr id="56" name="Ellipse 55">
            <a:extLst>
              <a:ext uri="{FF2B5EF4-FFF2-40B4-BE49-F238E27FC236}">
                <a16:creationId xmlns:a16="http://schemas.microsoft.com/office/drawing/2014/main" id="{0A86E588-2E0C-4D43-AAEB-C9A2E13610CD}"/>
              </a:ext>
            </a:extLst>
          </p:cNvPr>
          <p:cNvSpPr/>
          <p:nvPr/>
        </p:nvSpPr>
        <p:spPr>
          <a:xfrm>
            <a:off x="6493734" y="2109440"/>
            <a:ext cx="2419005" cy="2527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65F404-C930-4B68-84F5-813896F69AE4}"/>
              </a:ext>
            </a:extLst>
          </p:cNvPr>
          <p:cNvSpPr/>
          <p:nvPr/>
        </p:nvSpPr>
        <p:spPr>
          <a:xfrm>
            <a:off x="6181458" y="1800136"/>
            <a:ext cx="3014147" cy="314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70E7DCE5-8A1D-499B-BAC1-27A1F0829F22}"/>
              </a:ext>
            </a:extLst>
          </p:cNvPr>
          <p:cNvSpPr/>
          <p:nvPr/>
        </p:nvSpPr>
        <p:spPr>
          <a:xfrm>
            <a:off x="6095584" y="1983071"/>
            <a:ext cx="793537" cy="1933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9DF7236-A2DC-44A6-812E-C7400FF4D246}"/>
              </a:ext>
            </a:extLst>
          </p:cNvPr>
          <p:cNvSpPr/>
          <p:nvPr/>
        </p:nvSpPr>
        <p:spPr>
          <a:xfrm>
            <a:off x="6055360" y="3230454"/>
            <a:ext cx="3356408" cy="178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892509-BEE8-4B25-BA98-6DD9F736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 err="1"/>
              <a:t>Radiative</a:t>
            </a:r>
            <a:r>
              <a:rPr lang="de-DE" dirty="0"/>
              <a:t> Transport</a:t>
            </a:r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D956258-DEBC-4BDA-9B2D-8DAEB72B2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4" y="1478501"/>
            <a:ext cx="1029019" cy="31464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C1392-1663-4205-B895-ACA46D6B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A1E0D4-0482-472D-91B3-34622BF0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2B22B0-0A88-4EA3-8834-C68E4968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22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C35E18-C1F4-4259-A17D-A6A7C39070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t="4600" r="39181" b="77559"/>
          <a:stretch/>
        </p:blipFill>
        <p:spPr>
          <a:xfrm>
            <a:off x="1219683" y="3051713"/>
            <a:ext cx="888524" cy="36009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8E820C5-BF4F-48B4-B492-C6D321F75632}"/>
              </a:ext>
            </a:extLst>
          </p:cNvPr>
          <p:cNvGrpSpPr/>
          <p:nvPr/>
        </p:nvGrpSpPr>
        <p:grpSpPr>
          <a:xfrm>
            <a:off x="1310683" y="1934195"/>
            <a:ext cx="706523" cy="416947"/>
            <a:chOff x="4215539" y="1845650"/>
            <a:chExt cx="947980" cy="65732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3EA1180-FC03-427B-AF6D-E6B9E08337DC}"/>
                </a:ext>
              </a:extLst>
            </p:cNvPr>
            <p:cNvSpPr/>
            <p:nvPr/>
          </p:nvSpPr>
          <p:spPr>
            <a:xfrm rot="20125223">
              <a:off x="4252385" y="2114391"/>
              <a:ext cx="774915" cy="178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D913EDA-BA2D-466E-B799-6C58E168674B}"/>
                </a:ext>
              </a:extLst>
            </p:cNvPr>
            <p:cNvSpPr/>
            <p:nvPr/>
          </p:nvSpPr>
          <p:spPr>
            <a:xfrm>
              <a:off x="4215539" y="2082565"/>
              <a:ext cx="433953" cy="42041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endParaRPr lang="en-GB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0A38213-8CEB-40A3-98D7-8842A82656BC}"/>
                </a:ext>
              </a:extLst>
            </p:cNvPr>
            <p:cNvSpPr/>
            <p:nvPr/>
          </p:nvSpPr>
          <p:spPr>
            <a:xfrm>
              <a:off x="4729566" y="1845650"/>
              <a:ext cx="433953" cy="42041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endParaRPr lang="en-GB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F087B77-9FD9-45EF-8537-443EEB25F34E}"/>
              </a:ext>
            </a:extLst>
          </p:cNvPr>
          <p:cNvGrpSpPr/>
          <p:nvPr/>
        </p:nvGrpSpPr>
        <p:grpSpPr>
          <a:xfrm>
            <a:off x="1340798" y="2508104"/>
            <a:ext cx="572231" cy="495251"/>
            <a:chOff x="4325318" y="3275657"/>
            <a:chExt cx="811137" cy="757864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6E25EC-AA07-4C81-8A27-A5D238EDD6D6}"/>
                </a:ext>
              </a:extLst>
            </p:cNvPr>
            <p:cNvSpPr/>
            <p:nvPr/>
          </p:nvSpPr>
          <p:spPr>
            <a:xfrm rot="11785124">
              <a:off x="4447845" y="3656276"/>
              <a:ext cx="88047" cy="21955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rgbClr val="1B5C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0578653-7DD9-40B6-9E24-20F4340CA18C}"/>
                </a:ext>
              </a:extLst>
            </p:cNvPr>
            <p:cNvSpPr/>
            <p:nvPr/>
          </p:nvSpPr>
          <p:spPr>
            <a:xfrm rot="6349528">
              <a:off x="4803163" y="3448378"/>
              <a:ext cx="88047" cy="21955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rgbClr val="1B5C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51D2491-0179-4E39-BBFC-9101657C625C}"/>
                </a:ext>
              </a:extLst>
            </p:cNvPr>
            <p:cNvSpPr/>
            <p:nvPr/>
          </p:nvSpPr>
          <p:spPr>
            <a:xfrm>
              <a:off x="4355022" y="3275657"/>
              <a:ext cx="433953" cy="42041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endParaRPr lang="en-GB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DDCD046-C198-4635-B27A-340B5BBAAB06}"/>
                </a:ext>
              </a:extLst>
            </p:cNvPr>
            <p:cNvSpPr/>
            <p:nvPr/>
          </p:nvSpPr>
          <p:spPr>
            <a:xfrm>
              <a:off x="4922062" y="3516036"/>
              <a:ext cx="214393" cy="21020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</a:t>
              </a:r>
              <a:endParaRPr lang="en-GB" sz="1600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656221E-A1E2-4429-B4FD-0D63D04E83D7}"/>
                </a:ext>
              </a:extLst>
            </p:cNvPr>
            <p:cNvSpPr/>
            <p:nvPr/>
          </p:nvSpPr>
          <p:spPr>
            <a:xfrm>
              <a:off x="4325318" y="3823315"/>
              <a:ext cx="214393" cy="21020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</a:t>
              </a:r>
              <a:endParaRPr lang="en-GB" sz="160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D7FC2C18-1302-4933-8162-D5A1F355C189}"/>
              </a:ext>
            </a:extLst>
          </p:cNvPr>
          <p:cNvSpPr txBox="1"/>
          <p:nvPr/>
        </p:nvSpPr>
        <p:spPr>
          <a:xfrm>
            <a:off x="930541" y="118799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Cosmic</a:t>
            </a:r>
            <a:r>
              <a:rPr lang="de-DE" sz="1200" dirty="0"/>
              <a:t> Background</a:t>
            </a:r>
          </a:p>
          <a:p>
            <a:pPr algn="ctr"/>
            <a:r>
              <a:rPr lang="de-DE" sz="1200" dirty="0"/>
              <a:t>2.73 K</a:t>
            </a:r>
            <a:endParaRPr lang="en-GB" sz="1200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90D78505-ACCF-4928-A2D8-FECADE646269}"/>
              </a:ext>
            </a:extLst>
          </p:cNvPr>
          <p:cNvSpPr/>
          <p:nvPr/>
        </p:nvSpPr>
        <p:spPr>
          <a:xfrm>
            <a:off x="1291590" y="1614798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82BFD90C-81E9-4658-AA7F-DC99A2687FC1}"/>
              </a:ext>
            </a:extLst>
          </p:cNvPr>
          <p:cNvSpPr/>
          <p:nvPr/>
        </p:nvSpPr>
        <p:spPr>
          <a:xfrm>
            <a:off x="1590044" y="1614798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AA0440A1-D092-4164-809E-0BC7CF0E6A53}"/>
              </a:ext>
            </a:extLst>
          </p:cNvPr>
          <p:cNvSpPr/>
          <p:nvPr/>
        </p:nvSpPr>
        <p:spPr>
          <a:xfrm>
            <a:off x="1902880" y="1608066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DE1E4ADE-EE25-49DF-9C3D-54C5E2064F67}"/>
              </a:ext>
            </a:extLst>
          </p:cNvPr>
          <p:cNvSpPr/>
          <p:nvPr/>
        </p:nvSpPr>
        <p:spPr>
          <a:xfrm>
            <a:off x="1291590" y="3508676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42BD4C58-87B8-43A8-B633-F6A69E8E31FA}"/>
              </a:ext>
            </a:extLst>
          </p:cNvPr>
          <p:cNvSpPr/>
          <p:nvPr/>
        </p:nvSpPr>
        <p:spPr>
          <a:xfrm>
            <a:off x="1590044" y="3508676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65E3A3FA-7B44-4CAD-9C9E-4B99990DC041}"/>
              </a:ext>
            </a:extLst>
          </p:cNvPr>
          <p:cNvSpPr/>
          <p:nvPr/>
        </p:nvSpPr>
        <p:spPr>
          <a:xfrm>
            <a:off x="2215949" y="2625116"/>
            <a:ext cx="492586" cy="11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6C55E234-049A-4E8B-8CEC-F13A56308F3A}"/>
              </a:ext>
            </a:extLst>
          </p:cNvPr>
          <p:cNvSpPr/>
          <p:nvPr/>
        </p:nvSpPr>
        <p:spPr>
          <a:xfrm>
            <a:off x="2213725" y="3173565"/>
            <a:ext cx="492586" cy="11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8252E978-2C67-4620-8DE5-4CFCBA2AD86D}"/>
              </a:ext>
            </a:extLst>
          </p:cNvPr>
          <p:cNvSpPr/>
          <p:nvPr/>
        </p:nvSpPr>
        <p:spPr>
          <a:xfrm>
            <a:off x="2207402" y="2083167"/>
            <a:ext cx="492586" cy="11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8152DF2B-2FAF-4AE7-8747-1589947F5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9142" r="68770" b="34510"/>
          <a:stretch/>
        </p:blipFill>
        <p:spPr>
          <a:xfrm>
            <a:off x="1219683" y="4088349"/>
            <a:ext cx="819165" cy="479373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8236E99A-2BB7-4F84-B055-D3443B6373DA}"/>
              </a:ext>
            </a:extLst>
          </p:cNvPr>
          <p:cNvSpPr txBox="1"/>
          <p:nvPr/>
        </p:nvSpPr>
        <p:spPr>
          <a:xfrm>
            <a:off x="2854298" y="2017292"/>
            <a:ext cx="1480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Rosenkranz 2022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Rosenkranz 2022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Ellison 2007</a:t>
            </a:r>
            <a:endParaRPr lang="en-GB" sz="1200" dirty="0"/>
          </a:p>
        </p:txBody>
      </p:sp>
      <p:sp>
        <p:nvSpPr>
          <p:cNvPr id="45" name="Geschweifte Klammer rechts 44">
            <a:extLst>
              <a:ext uri="{FF2B5EF4-FFF2-40B4-BE49-F238E27FC236}">
                <a16:creationId xmlns:a16="http://schemas.microsoft.com/office/drawing/2014/main" id="{C5E445EF-6AEE-406A-BF40-A08C0DA97896}"/>
              </a:ext>
            </a:extLst>
          </p:cNvPr>
          <p:cNvSpPr/>
          <p:nvPr/>
        </p:nvSpPr>
        <p:spPr>
          <a:xfrm>
            <a:off x="4086760" y="1828800"/>
            <a:ext cx="221080" cy="1673144"/>
          </a:xfrm>
          <a:prstGeom prst="rightBrace">
            <a:avLst>
              <a:gd name="adj1" fmla="val 103692"/>
              <a:gd name="adj2" fmla="val 5039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C066104-AE4F-430B-BD9A-4E6D700AA7C0}"/>
                  </a:ext>
                </a:extLst>
              </p:cNvPr>
              <p:cNvSpPr txBox="1"/>
              <p:nvPr/>
            </p:nvSpPr>
            <p:spPr>
              <a:xfrm>
                <a:off x="4377003" y="2380952"/>
                <a:ext cx="658642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C066104-AE4F-430B-BD9A-4E6D700A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03" y="2380952"/>
                <a:ext cx="658642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7DA2EDC-3BD0-4BF1-8D3B-4B70B90A06A8}"/>
              </a:ext>
            </a:extLst>
          </p:cNvPr>
          <p:cNvGrpSpPr/>
          <p:nvPr/>
        </p:nvGrpSpPr>
        <p:grpSpPr>
          <a:xfrm>
            <a:off x="5035645" y="2109440"/>
            <a:ext cx="924560" cy="1112762"/>
            <a:chOff x="5299805" y="2109440"/>
            <a:chExt cx="924560" cy="1112762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8891AD8A-95B9-4788-B7A3-CAFD14212BBE}"/>
                </a:ext>
              </a:extLst>
            </p:cNvPr>
            <p:cNvSpPr/>
            <p:nvPr/>
          </p:nvSpPr>
          <p:spPr>
            <a:xfrm>
              <a:off x="5704922" y="2895805"/>
              <a:ext cx="114326" cy="326397"/>
            </a:xfrm>
            <a:custGeom>
              <a:avLst/>
              <a:gdLst>
                <a:gd name="connsiteX0" fmla="*/ 74295 w 114326"/>
                <a:gd name="connsiteY0" fmla="*/ 6357 h 326397"/>
                <a:gd name="connsiteX1" fmla="*/ 64770 w 114326"/>
                <a:gd name="connsiteY1" fmla="*/ 2547 h 326397"/>
                <a:gd name="connsiteX2" fmla="*/ 19050 w 114326"/>
                <a:gd name="connsiteY2" fmla="*/ 2547 h 326397"/>
                <a:gd name="connsiteX3" fmla="*/ 5715 w 114326"/>
                <a:gd name="connsiteY3" fmla="*/ 12072 h 326397"/>
                <a:gd name="connsiteX4" fmla="*/ 1905 w 114326"/>
                <a:gd name="connsiteY4" fmla="*/ 23502 h 326397"/>
                <a:gd name="connsiteX5" fmla="*/ 0 w 114326"/>
                <a:gd name="connsiteY5" fmla="*/ 29217 h 326397"/>
                <a:gd name="connsiteX6" fmla="*/ 1905 w 114326"/>
                <a:gd name="connsiteY6" fmla="*/ 52077 h 326397"/>
                <a:gd name="connsiteX7" fmla="*/ 7620 w 114326"/>
                <a:gd name="connsiteY7" fmla="*/ 57792 h 326397"/>
                <a:gd name="connsiteX8" fmla="*/ 19050 w 114326"/>
                <a:gd name="connsiteY8" fmla="*/ 73032 h 326397"/>
                <a:gd name="connsiteX9" fmla="*/ 38100 w 114326"/>
                <a:gd name="connsiteY9" fmla="*/ 80652 h 326397"/>
                <a:gd name="connsiteX10" fmla="*/ 43815 w 114326"/>
                <a:gd name="connsiteY10" fmla="*/ 82557 h 326397"/>
                <a:gd name="connsiteX11" fmla="*/ 49530 w 114326"/>
                <a:gd name="connsiteY11" fmla="*/ 86367 h 326397"/>
                <a:gd name="connsiteX12" fmla="*/ 57150 w 114326"/>
                <a:gd name="connsiteY12" fmla="*/ 88272 h 326397"/>
                <a:gd name="connsiteX13" fmla="*/ 62865 w 114326"/>
                <a:gd name="connsiteY13" fmla="*/ 90177 h 326397"/>
                <a:gd name="connsiteX14" fmla="*/ 76200 w 114326"/>
                <a:gd name="connsiteY14" fmla="*/ 95892 h 326397"/>
                <a:gd name="connsiteX15" fmla="*/ 85725 w 114326"/>
                <a:gd name="connsiteY15" fmla="*/ 107322 h 326397"/>
                <a:gd name="connsiteX16" fmla="*/ 93345 w 114326"/>
                <a:gd name="connsiteY16" fmla="*/ 132087 h 326397"/>
                <a:gd name="connsiteX17" fmla="*/ 91440 w 114326"/>
                <a:gd name="connsiteY17" fmla="*/ 141612 h 326397"/>
                <a:gd name="connsiteX18" fmla="*/ 80010 w 114326"/>
                <a:gd name="connsiteY18" fmla="*/ 147327 h 326397"/>
                <a:gd name="connsiteX19" fmla="*/ 59055 w 114326"/>
                <a:gd name="connsiteY19" fmla="*/ 154947 h 326397"/>
                <a:gd name="connsiteX20" fmla="*/ 53340 w 114326"/>
                <a:gd name="connsiteY20" fmla="*/ 156852 h 326397"/>
                <a:gd name="connsiteX21" fmla="*/ 43815 w 114326"/>
                <a:gd name="connsiteY21" fmla="*/ 158757 h 326397"/>
                <a:gd name="connsiteX22" fmla="*/ 28575 w 114326"/>
                <a:gd name="connsiteY22" fmla="*/ 162567 h 326397"/>
                <a:gd name="connsiteX23" fmla="*/ 24765 w 114326"/>
                <a:gd name="connsiteY23" fmla="*/ 173997 h 326397"/>
                <a:gd name="connsiteX24" fmla="*/ 19050 w 114326"/>
                <a:gd name="connsiteY24" fmla="*/ 185427 h 326397"/>
                <a:gd name="connsiteX25" fmla="*/ 24765 w 114326"/>
                <a:gd name="connsiteY25" fmla="*/ 206382 h 326397"/>
                <a:gd name="connsiteX26" fmla="*/ 30480 w 114326"/>
                <a:gd name="connsiteY26" fmla="*/ 210192 h 326397"/>
                <a:gd name="connsiteX27" fmla="*/ 34290 w 114326"/>
                <a:gd name="connsiteY27" fmla="*/ 215907 h 326397"/>
                <a:gd name="connsiteX28" fmla="*/ 40005 w 114326"/>
                <a:gd name="connsiteY28" fmla="*/ 217812 h 326397"/>
                <a:gd name="connsiteX29" fmla="*/ 47625 w 114326"/>
                <a:gd name="connsiteY29" fmla="*/ 221622 h 326397"/>
                <a:gd name="connsiteX30" fmla="*/ 62865 w 114326"/>
                <a:gd name="connsiteY30" fmla="*/ 225432 h 326397"/>
                <a:gd name="connsiteX31" fmla="*/ 68580 w 114326"/>
                <a:gd name="connsiteY31" fmla="*/ 229242 h 326397"/>
                <a:gd name="connsiteX32" fmla="*/ 83820 w 114326"/>
                <a:gd name="connsiteY32" fmla="*/ 233052 h 326397"/>
                <a:gd name="connsiteX33" fmla="*/ 97155 w 114326"/>
                <a:gd name="connsiteY33" fmla="*/ 242577 h 326397"/>
                <a:gd name="connsiteX34" fmla="*/ 106680 w 114326"/>
                <a:gd name="connsiteY34" fmla="*/ 248292 h 326397"/>
                <a:gd name="connsiteX35" fmla="*/ 114300 w 114326"/>
                <a:gd name="connsiteY35" fmla="*/ 259722 h 326397"/>
                <a:gd name="connsiteX36" fmla="*/ 110490 w 114326"/>
                <a:gd name="connsiteY36" fmla="*/ 284487 h 326397"/>
                <a:gd name="connsiteX37" fmla="*/ 106680 w 114326"/>
                <a:gd name="connsiteY37" fmla="*/ 292107 h 326397"/>
                <a:gd name="connsiteX38" fmla="*/ 95250 w 114326"/>
                <a:gd name="connsiteY38" fmla="*/ 295917 h 326397"/>
                <a:gd name="connsiteX39" fmla="*/ 66675 w 114326"/>
                <a:gd name="connsiteY39" fmla="*/ 299727 h 326397"/>
                <a:gd name="connsiteX40" fmla="*/ 49530 w 114326"/>
                <a:gd name="connsiteY40" fmla="*/ 305442 h 326397"/>
                <a:gd name="connsiteX41" fmla="*/ 41910 w 114326"/>
                <a:gd name="connsiteY41" fmla="*/ 307347 h 326397"/>
                <a:gd name="connsiteX42" fmla="*/ 28575 w 114326"/>
                <a:gd name="connsiteY42" fmla="*/ 314967 h 326397"/>
                <a:gd name="connsiteX43" fmla="*/ 26670 w 114326"/>
                <a:gd name="connsiteY43" fmla="*/ 320682 h 326397"/>
                <a:gd name="connsiteX44" fmla="*/ 22860 w 114326"/>
                <a:gd name="connsiteY44" fmla="*/ 326397 h 32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26" h="326397">
                  <a:moveTo>
                    <a:pt x="74295" y="6357"/>
                  </a:moveTo>
                  <a:cubicBezTo>
                    <a:pt x="71120" y="5087"/>
                    <a:pt x="68014" y="3628"/>
                    <a:pt x="64770" y="2547"/>
                  </a:cubicBezTo>
                  <a:cubicBezTo>
                    <a:pt x="49152" y="-2659"/>
                    <a:pt x="38695" y="1565"/>
                    <a:pt x="19050" y="2547"/>
                  </a:cubicBezTo>
                  <a:cubicBezTo>
                    <a:pt x="16827" y="4029"/>
                    <a:pt x="6660" y="10654"/>
                    <a:pt x="5715" y="12072"/>
                  </a:cubicBezTo>
                  <a:cubicBezTo>
                    <a:pt x="3487" y="15414"/>
                    <a:pt x="3175" y="19692"/>
                    <a:pt x="1905" y="23502"/>
                  </a:cubicBezTo>
                  <a:lnTo>
                    <a:pt x="0" y="29217"/>
                  </a:lnTo>
                  <a:cubicBezTo>
                    <a:pt x="635" y="36837"/>
                    <a:pt x="-65" y="44689"/>
                    <a:pt x="1905" y="52077"/>
                  </a:cubicBezTo>
                  <a:cubicBezTo>
                    <a:pt x="2599" y="54680"/>
                    <a:pt x="6054" y="55600"/>
                    <a:pt x="7620" y="57792"/>
                  </a:cubicBezTo>
                  <a:cubicBezTo>
                    <a:pt x="13022" y="65354"/>
                    <a:pt x="9441" y="67541"/>
                    <a:pt x="19050" y="73032"/>
                  </a:cubicBezTo>
                  <a:cubicBezTo>
                    <a:pt x="24988" y="76425"/>
                    <a:pt x="31612" y="78489"/>
                    <a:pt x="38100" y="80652"/>
                  </a:cubicBezTo>
                  <a:cubicBezTo>
                    <a:pt x="40005" y="81287"/>
                    <a:pt x="42019" y="81659"/>
                    <a:pt x="43815" y="82557"/>
                  </a:cubicBezTo>
                  <a:cubicBezTo>
                    <a:pt x="45863" y="83581"/>
                    <a:pt x="47426" y="85465"/>
                    <a:pt x="49530" y="86367"/>
                  </a:cubicBezTo>
                  <a:cubicBezTo>
                    <a:pt x="51936" y="87398"/>
                    <a:pt x="54633" y="87553"/>
                    <a:pt x="57150" y="88272"/>
                  </a:cubicBezTo>
                  <a:cubicBezTo>
                    <a:pt x="59081" y="88824"/>
                    <a:pt x="61019" y="89386"/>
                    <a:pt x="62865" y="90177"/>
                  </a:cubicBezTo>
                  <a:cubicBezTo>
                    <a:pt x="79343" y="97239"/>
                    <a:pt x="62797" y="91424"/>
                    <a:pt x="76200" y="95892"/>
                  </a:cubicBezTo>
                  <a:cubicBezTo>
                    <a:pt x="79789" y="99481"/>
                    <a:pt x="83603" y="102548"/>
                    <a:pt x="85725" y="107322"/>
                  </a:cubicBezTo>
                  <a:cubicBezTo>
                    <a:pt x="87834" y="112067"/>
                    <a:pt x="92073" y="127634"/>
                    <a:pt x="93345" y="132087"/>
                  </a:cubicBezTo>
                  <a:cubicBezTo>
                    <a:pt x="92710" y="135262"/>
                    <a:pt x="93046" y="138801"/>
                    <a:pt x="91440" y="141612"/>
                  </a:cubicBezTo>
                  <a:cubicBezTo>
                    <a:pt x="89601" y="144831"/>
                    <a:pt x="83032" y="146194"/>
                    <a:pt x="80010" y="147327"/>
                  </a:cubicBezTo>
                  <a:cubicBezTo>
                    <a:pt x="58804" y="155279"/>
                    <a:pt x="83069" y="146942"/>
                    <a:pt x="59055" y="154947"/>
                  </a:cubicBezTo>
                  <a:cubicBezTo>
                    <a:pt x="57150" y="155582"/>
                    <a:pt x="55309" y="156458"/>
                    <a:pt x="53340" y="156852"/>
                  </a:cubicBezTo>
                  <a:cubicBezTo>
                    <a:pt x="50165" y="157487"/>
                    <a:pt x="46970" y="158029"/>
                    <a:pt x="43815" y="158757"/>
                  </a:cubicBezTo>
                  <a:cubicBezTo>
                    <a:pt x="38713" y="159934"/>
                    <a:pt x="28575" y="162567"/>
                    <a:pt x="28575" y="162567"/>
                  </a:cubicBezTo>
                  <a:cubicBezTo>
                    <a:pt x="27305" y="166377"/>
                    <a:pt x="26993" y="170655"/>
                    <a:pt x="24765" y="173997"/>
                  </a:cubicBezTo>
                  <a:cubicBezTo>
                    <a:pt x="19841" y="181383"/>
                    <a:pt x="21679" y="177540"/>
                    <a:pt x="19050" y="185427"/>
                  </a:cubicBezTo>
                  <a:cubicBezTo>
                    <a:pt x="20177" y="194442"/>
                    <a:pt x="18590" y="200207"/>
                    <a:pt x="24765" y="206382"/>
                  </a:cubicBezTo>
                  <a:cubicBezTo>
                    <a:pt x="26384" y="208001"/>
                    <a:pt x="28575" y="208922"/>
                    <a:pt x="30480" y="210192"/>
                  </a:cubicBezTo>
                  <a:cubicBezTo>
                    <a:pt x="31750" y="212097"/>
                    <a:pt x="32502" y="214477"/>
                    <a:pt x="34290" y="215907"/>
                  </a:cubicBezTo>
                  <a:cubicBezTo>
                    <a:pt x="35858" y="217161"/>
                    <a:pt x="38159" y="217021"/>
                    <a:pt x="40005" y="217812"/>
                  </a:cubicBezTo>
                  <a:cubicBezTo>
                    <a:pt x="42615" y="218931"/>
                    <a:pt x="45015" y="220503"/>
                    <a:pt x="47625" y="221622"/>
                  </a:cubicBezTo>
                  <a:cubicBezTo>
                    <a:pt x="52751" y="223819"/>
                    <a:pt x="57274" y="224314"/>
                    <a:pt x="62865" y="225432"/>
                  </a:cubicBezTo>
                  <a:cubicBezTo>
                    <a:pt x="64770" y="226702"/>
                    <a:pt x="66436" y="228438"/>
                    <a:pt x="68580" y="229242"/>
                  </a:cubicBezTo>
                  <a:cubicBezTo>
                    <a:pt x="92433" y="238187"/>
                    <a:pt x="67368" y="226001"/>
                    <a:pt x="83820" y="233052"/>
                  </a:cubicBezTo>
                  <a:cubicBezTo>
                    <a:pt x="97953" y="239109"/>
                    <a:pt x="85540" y="233865"/>
                    <a:pt x="97155" y="242577"/>
                  </a:cubicBezTo>
                  <a:cubicBezTo>
                    <a:pt x="100117" y="244799"/>
                    <a:pt x="103505" y="246387"/>
                    <a:pt x="106680" y="248292"/>
                  </a:cubicBezTo>
                  <a:cubicBezTo>
                    <a:pt x="109220" y="252102"/>
                    <a:pt x="114756" y="255166"/>
                    <a:pt x="114300" y="259722"/>
                  </a:cubicBezTo>
                  <a:cubicBezTo>
                    <a:pt x="113279" y="269929"/>
                    <a:pt x="114072" y="276129"/>
                    <a:pt x="110490" y="284487"/>
                  </a:cubicBezTo>
                  <a:cubicBezTo>
                    <a:pt x="109371" y="287097"/>
                    <a:pt x="108952" y="290403"/>
                    <a:pt x="106680" y="292107"/>
                  </a:cubicBezTo>
                  <a:cubicBezTo>
                    <a:pt x="103467" y="294517"/>
                    <a:pt x="99146" y="294943"/>
                    <a:pt x="95250" y="295917"/>
                  </a:cubicBezTo>
                  <a:cubicBezTo>
                    <a:pt x="80826" y="299523"/>
                    <a:pt x="90237" y="297585"/>
                    <a:pt x="66675" y="299727"/>
                  </a:cubicBezTo>
                  <a:cubicBezTo>
                    <a:pt x="45801" y="303902"/>
                    <a:pt x="67558" y="298682"/>
                    <a:pt x="49530" y="305442"/>
                  </a:cubicBezTo>
                  <a:cubicBezTo>
                    <a:pt x="47079" y="306361"/>
                    <a:pt x="44361" y="306428"/>
                    <a:pt x="41910" y="307347"/>
                  </a:cubicBezTo>
                  <a:cubicBezTo>
                    <a:pt x="36386" y="309419"/>
                    <a:pt x="33312" y="311809"/>
                    <a:pt x="28575" y="314967"/>
                  </a:cubicBezTo>
                  <a:cubicBezTo>
                    <a:pt x="27940" y="316872"/>
                    <a:pt x="27568" y="318886"/>
                    <a:pt x="26670" y="320682"/>
                  </a:cubicBezTo>
                  <a:cubicBezTo>
                    <a:pt x="25646" y="322730"/>
                    <a:pt x="22860" y="326397"/>
                    <a:pt x="22860" y="32639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C9EB7E7-11CD-4A88-BECC-7D018A2AA5BD}"/>
                </a:ext>
              </a:extLst>
            </p:cNvPr>
            <p:cNvSpPr/>
            <p:nvPr/>
          </p:nvSpPr>
          <p:spPr>
            <a:xfrm>
              <a:off x="5299805" y="2461457"/>
              <a:ext cx="924560" cy="42016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AbsorptionEmission</a:t>
              </a:r>
              <a:endParaRPr lang="en-GB" sz="1200" dirty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6D40450-B03E-42C3-B840-47A3FBC69684}"/>
                </a:ext>
              </a:extLst>
            </p:cNvPr>
            <p:cNvSpPr/>
            <p:nvPr/>
          </p:nvSpPr>
          <p:spPr>
            <a:xfrm>
              <a:off x="5668982" y="2109440"/>
              <a:ext cx="114326" cy="326397"/>
            </a:xfrm>
            <a:custGeom>
              <a:avLst/>
              <a:gdLst>
                <a:gd name="connsiteX0" fmla="*/ 74295 w 114326"/>
                <a:gd name="connsiteY0" fmla="*/ 6357 h 326397"/>
                <a:gd name="connsiteX1" fmla="*/ 64770 w 114326"/>
                <a:gd name="connsiteY1" fmla="*/ 2547 h 326397"/>
                <a:gd name="connsiteX2" fmla="*/ 19050 w 114326"/>
                <a:gd name="connsiteY2" fmla="*/ 2547 h 326397"/>
                <a:gd name="connsiteX3" fmla="*/ 5715 w 114326"/>
                <a:gd name="connsiteY3" fmla="*/ 12072 h 326397"/>
                <a:gd name="connsiteX4" fmla="*/ 1905 w 114326"/>
                <a:gd name="connsiteY4" fmla="*/ 23502 h 326397"/>
                <a:gd name="connsiteX5" fmla="*/ 0 w 114326"/>
                <a:gd name="connsiteY5" fmla="*/ 29217 h 326397"/>
                <a:gd name="connsiteX6" fmla="*/ 1905 w 114326"/>
                <a:gd name="connsiteY6" fmla="*/ 52077 h 326397"/>
                <a:gd name="connsiteX7" fmla="*/ 7620 w 114326"/>
                <a:gd name="connsiteY7" fmla="*/ 57792 h 326397"/>
                <a:gd name="connsiteX8" fmla="*/ 19050 w 114326"/>
                <a:gd name="connsiteY8" fmla="*/ 73032 h 326397"/>
                <a:gd name="connsiteX9" fmla="*/ 38100 w 114326"/>
                <a:gd name="connsiteY9" fmla="*/ 80652 h 326397"/>
                <a:gd name="connsiteX10" fmla="*/ 43815 w 114326"/>
                <a:gd name="connsiteY10" fmla="*/ 82557 h 326397"/>
                <a:gd name="connsiteX11" fmla="*/ 49530 w 114326"/>
                <a:gd name="connsiteY11" fmla="*/ 86367 h 326397"/>
                <a:gd name="connsiteX12" fmla="*/ 57150 w 114326"/>
                <a:gd name="connsiteY12" fmla="*/ 88272 h 326397"/>
                <a:gd name="connsiteX13" fmla="*/ 62865 w 114326"/>
                <a:gd name="connsiteY13" fmla="*/ 90177 h 326397"/>
                <a:gd name="connsiteX14" fmla="*/ 76200 w 114326"/>
                <a:gd name="connsiteY14" fmla="*/ 95892 h 326397"/>
                <a:gd name="connsiteX15" fmla="*/ 85725 w 114326"/>
                <a:gd name="connsiteY15" fmla="*/ 107322 h 326397"/>
                <a:gd name="connsiteX16" fmla="*/ 93345 w 114326"/>
                <a:gd name="connsiteY16" fmla="*/ 132087 h 326397"/>
                <a:gd name="connsiteX17" fmla="*/ 91440 w 114326"/>
                <a:gd name="connsiteY17" fmla="*/ 141612 h 326397"/>
                <a:gd name="connsiteX18" fmla="*/ 80010 w 114326"/>
                <a:gd name="connsiteY18" fmla="*/ 147327 h 326397"/>
                <a:gd name="connsiteX19" fmla="*/ 59055 w 114326"/>
                <a:gd name="connsiteY19" fmla="*/ 154947 h 326397"/>
                <a:gd name="connsiteX20" fmla="*/ 53340 w 114326"/>
                <a:gd name="connsiteY20" fmla="*/ 156852 h 326397"/>
                <a:gd name="connsiteX21" fmla="*/ 43815 w 114326"/>
                <a:gd name="connsiteY21" fmla="*/ 158757 h 326397"/>
                <a:gd name="connsiteX22" fmla="*/ 28575 w 114326"/>
                <a:gd name="connsiteY22" fmla="*/ 162567 h 326397"/>
                <a:gd name="connsiteX23" fmla="*/ 24765 w 114326"/>
                <a:gd name="connsiteY23" fmla="*/ 173997 h 326397"/>
                <a:gd name="connsiteX24" fmla="*/ 19050 w 114326"/>
                <a:gd name="connsiteY24" fmla="*/ 185427 h 326397"/>
                <a:gd name="connsiteX25" fmla="*/ 24765 w 114326"/>
                <a:gd name="connsiteY25" fmla="*/ 206382 h 326397"/>
                <a:gd name="connsiteX26" fmla="*/ 30480 w 114326"/>
                <a:gd name="connsiteY26" fmla="*/ 210192 h 326397"/>
                <a:gd name="connsiteX27" fmla="*/ 34290 w 114326"/>
                <a:gd name="connsiteY27" fmla="*/ 215907 h 326397"/>
                <a:gd name="connsiteX28" fmla="*/ 40005 w 114326"/>
                <a:gd name="connsiteY28" fmla="*/ 217812 h 326397"/>
                <a:gd name="connsiteX29" fmla="*/ 47625 w 114326"/>
                <a:gd name="connsiteY29" fmla="*/ 221622 h 326397"/>
                <a:gd name="connsiteX30" fmla="*/ 62865 w 114326"/>
                <a:gd name="connsiteY30" fmla="*/ 225432 h 326397"/>
                <a:gd name="connsiteX31" fmla="*/ 68580 w 114326"/>
                <a:gd name="connsiteY31" fmla="*/ 229242 h 326397"/>
                <a:gd name="connsiteX32" fmla="*/ 83820 w 114326"/>
                <a:gd name="connsiteY32" fmla="*/ 233052 h 326397"/>
                <a:gd name="connsiteX33" fmla="*/ 97155 w 114326"/>
                <a:gd name="connsiteY33" fmla="*/ 242577 h 326397"/>
                <a:gd name="connsiteX34" fmla="*/ 106680 w 114326"/>
                <a:gd name="connsiteY34" fmla="*/ 248292 h 326397"/>
                <a:gd name="connsiteX35" fmla="*/ 114300 w 114326"/>
                <a:gd name="connsiteY35" fmla="*/ 259722 h 326397"/>
                <a:gd name="connsiteX36" fmla="*/ 110490 w 114326"/>
                <a:gd name="connsiteY36" fmla="*/ 284487 h 326397"/>
                <a:gd name="connsiteX37" fmla="*/ 106680 w 114326"/>
                <a:gd name="connsiteY37" fmla="*/ 292107 h 326397"/>
                <a:gd name="connsiteX38" fmla="*/ 95250 w 114326"/>
                <a:gd name="connsiteY38" fmla="*/ 295917 h 326397"/>
                <a:gd name="connsiteX39" fmla="*/ 66675 w 114326"/>
                <a:gd name="connsiteY39" fmla="*/ 299727 h 326397"/>
                <a:gd name="connsiteX40" fmla="*/ 49530 w 114326"/>
                <a:gd name="connsiteY40" fmla="*/ 305442 h 326397"/>
                <a:gd name="connsiteX41" fmla="*/ 41910 w 114326"/>
                <a:gd name="connsiteY41" fmla="*/ 307347 h 326397"/>
                <a:gd name="connsiteX42" fmla="*/ 28575 w 114326"/>
                <a:gd name="connsiteY42" fmla="*/ 314967 h 326397"/>
                <a:gd name="connsiteX43" fmla="*/ 26670 w 114326"/>
                <a:gd name="connsiteY43" fmla="*/ 320682 h 326397"/>
                <a:gd name="connsiteX44" fmla="*/ 22860 w 114326"/>
                <a:gd name="connsiteY44" fmla="*/ 326397 h 32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26" h="326397">
                  <a:moveTo>
                    <a:pt x="74295" y="6357"/>
                  </a:moveTo>
                  <a:cubicBezTo>
                    <a:pt x="71120" y="5087"/>
                    <a:pt x="68014" y="3628"/>
                    <a:pt x="64770" y="2547"/>
                  </a:cubicBezTo>
                  <a:cubicBezTo>
                    <a:pt x="49152" y="-2659"/>
                    <a:pt x="38695" y="1565"/>
                    <a:pt x="19050" y="2547"/>
                  </a:cubicBezTo>
                  <a:cubicBezTo>
                    <a:pt x="16827" y="4029"/>
                    <a:pt x="6660" y="10654"/>
                    <a:pt x="5715" y="12072"/>
                  </a:cubicBezTo>
                  <a:cubicBezTo>
                    <a:pt x="3487" y="15414"/>
                    <a:pt x="3175" y="19692"/>
                    <a:pt x="1905" y="23502"/>
                  </a:cubicBezTo>
                  <a:lnTo>
                    <a:pt x="0" y="29217"/>
                  </a:lnTo>
                  <a:cubicBezTo>
                    <a:pt x="635" y="36837"/>
                    <a:pt x="-65" y="44689"/>
                    <a:pt x="1905" y="52077"/>
                  </a:cubicBezTo>
                  <a:cubicBezTo>
                    <a:pt x="2599" y="54680"/>
                    <a:pt x="6054" y="55600"/>
                    <a:pt x="7620" y="57792"/>
                  </a:cubicBezTo>
                  <a:cubicBezTo>
                    <a:pt x="13022" y="65354"/>
                    <a:pt x="9441" y="67541"/>
                    <a:pt x="19050" y="73032"/>
                  </a:cubicBezTo>
                  <a:cubicBezTo>
                    <a:pt x="24988" y="76425"/>
                    <a:pt x="31612" y="78489"/>
                    <a:pt x="38100" y="80652"/>
                  </a:cubicBezTo>
                  <a:cubicBezTo>
                    <a:pt x="40005" y="81287"/>
                    <a:pt x="42019" y="81659"/>
                    <a:pt x="43815" y="82557"/>
                  </a:cubicBezTo>
                  <a:cubicBezTo>
                    <a:pt x="45863" y="83581"/>
                    <a:pt x="47426" y="85465"/>
                    <a:pt x="49530" y="86367"/>
                  </a:cubicBezTo>
                  <a:cubicBezTo>
                    <a:pt x="51936" y="87398"/>
                    <a:pt x="54633" y="87553"/>
                    <a:pt x="57150" y="88272"/>
                  </a:cubicBezTo>
                  <a:cubicBezTo>
                    <a:pt x="59081" y="88824"/>
                    <a:pt x="61019" y="89386"/>
                    <a:pt x="62865" y="90177"/>
                  </a:cubicBezTo>
                  <a:cubicBezTo>
                    <a:pt x="79343" y="97239"/>
                    <a:pt x="62797" y="91424"/>
                    <a:pt x="76200" y="95892"/>
                  </a:cubicBezTo>
                  <a:cubicBezTo>
                    <a:pt x="79789" y="99481"/>
                    <a:pt x="83603" y="102548"/>
                    <a:pt x="85725" y="107322"/>
                  </a:cubicBezTo>
                  <a:cubicBezTo>
                    <a:pt x="87834" y="112067"/>
                    <a:pt x="92073" y="127634"/>
                    <a:pt x="93345" y="132087"/>
                  </a:cubicBezTo>
                  <a:cubicBezTo>
                    <a:pt x="92710" y="135262"/>
                    <a:pt x="93046" y="138801"/>
                    <a:pt x="91440" y="141612"/>
                  </a:cubicBezTo>
                  <a:cubicBezTo>
                    <a:pt x="89601" y="144831"/>
                    <a:pt x="83032" y="146194"/>
                    <a:pt x="80010" y="147327"/>
                  </a:cubicBezTo>
                  <a:cubicBezTo>
                    <a:pt x="58804" y="155279"/>
                    <a:pt x="83069" y="146942"/>
                    <a:pt x="59055" y="154947"/>
                  </a:cubicBezTo>
                  <a:cubicBezTo>
                    <a:pt x="57150" y="155582"/>
                    <a:pt x="55309" y="156458"/>
                    <a:pt x="53340" y="156852"/>
                  </a:cubicBezTo>
                  <a:cubicBezTo>
                    <a:pt x="50165" y="157487"/>
                    <a:pt x="46970" y="158029"/>
                    <a:pt x="43815" y="158757"/>
                  </a:cubicBezTo>
                  <a:cubicBezTo>
                    <a:pt x="38713" y="159934"/>
                    <a:pt x="28575" y="162567"/>
                    <a:pt x="28575" y="162567"/>
                  </a:cubicBezTo>
                  <a:cubicBezTo>
                    <a:pt x="27305" y="166377"/>
                    <a:pt x="26993" y="170655"/>
                    <a:pt x="24765" y="173997"/>
                  </a:cubicBezTo>
                  <a:cubicBezTo>
                    <a:pt x="19841" y="181383"/>
                    <a:pt x="21679" y="177540"/>
                    <a:pt x="19050" y="185427"/>
                  </a:cubicBezTo>
                  <a:cubicBezTo>
                    <a:pt x="20177" y="194442"/>
                    <a:pt x="18590" y="200207"/>
                    <a:pt x="24765" y="206382"/>
                  </a:cubicBezTo>
                  <a:cubicBezTo>
                    <a:pt x="26384" y="208001"/>
                    <a:pt x="28575" y="208922"/>
                    <a:pt x="30480" y="210192"/>
                  </a:cubicBezTo>
                  <a:cubicBezTo>
                    <a:pt x="31750" y="212097"/>
                    <a:pt x="32502" y="214477"/>
                    <a:pt x="34290" y="215907"/>
                  </a:cubicBezTo>
                  <a:cubicBezTo>
                    <a:pt x="35858" y="217161"/>
                    <a:pt x="38159" y="217021"/>
                    <a:pt x="40005" y="217812"/>
                  </a:cubicBezTo>
                  <a:cubicBezTo>
                    <a:pt x="42615" y="218931"/>
                    <a:pt x="45015" y="220503"/>
                    <a:pt x="47625" y="221622"/>
                  </a:cubicBezTo>
                  <a:cubicBezTo>
                    <a:pt x="52751" y="223819"/>
                    <a:pt x="57274" y="224314"/>
                    <a:pt x="62865" y="225432"/>
                  </a:cubicBezTo>
                  <a:cubicBezTo>
                    <a:pt x="64770" y="226702"/>
                    <a:pt x="66436" y="228438"/>
                    <a:pt x="68580" y="229242"/>
                  </a:cubicBezTo>
                  <a:cubicBezTo>
                    <a:pt x="92433" y="238187"/>
                    <a:pt x="67368" y="226001"/>
                    <a:pt x="83820" y="233052"/>
                  </a:cubicBezTo>
                  <a:cubicBezTo>
                    <a:pt x="97953" y="239109"/>
                    <a:pt x="85540" y="233865"/>
                    <a:pt x="97155" y="242577"/>
                  </a:cubicBezTo>
                  <a:cubicBezTo>
                    <a:pt x="100117" y="244799"/>
                    <a:pt x="103505" y="246387"/>
                    <a:pt x="106680" y="248292"/>
                  </a:cubicBezTo>
                  <a:cubicBezTo>
                    <a:pt x="109220" y="252102"/>
                    <a:pt x="114756" y="255166"/>
                    <a:pt x="114300" y="259722"/>
                  </a:cubicBezTo>
                  <a:cubicBezTo>
                    <a:pt x="113279" y="269929"/>
                    <a:pt x="114072" y="276129"/>
                    <a:pt x="110490" y="284487"/>
                  </a:cubicBezTo>
                  <a:cubicBezTo>
                    <a:pt x="109371" y="287097"/>
                    <a:pt x="108952" y="290403"/>
                    <a:pt x="106680" y="292107"/>
                  </a:cubicBezTo>
                  <a:cubicBezTo>
                    <a:pt x="103467" y="294517"/>
                    <a:pt x="99146" y="294943"/>
                    <a:pt x="95250" y="295917"/>
                  </a:cubicBezTo>
                  <a:cubicBezTo>
                    <a:pt x="80826" y="299523"/>
                    <a:pt x="90237" y="297585"/>
                    <a:pt x="66675" y="299727"/>
                  </a:cubicBezTo>
                  <a:cubicBezTo>
                    <a:pt x="45801" y="303902"/>
                    <a:pt x="67558" y="298682"/>
                    <a:pt x="49530" y="305442"/>
                  </a:cubicBezTo>
                  <a:cubicBezTo>
                    <a:pt x="47079" y="306361"/>
                    <a:pt x="44361" y="306428"/>
                    <a:pt x="41910" y="307347"/>
                  </a:cubicBezTo>
                  <a:cubicBezTo>
                    <a:pt x="36386" y="309419"/>
                    <a:pt x="33312" y="311809"/>
                    <a:pt x="28575" y="314967"/>
                  </a:cubicBezTo>
                  <a:cubicBezTo>
                    <a:pt x="27940" y="316872"/>
                    <a:pt x="27568" y="318886"/>
                    <a:pt x="26670" y="320682"/>
                  </a:cubicBezTo>
                  <a:cubicBezTo>
                    <a:pt x="25646" y="322730"/>
                    <a:pt x="22860" y="326397"/>
                    <a:pt x="22860" y="32639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804B9D92-920F-4844-BFB8-DD611687B5AE}"/>
              </a:ext>
            </a:extLst>
          </p:cNvPr>
          <p:cNvSpPr/>
          <p:nvPr/>
        </p:nvSpPr>
        <p:spPr>
          <a:xfrm>
            <a:off x="1902880" y="3496998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437B001-CF94-4F30-95E3-A40A98392941}"/>
              </a:ext>
            </a:extLst>
          </p:cNvPr>
          <p:cNvSpPr txBox="1"/>
          <p:nvPr/>
        </p:nvSpPr>
        <p:spPr>
          <a:xfrm>
            <a:off x="7126868" y="4052561"/>
            <a:ext cx="201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*https://www.pexels.com/de-de/foto/planet-erde-nahaufnahme-foto-45208/</a:t>
            </a:r>
            <a:endParaRPr lang="en-GB" sz="800" dirty="0"/>
          </a:p>
        </p:txBody>
      </p:sp>
      <p:sp>
        <p:nvSpPr>
          <p:cNvPr id="59" name="Bogen 58">
            <a:extLst>
              <a:ext uri="{FF2B5EF4-FFF2-40B4-BE49-F238E27FC236}">
                <a16:creationId xmlns:a16="http://schemas.microsoft.com/office/drawing/2014/main" id="{85B9455B-5F5D-4AB0-9DC5-8126E0DF39E4}"/>
              </a:ext>
            </a:extLst>
          </p:cNvPr>
          <p:cNvSpPr/>
          <p:nvPr/>
        </p:nvSpPr>
        <p:spPr>
          <a:xfrm rot="17186075">
            <a:off x="7209152" y="2020175"/>
            <a:ext cx="1801284" cy="1208407"/>
          </a:xfrm>
          <a:prstGeom prst="arc">
            <a:avLst>
              <a:gd name="adj1" fmla="val 16200000"/>
              <a:gd name="adj2" fmla="val 1995870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Bogen 59">
            <a:extLst>
              <a:ext uri="{FF2B5EF4-FFF2-40B4-BE49-F238E27FC236}">
                <a16:creationId xmlns:a16="http://schemas.microsoft.com/office/drawing/2014/main" id="{481CA064-29A2-4B93-929C-E70722D184B5}"/>
              </a:ext>
            </a:extLst>
          </p:cNvPr>
          <p:cNvSpPr/>
          <p:nvPr/>
        </p:nvSpPr>
        <p:spPr>
          <a:xfrm rot="18160822">
            <a:off x="7141721" y="2206996"/>
            <a:ext cx="1801284" cy="1208407"/>
          </a:xfrm>
          <a:prstGeom prst="arc">
            <a:avLst>
              <a:gd name="adj1" fmla="val 16200000"/>
              <a:gd name="adj2" fmla="val 2126929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1" name="Bogen 60">
            <a:extLst>
              <a:ext uri="{FF2B5EF4-FFF2-40B4-BE49-F238E27FC236}">
                <a16:creationId xmlns:a16="http://schemas.microsoft.com/office/drawing/2014/main" id="{AABCECF2-FD50-496A-91C8-69C29DD7B50C}"/>
              </a:ext>
            </a:extLst>
          </p:cNvPr>
          <p:cNvSpPr/>
          <p:nvPr/>
        </p:nvSpPr>
        <p:spPr>
          <a:xfrm rot="20609759">
            <a:off x="6249438" y="2456211"/>
            <a:ext cx="2843786" cy="1208407"/>
          </a:xfrm>
          <a:prstGeom prst="arc">
            <a:avLst>
              <a:gd name="adj1" fmla="val 16200000"/>
              <a:gd name="adj2" fmla="val 2128315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B8140874-7B24-4C09-B980-C1A784373B67}"/>
              </a:ext>
            </a:extLst>
          </p:cNvPr>
          <p:cNvSpPr txBox="1"/>
          <p:nvPr/>
        </p:nvSpPr>
        <p:spPr>
          <a:xfrm>
            <a:off x="6493734" y="118799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Air-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correction</a:t>
            </a:r>
            <a:endParaRPr lang="en-GB" dirty="0"/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78810FDD-2B6A-4C0D-848C-C1F64CB5AFC3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7275466" y="1873098"/>
            <a:ext cx="224221" cy="608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867CAD7D-3345-4FAF-B2F7-767B2E3F1205}"/>
              </a:ext>
            </a:extLst>
          </p:cNvPr>
          <p:cNvSpPr txBox="1"/>
          <p:nvPr/>
        </p:nvSpPr>
        <p:spPr>
          <a:xfrm>
            <a:off x="6104353" y="3387508"/>
            <a:ext cx="313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Relevant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elevation</a:t>
            </a:r>
            <a:r>
              <a:rPr lang="de-DE" sz="1200" dirty="0"/>
              <a:t> </a:t>
            </a:r>
            <a:r>
              <a:rPr lang="de-DE" sz="1200" dirty="0" err="1"/>
              <a:t>angles</a:t>
            </a:r>
            <a:r>
              <a:rPr lang="de-DE" sz="1200" dirty="0"/>
              <a:t> </a:t>
            </a:r>
            <a:r>
              <a:rPr lang="de-DE" sz="1200" dirty="0" err="1"/>
              <a:t>smaller</a:t>
            </a:r>
            <a:r>
              <a:rPr lang="de-DE" sz="1200" dirty="0"/>
              <a:t> 90°</a:t>
            </a:r>
          </a:p>
          <a:p>
            <a:r>
              <a:rPr lang="de-DE" sz="1200" dirty="0"/>
              <a:t>Account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refraction</a:t>
            </a:r>
            <a:r>
              <a:rPr lang="de-DE" sz="1200" dirty="0"/>
              <a:t> and </a:t>
            </a:r>
            <a:r>
              <a:rPr lang="de-DE" sz="1200" dirty="0" err="1"/>
              <a:t>earth</a:t>
            </a:r>
            <a:r>
              <a:rPr lang="de-DE" sz="1200" dirty="0"/>
              <a:t> </a:t>
            </a:r>
            <a:r>
              <a:rPr lang="de-DE" sz="1200" dirty="0" err="1"/>
              <a:t>curvature</a:t>
            </a:r>
            <a:endParaRPr lang="de-DE" sz="1200" dirty="0"/>
          </a:p>
          <a:p>
            <a:r>
              <a:rPr lang="de-DE" sz="1200" dirty="0" err="1"/>
              <a:t>Refractive</a:t>
            </a:r>
            <a:r>
              <a:rPr lang="de-DE" sz="1200" dirty="0"/>
              <a:t> </a:t>
            </a:r>
            <a:r>
              <a:rPr lang="de-DE" sz="1200" dirty="0" err="1"/>
              <a:t>index</a:t>
            </a:r>
            <a:r>
              <a:rPr lang="de-DE" sz="1200" dirty="0"/>
              <a:t> </a:t>
            </a:r>
            <a:r>
              <a:rPr lang="de-DE" sz="1200" dirty="0" err="1"/>
              <a:t>according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Rüeger</a:t>
            </a:r>
            <a:r>
              <a:rPr lang="de-DE" sz="1200" dirty="0"/>
              <a:t> 2002</a:t>
            </a:r>
            <a:endParaRPr lang="en-GB" sz="1200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2C648ED7-6D2F-43FC-AE92-683A2D8EC1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44" y="3392824"/>
            <a:ext cx="2005362" cy="1323489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25D22010-ABC1-4D64-8A97-6A3CCAC0FE44}"/>
              </a:ext>
            </a:extLst>
          </p:cNvPr>
          <p:cNvSpPr txBox="1"/>
          <p:nvPr/>
        </p:nvSpPr>
        <p:spPr>
          <a:xfrm>
            <a:off x="2463586" y="3599131"/>
            <a:ext cx="146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After </a:t>
            </a:r>
            <a:r>
              <a:rPr lang="de-DE" sz="1200" dirty="0" err="1"/>
              <a:t>downward</a:t>
            </a:r>
            <a:r>
              <a:rPr lang="de-DE" sz="1200" dirty="0"/>
              <a:t> </a:t>
            </a:r>
            <a:r>
              <a:rPr lang="de-DE" sz="1200" dirty="0" err="1"/>
              <a:t>propagation</a:t>
            </a:r>
            <a:r>
              <a:rPr lang="de-DE" sz="1200" dirty="0"/>
              <a:t>, </a:t>
            </a:r>
            <a:r>
              <a:rPr lang="de-DE" sz="1200" dirty="0" err="1"/>
              <a:t>resulting</a:t>
            </a:r>
            <a:r>
              <a:rPr lang="de-DE" sz="1200" dirty="0"/>
              <a:t> TB </a:t>
            </a:r>
            <a:r>
              <a:rPr lang="de-DE" sz="1200" dirty="0" err="1"/>
              <a:t>spectrum</a:t>
            </a:r>
            <a:r>
              <a:rPr lang="de-DE" sz="1200" dirty="0"/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587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27A91A1-B1E4-4D9D-B9A8-EFC571426937}"/>
              </a:ext>
            </a:extLst>
          </p:cNvPr>
          <p:cNvSpPr txBox="1"/>
          <p:nvPr/>
        </p:nvSpPr>
        <p:spPr>
          <a:xfrm rot="16200000">
            <a:off x="3715566" y="2238569"/>
            <a:ext cx="90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Cloudy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0F2A21-6044-4670-B746-D04DCF39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6"/>
            <a:ext cx="4521796" cy="2973389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B7CA71-839F-47D9-9F31-86D8B50CA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424" y="4177365"/>
            <a:ext cx="4861323" cy="442035"/>
          </a:xfrm>
        </p:spPr>
        <p:txBody>
          <a:bodyPr/>
          <a:lstStyle/>
          <a:p>
            <a:pPr algn="ctr"/>
            <a:r>
              <a:rPr lang="en-GB" dirty="0"/>
              <a:t>MWR observation and first guess (ICON-D2) of LWP and difference of obs. and first guess at 31.4GHz; A clear and a cloudy case.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E1ED16-F522-4E28-96E1-76EEB0B0B0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0B7C65-1332-449C-A810-EFB660F5B4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ABB2A0-B06B-4937-9401-69A2CFC81D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7FCD06A-759A-4A1B-A2D7-81CF6E5C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6"/>
            <a:ext cx="4521795" cy="2973389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490A5F0-11D0-4B81-9399-8824DB4BD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7"/>
            <a:ext cx="4757423" cy="297338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8175927-1553-4A57-854C-2C047820A274}"/>
              </a:ext>
            </a:extLst>
          </p:cNvPr>
          <p:cNvSpPr/>
          <p:nvPr/>
        </p:nvSpPr>
        <p:spPr>
          <a:xfrm>
            <a:off x="3870769" y="951217"/>
            <a:ext cx="5273231" cy="322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nhaltsplatzhalter 10">
            <a:extLst>
              <a:ext uri="{FF2B5EF4-FFF2-40B4-BE49-F238E27FC236}">
                <a16:creationId xmlns:a16="http://schemas.microsoft.com/office/drawing/2014/main" id="{D3747EF9-B379-48CE-832B-69D20547C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5" y="1077595"/>
            <a:ext cx="4757423" cy="29733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D37918-6800-46E8-839A-94AAB7FDADFD}"/>
              </a:ext>
            </a:extLst>
          </p:cNvPr>
          <p:cNvSpPr txBox="1"/>
          <p:nvPr/>
        </p:nvSpPr>
        <p:spPr>
          <a:xfrm rot="16200000">
            <a:off x="3798923" y="2238569"/>
            <a:ext cx="7360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Clear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19AA0-7AA9-4754-8406-B41E6716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6" y="864000"/>
            <a:ext cx="4416938" cy="698655"/>
          </a:xfrm>
        </p:spPr>
        <p:txBody>
          <a:bodyPr/>
          <a:lstStyle/>
          <a:p>
            <a:r>
              <a:rPr lang="en-GB" dirty="0"/>
              <a:t>Reduced representativeness when cloudy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A1AE7910-A0AC-4695-B96B-1942D02385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LWP varies in clouds</a:t>
            </a:r>
          </a:p>
          <a:p>
            <a:r>
              <a:rPr lang="en-GB" dirty="0"/>
              <a:t>random differences in model comparisons</a:t>
            </a:r>
          </a:p>
          <a:p>
            <a:r>
              <a:rPr lang="en-GB" dirty="0"/>
              <a:t>random differences also in observation space (</a:t>
            </a:r>
            <a:r>
              <a:rPr lang="de-DE" dirty="0"/>
              <a:t>T</a:t>
            </a:r>
            <a:r>
              <a:rPr lang="de-DE" baseline="-25000" dirty="0"/>
              <a:t>B</a:t>
            </a:r>
            <a:r>
              <a:rPr lang="en-GB" dirty="0"/>
              <a:t>)</a:t>
            </a:r>
          </a:p>
          <a:p>
            <a:r>
              <a:rPr lang="en-GB" dirty="0"/>
              <a:t>increased representativeness error between observation and model reduces the possible impact in data assimilation.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0D175-0064-404A-B87A-A7AA2424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focus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23FFA-AA38-43B7-96B3-DCC4F5691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Exploration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at all </a:t>
            </a:r>
            <a:r>
              <a:rPr lang="de-DE" dirty="0" err="1"/>
              <a:t>elevation</a:t>
            </a:r>
            <a:r>
              <a:rPr lang="de-DE" dirty="0"/>
              <a:t> </a:t>
            </a:r>
            <a:r>
              <a:rPr lang="de-DE" dirty="0" err="1"/>
              <a:t>angles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Performance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liquid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(LWP)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Feasability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removing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and </a:t>
            </a: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clear-sky</a:t>
            </a:r>
            <a:r>
              <a:rPr lang="de-DE" dirty="0"/>
              <a:t> </a:t>
            </a:r>
            <a:r>
              <a:rPr lang="de-DE" dirty="0" err="1"/>
              <a:t>signal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0E1D6-5017-497A-A5C3-2290B878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C12FF-77EB-4403-8BDA-57CA3D5A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B7C954-006A-441D-BD99-156597CE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CD3B27-37D1-462D-9BC6-349B75E6F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1"/>
          <a:stretch/>
        </p:blipFill>
        <p:spPr>
          <a:xfrm>
            <a:off x="4795574" y="1369219"/>
            <a:ext cx="4217798" cy="325656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3398B57-CCFA-4409-AB6B-BD02364F35AD}"/>
              </a:ext>
            </a:extLst>
          </p:cNvPr>
          <p:cNvCxnSpPr>
            <a:cxnSpLocks/>
          </p:cNvCxnSpPr>
          <p:nvPr/>
        </p:nvCxnSpPr>
        <p:spPr>
          <a:xfrm>
            <a:off x="5213977" y="1307905"/>
            <a:ext cx="0" cy="146576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B09010CD-F877-4385-A119-89AF5CE7334D}"/>
              </a:ext>
            </a:extLst>
          </p:cNvPr>
          <p:cNvSpPr/>
          <p:nvPr/>
        </p:nvSpPr>
        <p:spPr>
          <a:xfrm>
            <a:off x="6028841" y="1224099"/>
            <a:ext cx="2092271" cy="1061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8207107-0157-4100-BCA2-7A33D81022A9}"/>
              </a:ext>
            </a:extLst>
          </p:cNvPr>
          <p:cNvCxnSpPr>
            <a:cxnSpLocks/>
          </p:cNvCxnSpPr>
          <p:nvPr/>
        </p:nvCxnSpPr>
        <p:spPr>
          <a:xfrm flipV="1">
            <a:off x="5213977" y="1201607"/>
            <a:ext cx="3025588" cy="154956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AD20B9-B9FA-4B80-8871-AFD85494A53E}"/>
              </a:ext>
            </a:extLst>
          </p:cNvPr>
          <p:cNvCxnSpPr>
            <a:cxnSpLocks/>
          </p:cNvCxnSpPr>
          <p:nvPr/>
        </p:nvCxnSpPr>
        <p:spPr>
          <a:xfrm flipV="1">
            <a:off x="5213977" y="1285413"/>
            <a:ext cx="5146264" cy="146576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923AA-F7A5-4EB8-8AB5-5B0E4994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/>
              <a:t>Method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4FC3EE-E027-4A09-9524-DB53421D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5FC3F-AD6A-40CB-BBA6-CFE8D64F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31DEF2-2D06-4097-A42C-3A22544F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673AC7E-6386-4C0C-B4D2-D7C9EC8E88D8}"/>
              </a:ext>
            </a:extLst>
          </p:cNvPr>
          <p:cNvSpPr/>
          <p:nvPr/>
        </p:nvSpPr>
        <p:spPr>
          <a:xfrm>
            <a:off x="274320" y="1224099"/>
            <a:ext cx="4297680" cy="325646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000000"/>
                </a:solidFill>
              </a:rPr>
              <a:t>Train/tune/</a:t>
            </a:r>
            <a:r>
              <a:rPr lang="de-DE" dirty="0" err="1">
                <a:solidFill>
                  <a:srgbClr val="000000"/>
                </a:solidFill>
              </a:rPr>
              <a:t>validate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retrieval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A7B1157-0F7A-4CCC-9CFD-CDF7BDF54491}"/>
              </a:ext>
            </a:extLst>
          </p:cNvPr>
          <p:cNvSpPr/>
          <p:nvPr/>
        </p:nvSpPr>
        <p:spPr>
          <a:xfrm>
            <a:off x="4571999" y="1224098"/>
            <a:ext cx="4297680" cy="325646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0000"/>
                </a:solidFill>
              </a:rPr>
              <a:t>Verification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05990B6-EBE0-4B92-B9AA-976AF4E00F4C}"/>
              </a:ext>
            </a:extLst>
          </p:cNvPr>
          <p:cNvSpPr/>
          <p:nvPr/>
        </p:nvSpPr>
        <p:spPr>
          <a:xfrm>
            <a:off x="542166" y="3268980"/>
            <a:ext cx="1372553" cy="8877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ERA5 (</a:t>
            </a:r>
            <a:r>
              <a:rPr lang="de-DE" sz="1200" dirty="0" err="1">
                <a:solidFill>
                  <a:srgbClr val="000000"/>
                </a:solidFill>
              </a:rPr>
              <a:t>Reanalysis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1325D50-1B0A-4781-B79D-87DDD115711E}"/>
              </a:ext>
            </a:extLst>
          </p:cNvPr>
          <p:cNvSpPr/>
          <p:nvPr/>
        </p:nvSpPr>
        <p:spPr>
          <a:xfrm>
            <a:off x="542165" y="1964599"/>
            <a:ext cx="1372553" cy="887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Radiative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transport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model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94FE47A-A857-420C-A7A2-63CCDA24BE4A}"/>
              </a:ext>
            </a:extLst>
          </p:cNvPr>
          <p:cNvSpPr/>
          <p:nvPr/>
        </p:nvSpPr>
        <p:spPr>
          <a:xfrm>
            <a:off x="2279526" y="3278336"/>
            <a:ext cx="1372553" cy="4497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0000"/>
                </a:solidFill>
              </a:rPr>
              <a:t>clear-sky</a:t>
            </a:r>
            <a:r>
              <a:rPr lang="de-DE" sz="1200" dirty="0">
                <a:solidFill>
                  <a:srgbClr val="000000"/>
                </a:solidFill>
              </a:rPr>
              <a:t> T</a:t>
            </a:r>
            <a:r>
              <a:rPr lang="de-DE" sz="1200" baseline="-25000" dirty="0">
                <a:solidFill>
                  <a:srgbClr val="000000"/>
                </a:solidFill>
              </a:rPr>
              <a:t>B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0FCA862-531F-4280-AAC5-B84DF7312557}"/>
              </a:ext>
            </a:extLst>
          </p:cNvPr>
          <p:cNvSpPr/>
          <p:nvPr/>
        </p:nvSpPr>
        <p:spPr>
          <a:xfrm>
            <a:off x="2279526" y="1964599"/>
            <a:ext cx="1372553" cy="8877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Brightness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temperatures</a:t>
            </a:r>
            <a:r>
              <a:rPr lang="de-DE" sz="1200" dirty="0">
                <a:solidFill>
                  <a:srgbClr val="000000"/>
                </a:solidFill>
              </a:rPr>
              <a:t> (T</a:t>
            </a:r>
            <a:r>
              <a:rPr lang="de-DE" sz="1200" baseline="-25000" dirty="0">
                <a:solidFill>
                  <a:srgbClr val="000000"/>
                </a:solidFill>
              </a:rPr>
              <a:t>B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EF44C56-DE95-4613-8C5C-2FA7388E31EE}"/>
              </a:ext>
            </a:extLst>
          </p:cNvPr>
          <p:cNvSpPr/>
          <p:nvPr/>
        </p:nvSpPr>
        <p:spPr>
          <a:xfrm>
            <a:off x="3876631" y="2628321"/>
            <a:ext cx="1372553" cy="887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0000"/>
                </a:solidFill>
              </a:rPr>
              <a:t>Retrieval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BD7D319-5B44-4CC7-8784-BD4E1193C89C}"/>
              </a:ext>
            </a:extLst>
          </p:cNvPr>
          <p:cNvSpPr/>
          <p:nvPr/>
        </p:nvSpPr>
        <p:spPr>
          <a:xfrm>
            <a:off x="5471480" y="1964599"/>
            <a:ext cx="1372553" cy="8877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MWR </a:t>
            </a:r>
            <a:r>
              <a:rPr lang="de-DE" sz="1200" dirty="0" err="1">
                <a:solidFill>
                  <a:srgbClr val="000000"/>
                </a:solidFill>
              </a:rPr>
              <a:t>Observations</a:t>
            </a:r>
            <a:endParaRPr lang="de-DE" sz="1200" dirty="0">
              <a:solidFill>
                <a:srgbClr val="000000"/>
              </a:solidFill>
            </a:endParaRPr>
          </a:p>
          <a:p>
            <a:pPr algn="ctr"/>
            <a:r>
              <a:rPr lang="de-DE" sz="1200" dirty="0">
                <a:solidFill>
                  <a:srgbClr val="000000"/>
                </a:solidFill>
              </a:rPr>
              <a:t>(T</a:t>
            </a:r>
            <a:r>
              <a:rPr lang="de-DE" sz="1200" baseline="-25000" dirty="0">
                <a:solidFill>
                  <a:srgbClr val="000000"/>
                </a:solidFill>
              </a:rPr>
              <a:t>B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9596E42-33B0-467E-B599-7804941DC622}"/>
              </a:ext>
            </a:extLst>
          </p:cNvPr>
          <p:cNvSpPr/>
          <p:nvPr/>
        </p:nvSpPr>
        <p:spPr>
          <a:xfrm>
            <a:off x="7260518" y="3266565"/>
            <a:ext cx="1372553" cy="8877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Observations</a:t>
            </a:r>
            <a:endParaRPr lang="de-DE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Retrievals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D55EF74-0E5B-4CDE-8E28-9800B86B1362}"/>
              </a:ext>
            </a:extLst>
          </p:cNvPr>
          <p:cNvSpPr/>
          <p:nvPr/>
        </p:nvSpPr>
        <p:spPr>
          <a:xfrm>
            <a:off x="7254390" y="1969394"/>
            <a:ext cx="1372553" cy="8877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ICON-D2 Background (T</a:t>
            </a:r>
            <a:r>
              <a:rPr lang="de-DE" sz="1200" baseline="-25000" dirty="0">
                <a:solidFill>
                  <a:srgbClr val="000000"/>
                </a:solidFill>
              </a:rPr>
              <a:t>B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87E4E5C5-D069-4387-8399-B61A5245EF4C}"/>
              </a:ext>
            </a:extLst>
          </p:cNvPr>
          <p:cNvSpPr/>
          <p:nvPr/>
        </p:nvSpPr>
        <p:spPr>
          <a:xfrm>
            <a:off x="1928334" y="2379887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25E7C4C-8B00-4F5D-A51B-1C2CE3F95E40}"/>
              </a:ext>
            </a:extLst>
          </p:cNvPr>
          <p:cNvSpPr/>
          <p:nvPr/>
        </p:nvSpPr>
        <p:spPr>
          <a:xfrm rot="8379698">
            <a:off x="5055574" y="2330452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F0680128-CAB4-4FBC-BE06-9F0158F875C8}"/>
              </a:ext>
            </a:extLst>
          </p:cNvPr>
          <p:cNvSpPr/>
          <p:nvPr/>
        </p:nvSpPr>
        <p:spPr>
          <a:xfrm rot="2703889">
            <a:off x="1924109" y="2985645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5DA0E908-EE04-48D7-831F-FBD1A55823F6}"/>
              </a:ext>
            </a:extLst>
          </p:cNvPr>
          <p:cNvSpPr/>
          <p:nvPr/>
        </p:nvSpPr>
        <p:spPr>
          <a:xfrm rot="16200000">
            <a:off x="1046037" y="2979010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89AE85A6-3C22-4248-9E2B-555DCAE40876}"/>
              </a:ext>
            </a:extLst>
          </p:cNvPr>
          <p:cNvSpPr/>
          <p:nvPr/>
        </p:nvSpPr>
        <p:spPr>
          <a:xfrm>
            <a:off x="1914717" y="3872898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68B2EB29-210C-46FF-8407-A26AB707C048}"/>
              </a:ext>
            </a:extLst>
          </p:cNvPr>
          <p:cNvSpPr/>
          <p:nvPr/>
        </p:nvSpPr>
        <p:spPr>
          <a:xfrm rot="2572239">
            <a:off x="3723305" y="2326819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60940CE0-996D-4E62-8C91-429AC78BF9EC}"/>
              </a:ext>
            </a:extLst>
          </p:cNvPr>
          <p:cNvSpPr/>
          <p:nvPr/>
        </p:nvSpPr>
        <p:spPr>
          <a:xfrm rot="18914267">
            <a:off x="3725530" y="3640556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0492171-98F5-43E8-A291-A43E1C13CCB6}"/>
              </a:ext>
            </a:extLst>
          </p:cNvPr>
          <p:cNvSpPr/>
          <p:nvPr/>
        </p:nvSpPr>
        <p:spPr>
          <a:xfrm>
            <a:off x="2279525" y="3752376"/>
            <a:ext cx="1372553" cy="4043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</a:rPr>
              <a:t>liquid </a:t>
            </a:r>
            <a:r>
              <a:rPr lang="de-DE" sz="1200" dirty="0" err="1">
                <a:solidFill>
                  <a:srgbClr val="000000"/>
                </a:solidFill>
              </a:rPr>
              <a:t>water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path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E983E002-47A0-4B04-A97B-54AB6EBD9CF1}"/>
              </a:ext>
            </a:extLst>
          </p:cNvPr>
          <p:cNvSpPr/>
          <p:nvPr/>
        </p:nvSpPr>
        <p:spPr>
          <a:xfrm rot="2453778">
            <a:off x="5032607" y="3640557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8B58EE4B-3E56-4091-BBDD-C4AA2D5F9311}"/>
              </a:ext>
            </a:extLst>
          </p:cNvPr>
          <p:cNvSpPr/>
          <p:nvPr/>
        </p:nvSpPr>
        <p:spPr>
          <a:xfrm rot="18914267">
            <a:off x="6884983" y="2992355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29A8261A-3A2E-4018-9ED2-DB76635B1A99}"/>
              </a:ext>
            </a:extLst>
          </p:cNvPr>
          <p:cNvSpPr/>
          <p:nvPr/>
        </p:nvSpPr>
        <p:spPr>
          <a:xfrm>
            <a:off x="6864475" y="2379887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A0305931-6465-409E-A29B-5512624E7440}"/>
              </a:ext>
            </a:extLst>
          </p:cNvPr>
          <p:cNvSpPr/>
          <p:nvPr/>
        </p:nvSpPr>
        <p:spPr>
          <a:xfrm>
            <a:off x="6864475" y="3872898"/>
            <a:ext cx="364808" cy="16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E18AB3B-0C7A-4B94-A0DE-BA1B2D654F30}"/>
              </a:ext>
            </a:extLst>
          </p:cNvPr>
          <p:cNvSpPr/>
          <p:nvPr/>
        </p:nvSpPr>
        <p:spPr>
          <a:xfrm>
            <a:off x="5471481" y="3279719"/>
            <a:ext cx="1372553" cy="4497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</a:rPr>
              <a:t>Cloud </a:t>
            </a:r>
            <a:r>
              <a:rPr lang="de-DE" sz="1200" dirty="0" err="1">
                <a:solidFill>
                  <a:srgbClr val="000000"/>
                </a:solidFill>
              </a:rPr>
              <a:t>detection</a:t>
            </a:r>
            <a:endParaRPr lang="de-DE" sz="1200" dirty="0">
              <a:solidFill>
                <a:srgbClr val="000000"/>
              </a:solidFill>
            </a:endParaRPr>
          </a:p>
          <a:p>
            <a:r>
              <a:rPr lang="de-DE" sz="1200" dirty="0" err="1">
                <a:solidFill>
                  <a:srgbClr val="000000"/>
                </a:solidFill>
              </a:rPr>
              <a:t>clear-sky</a:t>
            </a:r>
            <a:r>
              <a:rPr lang="de-DE" sz="1200" dirty="0">
                <a:solidFill>
                  <a:srgbClr val="000000"/>
                </a:solidFill>
              </a:rPr>
              <a:t> T</a:t>
            </a:r>
            <a:r>
              <a:rPr lang="de-DE" sz="1200" baseline="-25000" dirty="0">
                <a:solidFill>
                  <a:srgbClr val="000000"/>
                </a:solidFill>
              </a:rPr>
              <a:t>B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E1CA519-A482-4A2A-B180-E5B4A584EF09}"/>
              </a:ext>
            </a:extLst>
          </p:cNvPr>
          <p:cNvSpPr/>
          <p:nvPr/>
        </p:nvSpPr>
        <p:spPr>
          <a:xfrm>
            <a:off x="5471480" y="3753759"/>
            <a:ext cx="1372553" cy="4043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</a:rPr>
              <a:t>liquid </a:t>
            </a:r>
            <a:r>
              <a:rPr lang="de-DE" sz="1200" dirty="0" err="1">
                <a:solidFill>
                  <a:srgbClr val="000000"/>
                </a:solidFill>
              </a:rPr>
              <a:t>water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path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35" name="Inhaltsplatzhalter 36">
            <a:extLst>
              <a:ext uri="{FF2B5EF4-FFF2-40B4-BE49-F238E27FC236}">
                <a16:creationId xmlns:a16="http://schemas.microsoft.com/office/drawing/2014/main" id="{9A6A3C67-F320-4116-9C19-C5F43A43B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56" y="1998986"/>
            <a:ext cx="280181" cy="281428"/>
          </a:xfrm>
          <a:prstGeom prst="rect">
            <a:avLst/>
          </a:prstGeom>
        </p:spPr>
      </p:pic>
      <p:pic>
        <p:nvPicPr>
          <p:cNvPr id="36" name="Inhaltsplatzhalter 36">
            <a:extLst>
              <a:ext uri="{FF2B5EF4-FFF2-40B4-BE49-F238E27FC236}">
                <a16:creationId xmlns:a16="http://schemas.microsoft.com/office/drawing/2014/main" id="{D96846E2-7E8E-46E4-AEE7-F06DE0B89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2" y="3311401"/>
            <a:ext cx="280181" cy="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55825-728E-4AF4-883B-893229F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ERA5 global </a:t>
            </a:r>
            <a:r>
              <a:rPr lang="de-DE" dirty="0" err="1"/>
              <a:t>reanalysis</a:t>
            </a:r>
            <a:r>
              <a:rPr lang="de-DE" dirty="0"/>
              <a:t>			ICON-D2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90F0C-09DF-4880-8BC3-2A1300A6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Copernicus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(CDS)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2010-01 </a:t>
            </a:r>
            <a:r>
              <a:rPr lang="de-DE" dirty="0" err="1"/>
              <a:t>to</a:t>
            </a:r>
            <a:r>
              <a:rPr lang="de-DE" dirty="0"/>
              <a:t> 2022-12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1/</a:t>
            </a:r>
            <a:r>
              <a:rPr lang="de-DE" dirty="0" err="1"/>
              <a:t>hour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37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levels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31km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spacing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</a:t>
            </a:r>
            <a:r>
              <a:rPr lang="en-GB" dirty="0" err="1"/>
              <a:t>imitited</a:t>
            </a:r>
            <a:r>
              <a:rPr lang="en-GB" dirty="0"/>
              <a:t> area model for NWP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Operational </a:t>
            </a:r>
            <a:r>
              <a:rPr lang="de-DE" dirty="0" err="1"/>
              <a:t>since</a:t>
            </a:r>
            <a:r>
              <a:rPr lang="de-DE" dirty="0"/>
              <a:t>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1/</a:t>
            </a:r>
            <a:r>
              <a:rPr lang="de-DE" dirty="0" err="1"/>
              <a:t>hour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65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levels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2.1 km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spacing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minus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82E91C-01C3-4C7D-B28A-694ABF07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0EA628-6668-4932-B539-6A67C02A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43AF6-3F38-4529-BCF9-6D8B2D3F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BA3F8E3-4A7C-4140-B342-5F36101E7631}"/>
              </a:ext>
            </a:extLst>
          </p:cNvPr>
          <p:cNvSpPr txBox="1">
            <a:spLocks/>
          </p:cNvSpPr>
          <p:nvPr/>
        </p:nvSpPr>
        <p:spPr>
          <a:xfrm>
            <a:off x="323243" y="251292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Atmospheric</a:t>
            </a:r>
            <a:r>
              <a:rPr lang="de-DE" dirty="0"/>
              <a:t> Models</a:t>
            </a:r>
            <a:endParaRPr lang="en-GB" dirty="0"/>
          </a:p>
        </p:txBody>
      </p:sp>
      <p:pic>
        <p:nvPicPr>
          <p:cNvPr id="8" name="Inhaltsplatzhalter 36">
            <a:extLst>
              <a:ext uri="{FF2B5EF4-FFF2-40B4-BE49-F238E27FC236}">
                <a16:creationId xmlns:a16="http://schemas.microsoft.com/office/drawing/2014/main" id="{DE049515-683D-4206-82E9-EC432E85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99" y="106172"/>
            <a:ext cx="532594" cy="5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>
            <a:extLst>
              <a:ext uri="{FF2B5EF4-FFF2-40B4-BE49-F238E27FC236}">
                <a16:creationId xmlns:a16="http://schemas.microsoft.com/office/drawing/2014/main" id="{70E7DCE5-8A1D-499B-BAC1-27A1F0829F22}"/>
              </a:ext>
            </a:extLst>
          </p:cNvPr>
          <p:cNvSpPr/>
          <p:nvPr/>
        </p:nvSpPr>
        <p:spPr>
          <a:xfrm>
            <a:off x="7188215" y="1983071"/>
            <a:ext cx="793537" cy="1933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892509-BEE8-4B25-BA98-6DD9F736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 err="1"/>
              <a:t>Radiative</a:t>
            </a:r>
            <a:r>
              <a:rPr lang="de-DE" dirty="0"/>
              <a:t> Transport</a:t>
            </a:r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D956258-DEBC-4BDA-9B2D-8DAEB72B2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5" y="1478501"/>
            <a:ext cx="1029019" cy="31464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C1392-1663-4205-B895-ACA46D6B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A1E0D4-0482-472D-91B3-34622BF0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2B22B0-0A88-4EA3-8834-C68E4968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134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7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C35E18-C1F4-4259-A17D-A6A7C39070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t="4600" r="39181" b="77559"/>
          <a:stretch/>
        </p:blipFill>
        <p:spPr>
          <a:xfrm>
            <a:off x="2312314" y="3051713"/>
            <a:ext cx="888524" cy="36009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8E820C5-BF4F-48B4-B492-C6D321F75632}"/>
              </a:ext>
            </a:extLst>
          </p:cNvPr>
          <p:cNvGrpSpPr/>
          <p:nvPr/>
        </p:nvGrpSpPr>
        <p:grpSpPr>
          <a:xfrm>
            <a:off x="2403314" y="1934195"/>
            <a:ext cx="706523" cy="416947"/>
            <a:chOff x="4215539" y="1845650"/>
            <a:chExt cx="947980" cy="65732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3EA1180-FC03-427B-AF6D-E6B9E08337DC}"/>
                </a:ext>
              </a:extLst>
            </p:cNvPr>
            <p:cNvSpPr/>
            <p:nvPr/>
          </p:nvSpPr>
          <p:spPr>
            <a:xfrm rot="20125223">
              <a:off x="4252385" y="2114391"/>
              <a:ext cx="774915" cy="178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D913EDA-BA2D-466E-B799-6C58E168674B}"/>
                </a:ext>
              </a:extLst>
            </p:cNvPr>
            <p:cNvSpPr/>
            <p:nvPr/>
          </p:nvSpPr>
          <p:spPr>
            <a:xfrm>
              <a:off x="4215539" y="2082565"/>
              <a:ext cx="433953" cy="42041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endParaRPr lang="en-GB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0A38213-8CEB-40A3-98D7-8842A82656BC}"/>
                </a:ext>
              </a:extLst>
            </p:cNvPr>
            <p:cNvSpPr/>
            <p:nvPr/>
          </p:nvSpPr>
          <p:spPr>
            <a:xfrm>
              <a:off x="4729566" y="1845650"/>
              <a:ext cx="433953" cy="42041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endParaRPr lang="en-GB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F087B77-9FD9-45EF-8537-443EEB25F34E}"/>
              </a:ext>
            </a:extLst>
          </p:cNvPr>
          <p:cNvGrpSpPr/>
          <p:nvPr/>
        </p:nvGrpSpPr>
        <p:grpSpPr>
          <a:xfrm>
            <a:off x="2433429" y="2508104"/>
            <a:ext cx="572231" cy="495251"/>
            <a:chOff x="4325318" y="3275657"/>
            <a:chExt cx="811137" cy="757864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6E25EC-AA07-4C81-8A27-A5D238EDD6D6}"/>
                </a:ext>
              </a:extLst>
            </p:cNvPr>
            <p:cNvSpPr/>
            <p:nvPr/>
          </p:nvSpPr>
          <p:spPr>
            <a:xfrm rot="11785124">
              <a:off x="4447845" y="3656276"/>
              <a:ext cx="88047" cy="21955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rgbClr val="1B5C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0578653-7DD9-40B6-9E24-20F4340CA18C}"/>
                </a:ext>
              </a:extLst>
            </p:cNvPr>
            <p:cNvSpPr/>
            <p:nvPr/>
          </p:nvSpPr>
          <p:spPr>
            <a:xfrm rot="6349528">
              <a:off x="4803163" y="3448378"/>
              <a:ext cx="88047" cy="21955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rgbClr val="1B5C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51D2491-0179-4E39-BBFC-9101657C625C}"/>
                </a:ext>
              </a:extLst>
            </p:cNvPr>
            <p:cNvSpPr/>
            <p:nvPr/>
          </p:nvSpPr>
          <p:spPr>
            <a:xfrm>
              <a:off x="4355022" y="3275657"/>
              <a:ext cx="433953" cy="42041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endParaRPr lang="en-GB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DDCD046-C198-4635-B27A-340B5BBAAB06}"/>
                </a:ext>
              </a:extLst>
            </p:cNvPr>
            <p:cNvSpPr/>
            <p:nvPr/>
          </p:nvSpPr>
          <p:spPr>
            <a:xfrm>
              <a:off x="4922062" y="3516036"/>
              <a:ext cx="214393" cy="21020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</a:t>
              </a:r>
              <a:endParaRPr lang="en-GB" sz="1600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656221E-A1E2-4429-B4FD-0D63D04E83D7}"/>
                </a:ext>
              </a:extLst>
            </p:cNvPr>
            <p:cNvSpPr/>
            <p:nvPr/>
          </p:nvSpPr>
          <p:spPr>
            <a:xfrm>
              <a:off x="4325318" y="3823315"/>
              <a:ext cx="214393" cy="21020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</a:t>
              </a:r>
              <a:endParaRPr lang="en-GB" sz="160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D7FC2C18-1302-4933-8162-D5A1F355C189}"/>
              </a:ext>
            </a:extLst>
          </p:cNvPr>
          <p:cNvSpPr txBox="1"/>
          <p:nvPr/>
        </p:nvSpPr>
        <p:spPr>
          <a:xfrm>
            <a:off x="2023172" y="118799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Cosmic</a:t>
            </a:r>
            <a:r>
              <a:rPr lang="de-DE" sz="1200" dirty="0"/>
              <a:t> Background</a:t>
            </a:r>
          </a:p>
          <a:p>
            <a:pPr algn="ctr"/>
            <a:r>
              <a:rPr lang="de-DE" sz="1200" dirty="0"/>
              <a:t>2.73 K</a:t>
            </a:r>
            <a:endParaRPr lang="en-GB" sz="1200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90D78505-ACCF-4928-A2D8-FECADE646269}"/>
              </a:ext>
            </a:extLst>
          </p:cNvPr>
          <p:cNvSpPr/>
          <p:nvPr/>
        </p:nvSpPr>
        <p:spPr>
          <a:xfrm>
            <a:off x="2384221" y="1614798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82BFD90C-81E9-4658-AA7F-DC99A2687FC1}"/>
              </a:ext>
            </a:extLst>
          </p:cNvPr>
          <p:cNvSpPr/>
          <p:nvPr/>
        </p:nvSpPr>
        <p:spPr>
          <a:xfrm>
            <a:off x="2682675" y="1614798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AA0440A1-D092-4164-809E-0BC7CF0E6A53}"/>
              </a:ext>
            </a:extLst>
          </p:cNvPr>
          <p:cNvSpPr/>
          <p:nvPr/>
        </p:nvSpPr>
        <p:spPr>
          <a:xfrm>
            <a:off x="2995511" y="1608066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DE1E4ADE-EE25-49DF-9C3D-54C5E2064F67}"/>
              </a:ext>
            </a:extLst>
          </p:cNvPr>
          <p:cNvSpPr/>
          <p:nvPr/>
        </p:nvSpPr>
        <p:spPr>
          <a:xfrm>
            <a:off x="2384221" y="3508676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42BD4C58-87B8-43A8-B633-F6A69E8E31FA}"/>
              </a:ext>
            </a:extLst>
          </p:cNvPr>
          <p:cNvSpPr/>
          <p:nvPr/>
        </p:nvSpPr>
        <p:spPr>
          <a:xfrm>
            <a:off x="2682675" y="3508676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65E3A3FA-7B44-4CAD-9C9E-4B99990DC041}"/>
              </a:ext>
            </a:extLst>
          </p:cNvPr>
          <p:cNvSpPr/>
          <p:nvPr/>
        </p:nvSpPr>
        <p:spPr>
          <a:xfrm>
            <a:off x="3308580" y="2625116"/>
            <a:ext cx="492586" cy="11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6C55E234-049A-4E8B-8CEC-F13A56308F3A}"/>
              </a:ext>
            </a:extLst>
          </p:cNvPr>
          <p:cNvSpPr/>
          <p:nvPr/>
        </p:nvSpPr>
        <p:spPr>
          <a:xfrm>
            <a:off x="3306356" y="3173565"/>
            <a:ext cx="492586" cy="11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8252E978-2C67-4620-8DE5-4CFCBA2AD86D}"/>
              </a:ext>
            </a:extLst>
          </p:cNvPr>
          <p:cNvSpPr/>
          <p:nvPr/>
        </p:nvSpPr>
        <p:spPr>
          <a:xfrm>
            <a:off x="3300033" y="2083167"/>
            <a:ext cx="492586" cy="11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8152DF2B-2FAF-4AE7-8747-1589947F5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9142" r="68770" b="34510"/>
          <a:stretch/>
        </p:blipFill>
        <p:spPr>
          <a:xfrm>
            <a:off x="2312314" y="4088349"/>
            <a:ext cx="819165" cy="479373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8236E99A-2BB7-4F84-B055-D3443B6373DA}"/>
              </a:ext>
            </a:extLst>
          </p:cNvPr>
          <p:cNvSpPr txBox="1"/>
          <p:nvPr/>
        </p:nvSpPr>
        <p:spPr>
          <a:xfrm>
            <a:off x="3946929" y="2017292"/>
            <a:ext cx="1480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Rosenkranz 2022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Rosenkranz 2022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Ellison 2007</a:t>
            </a:r>
            <a:endParaRPr lang="en-GB" sz="1200" dirty="0"/>
          </a:p>
        </p:txBody>
      </p:sp>
      <p:sp>
        <p:nvSpPr>
          <p:cNvPr id="45" name="Geschweifte Klammer rechts 44">
            <a:extLst>
              <a:ext uri="{FF2B5EF4-FFF2-40B4-BE49-F238E27FC236}">
                <a16:creationId xmlns:a16="http://schemas.microsoft.com/office/drawing/2014/main" id="{C5E445EF-6AEE-406A-BF40-A08C0DA97896}"/>
              </a:ext>
            </a:extLst>
          </p:cNvPr>
          <p:cNvSpPr/>
          <p:nvPr/>
        </p:nvSpPr>
        <p:spPr>
          <a:xfrm>
            <a:off x="5179391" y="1828800"/>
            <a:ext cx="221080" cy="1673144"/>
          </a:xfrm>
          <a:prstGeom prst="rightBrace">
            <a:avLst>
              <a:gd name="adj1" fmla="val 103692"/>
              <a:gd name="adj2" fmla="val 5039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C066104-AE4F-430B-BD9A-4E6D700AA7C0}"/>
                  </a:ext>
                </a:extLst>
              </p:cNvPr>
              <p:cNvSpPr txBox="1"/>
              <p:nvPr/>
            </p:nvSpPr>
            <p:spPr>
              <a:xfrm>
                <a:off x="5469634" y="2380952"/>
                <a:ext cx="658642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C066104-AE4F-430B-BD9A-4E6D700A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34" y="2380952"/>
                <a:ext cx="658642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7DA2EDC-3BD0-4BF1-8D3B-4B70B90A06A8}"/>
              </a:ext>
            </a:extLst>
          </p:cNvPr>
          <p:cNvGrpSpPr/>
          <p:nvPr/>
        </p:nvGrpSpPr>
        <p:grpSpPr>
          <a:xfrm>
            <a:off x="6128276" y="2109440"/>
            <a:ext cx="924560" cy="1112762"/>
            <a:chOff x="5299805" y="2109440"/>
            <a:chExt cx="924560" cy="1112762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8891AD8A-95B9-4788-B7A3-CAFD14212BBE}"/>
                </a:ext>
              </a:extLst>
            </p:cNvPr>
            <p:cNvSpPr/>
            <p:nvPr/>
          </p:nvSpPr>
          <p:spPr>
            <a:xfrm>
              <a:off x="5704922" y="2895805"/>
              <a:ext cx="114326" cy="326397"/>
            </a:xfrm>
            <a:custGeom>
              <a:avLst/>
              <a:gdLst>
                <a:gd name="connsiteX0" fmla="*/ 74295 w 114326"/>
                <a:gd name="connsiteY0" fmla="*/ 6357 h 326397"/>
                <a:gd name="connsiteX1" fmla="*/ 64770 w 114326"/>
                <a:gd name="connsiteY1" fmla="*/ 2547 h 326397"/>
                <a:gd name="connsiteX2" fmla="*/ 19050 w 114326"/>
                <a:gd name="connsiteY2" fmla="*/ 2547 h 326397"/>
                <a:gd name="connsiteX3" fmla="*/ 5715 w 114326"/>
                <a:gd name="connsiteY3" fmla="*/ 12072 h 326397"/>
                <a:gd name="connsiteX4" fmla="*/ 1905 w 114326"/>
                <a:gd name="connsiteY4" fmla="*/ 23502 h 326397"/>
                <a:gd name="connsiteX5" fmla="*/ 0 w 114326"/>
                <a:gd name="connsiteY5" fmla="*/ 29217 h 326397"/>
                <a:gd name="connsiteX6" fmla="*/ 1905 w 114326"/>
                <a:gd name="connsiteY6" fmla="*/ 52077 h 326397"/>
                <a:gd name="connsiteX7" fmla="*/ 7620 w 114326"/>
                <a:gd name="connsiteY7" fmla="*/ 57792 h 326397"/>
                <a:gd name="connsiteX8" fmla="*/ 19050 w 114326"/>
                <a:gd name="connsiteY8" fmla="*/ 73032 h 326397"/>
                <a:gd name="connsiteX9" fmla="*/ 38100 w 114326"/>
                <a:gd name="connsiteY9" fmla="*/ 80652 h 326397"/>
                <a:gd name="connsiteX10" fmla="*/ 43815 w 114326"/>
                <a:gd name="connsiteY10" fmla="*/ 82557 h 326397"/>
                <a:gd name="connsiteX11" fmla="*/ 49530 w 114326"/>
                <a:gd name="connsiteY11" fmla="*/ 86367 h 326397"/>
                <a:gd name="connsiteX12" fmla="*/ 57150 w 114326"/>
                <a:gd name="connsiteY12" fmla="*/ 88272 h 326397"/>
                <a:gd name="connsiteX13" fmla="*/ 62865 w 114326"/>
                <a:gd name="connsiteY13" fmla="*/ 90177 h 326397"/>
                <a:gd name="connsiteX14" fmla="*/ 76200 w 114326"/>
                <a:gd name="connsiteY14" fmla="*/ 95892 h 326397"/>
                <a:gd name="connsiteX15" fmla="*/ 85725 w 114326"/>
                <a:gd name="connsiteY15" fmla="*/ 107322 h 326397"/>
                <a:gd name="connsiteX16" fmla="*/ 93345 w 114326"/>
                <a:gd name="connsiteY16" fmla="*/ 132087 h 326397"/>
                <a:gd name="connsiteX17" fmla="*/ 91440 w 114326"/>
                <a:gd name="connsiteY17" fmla="*/ 141612 h 326397"/>
                <a:gd name="connsiteX18" fmla="*/ 80010 w 114326"/>
                <a:gd name="connsiteY18" fmla="*/ 147327 h 326397"/>
                <a:gd name="connsiteX19" fmla="*/ 59055 w 114326"/>
                <a:gd name="connsiteY19" fmla="*/ 154947 h 326397"/>
                <a:gd name="connsiteX20" fmla="*/ 53340 w 114326"/>
                <a:gd name="connsiteY20" fmla="*/ 156852 h 326397"/>
                <a:gd name="connsiteX21" fmla="*/ 43815 w 114326"/>
                <a:gd name="connsiteY21" fmla="*/ 158757 h 326397"/>
                <a:gd name="connsiteX22" fmla="*/ 28575 w 114326"/>
                <a:gd name="connsiteY22" fmla="*/ 162567 h 326397"/>
                <a:gd name="connsiteX23" fmla="*/ 24765 w 114326"/>
                <a:gd name="connsiteY23" fmla="*/ 173997 h 326397"/>
                <a:gd name="connsiteX24" fmla="*/ 19050 w 114326"/>
                <a:gd name="connsiteY24" fmla="*/ 185427 h 326397"/>
                <a:gd name="connsiteX25" fmla="*/ 24765 w 114326"/>
                <a:gd name="connsiteY25" fmla="*/ 206382 h 326397"/>
                <a:gd name="connsiteX26" fmla="*/ 30480 w 114326"/>
                <a:gd name="connsiteY26" fmla="*/ 210192 h 326397"/>
                <a:gd name="connsiteX27" fmla="*/ 34290 w 114326"/>
                <a:gd name="connsiteY27" fmla="*/ 215907 h 326397"/>
                <a:gd name="connsiteX28" fmla="*/ 40005 w 114326"/>
                <a:gd name="connsiteY28" fmla="*/ 217812 h 326397"/>
                <a:gd name="connsiteX29" fmla="*/ 47625 w 114326"/>
                <a:gd name="connsiteY29" fmla="*/ 221622 h 326397"/>
                <a:gd name="connsiteX30" fmla="*/ 62865 w 114326"/>
                <a:gd name="connsiteY30" fmla="*/ 225432 h 326397"/>
                <a:gd name="connsiteX31" fmla="*/ 68580 w 114326"/>
                <a:gd name="connsiteY31" fmla="*/ 229242 h 326397"/>
                <a:gd name="connsiteX32" fmla="*/ 83820 w 114326"/>
                <a:gd name="connsiteY32" fmla="*/ 233052 h 326397"/>
                <a:gd name="connsiteX33" fmla="*/ 97155 w 114326"/>
                <a:gd name="connsiteY33" fmla="*/ 242577 h 326397"/>
                <a:gd name="connsiteX34" fmla="*/ 106680 w 114326"/>
                <a:gd name="connsiteY34" fmla="*/ 248292 h 326397"/>
                <a:gd name="connsiteX35" fmla="*/ 114300 w 114326"/>
                <a:gd name="connsiteY35" fmla="*/ 259722 h 326397"/>
                <a:gd name="connsiteX36" fmla="*/ 110490 w 114326"/>
                <a:gd name="connsiteY36" fmla="*/ 284487 h 326397"/>
                <a:gd name="connsiteX37" fmla="*/ 106680 w 114326"/>
                <a:gd name="connsiteY37" fmla="*/ 292107 h 326397"/>
                <a:gd name="connsiteX38" fmla="*/ 95250 w 114326"/>
                <a:gd name="connsiteY38" fmla="*/ 295917 h 326397"/>
                <a:gd name="connsiteX39" fmla="*/ 66675 w 114326"/>
                <a:gd name="connsiteY39" fmla="*/ 299727 h 326397"/>
                <a:gd name="connsiteX40" fmla="*/ 49530 w 114326"/>
                <a:gd name="connsiteY40" fmla="*/ 305442 h 326397"/>
                <a:gd name="connsiteX41" fmla="*/ 41910 w 114326"/>
                <a:gd name="connsiteY41" fmla="*/ 307347 h 326397"/>
                <a:gd name="connsiteX42" fmla="*/ 28575 w 114326"/>
                <a:gd name="connsiteY42" fmla="*/ 314967 h 326397"/>
                <a:gd name="connsiteX43" fmla="*/ 26670 w 114326"/>
                <a:gd name="connsiteY43" fmla="*/ 320682 h 326397"/>
                <a:gd name="connsiteX44" fmla="*/ 22860 w 114326"/>
                <a:gd name="connsiteY44" fmla="*/ 326397 h 32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26" h="326397">
                  <a:moveTo>
                    <a:pt x="74295" y="6357"/>
                  </a:moveTo>
                  <a:cubicBezTo>
                    <a:pt x="71120" y="5087"/>
                    <a:pt x="68014" y="3628"/>
                    <a:pt x="64770" y="2547"/>
                  </a:cubicBezTo>
                  <a:cubicBezTo>
                    <a:pt x="49152" y="-2659"/>
                    <a:pt x="38695" y="1565"/>
                    <a:pt x="19050" y="2547"/>
                  </a:cubicBezTo>
                  <a:cubicBezTo>
                    <a:pt x="16827" y="4029"/>
                    <a:pt x="6660" y="10654"/>
                    <a:pt x="5715" y="12072"/>
                  </a:cubicBezTo>
                  <a:cubicBezTo>
                    <a:pt x="3487" y="15414"/>
                    <a:pt x="3175" y="19692"/>
                    <a:pt x="1905" y="23502"/>
                  </a:cubicBezTo>
                  <a:lnTo>
                    <a:pt x="0" y="29217"/>
                  </a:lnTo>
                  <a:cubicBezTo>
                    <a:pt x="635" y="36837"/>
                    <a:pt x="-65" y="44689"/>
                    <a:pt x="1905" y="52077"/>
                  </a:cubicBezTo>
                  <a:cubicBezTo>
                    <a:pt x="2599" y="54680"/>
                    <a:pt x="6054" y="55600"/>
                    <a:pt x="7620" y="57792"/>
                  </a:cubicBezTo>
                  <a:cubicBezTo>
                    <a:pt x="13022" y="65354"/>
                    <a:pt x="9441" y="67541"/>
                    <a:pt x="19050" y="73032"/>
                  </a:cubicBezTo>
                  <a:cubicBezTo>
                    <a:pt x="24988" y="76425"/>
                    <a:pt x="31612" y="78489"/>
                    <a:pt x="38100" y="80652"/>
                  </a:cubicBezTo>
                  <a:cubicBezTo>
                    <a:pt x="40005" y="81287"/>
                    <a:pt x="42019" y="81659"/>
                    <a:pt x="43815" y="82557"/>
                  </a:cubicBezTo>
                  <a:cubicBezTo>
                    <a:pt x="45863" y="83581"/>
                    <a:pt x="47426" y="85465"/>
                    <a:pt x="49530" y="86367"/>
                  </a:cubicBezTo>
                  <a:cubicBezTo>
                    <a:pt x="51936" y="87398"/>
                    <a:pt x="54633" y="87553"/>
                    <a:pt x="57150" y="88272"/>
                  </a:cubicBezTo>
                  <a:cubicBezTo>
                    <a:pt x="59081" y="88824"/>
                    <a:pt x="61019" y="89386"/>
                    <a:pt x="62865" y="90177"/>
                  </a:cubicBezTo>
                  <a:cubicBezTo>
                    <a:pt x="79343" y="97239"/>
                    <a:pt x="62797" y="91424"/>
                    <a:pt x="76200" y="95892"/>
                  </a:cubicBezTo>
                  <a:cubicBezTo>
                    <a:pt x="79789" y="99481"/>
                    <a:pt x="83603" y="102548"/>
                    <a:pt x="85725" y="107322"/>
                  </a:cubicBezTo>
                  <a:cubicBezTo>
                    <a:pt x="87834" y="112067"/>
                    <a:pt x="92073" y="127634"/>
                    <a:pt x="93345" y="132087"/>
                  </a:cubicBezTo>
                  <a:cubicBezTo>
                    <a:pt x="92710" y="135262"/>
                    <a:pt x="93046" y="138801"/>
                    <a:pt x="91440" y="141612"/>
                  </a:cubicBezTo>
                  <a:cubicBezTo>
                    <a:pt x="89601" y="144831"/>
                    <a:pt x="83032" y="146194"/>
                    <a:pt x="80010" y="147327"/>
                  </a:cubicBezTo>
                  <a:cubicBezTo>
                    <a:pt x="58804" y="155279"/>
                    <a:pt x="83069" y="146942"/>
                    <a:pt x="59055" y="154947"/>
                  </a:cubicBezTo>
                  <a:cubicBezTo>
                    <a:pt x="57150" y="155582"/>
                    <a:pt x="55309" y="156458"/>
                    <a:pt x="53340" y="156852"/>
                  </a:cubicBezTo>
                  <a:cubicBezTo>
                    <a:pt x="50165" y="157487"/>
                    <a:pt x="46970" y="158029"/>
                    <a:pt x="43815" y="158757"/>
                  </a:cubicBezTo>
                  <a:cubicBezTo>
                    <a:pt x="38713" y="159934"/>
                    <a:pt x="28575" y="162567"/>
                    <a:pt x="28575" y="162567"/>
                  </a:cubicBezTo>
                  <a:cubicBezTo>
                    <a:pt x="27305" y="166377"/>
                    <a:pt x="26993" y="170655"/>
                    <a:pt x="24765" y="173997"/>
                  </a:cubicBezTo>
                  <a:cubicBezTo>
                    <a:pt x="19841" y="181383"/>
                    <a:pt x="21679" y="177540"/>
                    <a:pt x="19050" y="185427"/>
                  </a:cubicBezTo>
                  <a:cubicBezTo>
                    <a:pt x="20177" y="194442"/>
                    <a:pt x="18590" y="200207"/>
                    <a:pt x="24765" y="206382"/>
                  </a:cubicBezTo>
                  <a:cubicBezTo>
                    <a:pt x="26384" y="208001"/>
                    <a:pt x="28575" y="208922"/>
                    <a:pt x="30480" y="210192"/>
                  </a:cubicBezTo>
                  <a:cubicBezTo>
                    <a:pt x="31750" y="212097"/>
                    <a:pt x="32502" y="214477"/>
                    <a:pt x="34290" y="215907"/>
                  </a:cubicBezTo>
                  <a:cubicBezTo>
                    <a:pt x="35858" y="217161"/>
                    <a:pt x="38159" y="217021"/>
                    <a:pt x="40005" y="217812"/>
                  </a:cubicBezTo>
                  <a:cubicBezTo>
                    <a:pt x="42615" y="218931"/>
                    <a:pt x="45015" y="220503"/>
                    <a:pt x="47625" y="221622"/>
                  </a:cubicBezTo>
                  <a:cubicBezTo>
                    <a:pt x="52751" y="223819"/>
                    <a:pt x="57274" y="224314"/>
                    <a:pt x="62865" y="225432"/>
                  </a:cubicBezTo>
                  <a:cubicBezTo>
                    <a:pt x="64770" y="226702"/>
                    <a:pt x="66436" y="228438"/>
                    <a:pt x="68580" y="229242"/>
                  </a:cubicBezTo>
                  <a:cubicBezTo>
                    <a:pt x="92433" y="238187"/>
                    <a:pt x="67368" y="226001"/>
                    <a:pt x="83820" y="233052"/>
                  </a:cubicBezTo>
                  <a:cubicBezTo>
                    <a:pt x="97953" y="239109"/>
                    <a:pt x="85540" y="233865"/>
                    <a:pt x="97155" y="242577"/>
                  </a:cubicBezTo>
                  <a:cubicBezTo>
                    <a:pt x="100117" y="244799"/>
                    <a:pt x="103505" y="246387"/>
                    <a:pt x="106680" y="248292"/>
                  </a:cubicBezTo>
                  <a:cubicBezTo>
                    <a:pt x="109220" y="252102"/>
                    <a:pt x="114756" y="255166"/>
                    <a:pt x="114300" y="259722"/>
                  </a:cubicBezTo>
                  <a:cubicBezTo>
                    <a:pt x="113279" y="269929"/>
                    <a:pt x="114072" y="276129"/>
                    <a:pt x="110490" y="284487"/>
                  </a:cubicBezTo>
                  <a:cubicBezTo>
                    <a:pt x="109371" y="287097"/>
                    <a:pt x="108952" y="290403"/>
                    <a:pt x="106680" y="292107"/>
                  </a:cubicBezTo>
                  <a:cubicBezTo>
                    <a:pt x="103467" y="294517"/>
                    <a:pt x="99146" y="294943"/>
                    <a:pt x="95250" y="295917"/>
                  </a:cubicBezTo>
                  <a:cubicBezTo>
                    <a:pt x="80826" y="299523"/>
                    <a:pt x="90237" y="297585"/>
                    <a:pt x="66675" y="299727"/>
                  </a:cubicBezTo>
                  <a:cubicBezTo>
                    <a:pt x="45801" y="303902"/>
                    <a:pt x="67558" y="298682"/>
                    <a:pt x="49530" y="305442"/>
                  </a:cubicBezTo>
                  <a:cubicBezTo>
                    <a:pt x="47079" y="306361"/>
                    <a:pt x="44361" y="306428"/>
                    <a:pt x="41910" y="307347"/>
                  </a:cubicBezTo>
                  <a:cubicBezTo>
                    <a:pt x="36386" y="309419"/>
                    <a:pt x="33312" y="311809"/>
                    <a:pt x="28575" y="314967"/>
                  </a:cubicBezTo>
                  <a:cubicBezTo>
                    <a:pt x="27940" y="316872"/>
                    <a:pt x="27568" y="318886"/>
                    <a:pt x="26670" y="320682"/>
                  </a:cubicBezTo>
                  <a:cubicBezTo>
                    <a:pt x="25646" y="322730"/>
                    <a:pt x="22860" y="326397"/>
                    <a:pt x="22860" y="32639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C9EB7E7-11CD-4A88-BECC-7D018A2AA5BD}"/>
                </a:ext>
              </a:extLst>
            </p:cNvPr>
            <p:cNvSpPr/>
            <p:nvPr/>
          </p:nvSpPr>
          <p:spPr>
            <a:xfrm>
              <a:off x="5299805" y="2461457"/>
              <a:ext cx="924560" cy="42016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AbsorptionEmission</a:t>
              </a:r>
              <a:endParaRPr lang="en-GB" sz="1200" dirty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6D40450-B03E-42C3-B840-47A3FBC69684}"/>
                </a:ext>
              </a:extLst>
            </p:cNvPr>
            <p:cNvSpPr/>
            <p:nvPr/>
          </p:nvSpPr>
          <p:spPr>
            <a:xfrm>
              <a:off x="5668982" y="2109440"/>
              <a:ext cx="114326" cy="326397"/>
            </a:xfrm>
            <a:custGeom>
              <a:avLst/>
              <a:gdLst>
                <a:gd name="connsiteX0" fmla="*/ 74295 w 114326"/>
                <a:gd name="connsiteY0" fmla="*/ 6357 h 326397"/>
                <a:gd name="connsiteX1" fmla="*/ 64770 w 114326"/>
                <a:gd name="connsiteY1" fmla="*/ 2547 h 326397"/>
                <a:gd name="connsiteX2" fmla="*/ 19050 w 114326"/>
                <a:gd name="connsiteY2" fmla="*/ 2547 h 326397"/>
                <a:gd name="connsiteX3" fmla="*/ 5715 w 114326"/>
                <a:gd name="connsiteY3" fmla="*/ 12072 h 326397"/>
                <a:gd name="connsiteX4" fmla="*/ 1905 w 114326"/>
                <a:gd name="connsiteY4" fmla="*/ 23502 h 326397"/>
                <a:gd name="connsiteX5" fmla="*/ 0 w 114326"/>
                <a:gd name="connsiteY5" fmla="*/ 29217 h 326397"/>
                <a:gd name="connsiteX6" fmla="*/ 1905 w 114326"/>
                <a:gd name="connsiteY6" fmla="*/ 52077 h 326397"/>
                <a:gd name="connsiteX7" fmla="*/ 7620 w 114326"/>
                <a:gd name="connsiteY7" fmla="*/ 57792 h 326397"/>
                <a:gd name="connsiteX8" fmla="*/ 19050 w 114326"/>
                <a:gd name="connsiteY8" fmla="*/ 73032 h 326397"/>
                <a:gd name="connsiteX9" fmla="*/ 38100 w 114326"/>
                <a:gd name="connsiteY9" fmla="*/ 80652 h 326397"/>
                <a:gd name="connsiteX10" fmla="*/ 43815 w 114326"/>
                <a:gd name="connsiteY10" fmla="*/ 82557 h 326397"/>
                <a:gd name="connsiteX11" fmla="*/ 49530 w 114326"/>
                <a:gd name="connsiteY11" fmla="*/ 86367 h 326397"/>
                <a:gd name="connsiteX12" fmla="*/ 57150 w 114326"/>
                <a:gd name="connsiteY12" fmla="*/ 88272 h 326397"/>
                <a:gd name="connsiteX13" fmla="*/ 62865 w 114326"/>
                <a:gd name="connsiteY13" fmla="*/ 90177 h 326397"/>
                <a:gd name="connsiteX14" fmla="*/ 76200 w 114326"/>
                <a:gd name="connsiteY14" fmla="*/ 95892 h 326397"/>
                <a:gd name="connsiteX15" fmla="*/ 85725 w 114326"/>
                <a:gd name="connsiteY15" fmla="*/ 107322 h 326397"/>
                <a:gd name="connsiteX16" fmla="*/ 93345 w 114326"/>
                <a:gd name="connsiteY16" fmla="*/ 132087 h 326397"/>
                <a:gd name="connsiteX17" fmla="*/ 91440 w 114326"/>
                <a:gd name="connsiteY17" fmla="*/ 141612 h 326397"/>
                <a:gd name="connsiteX18" fmla="*/ 80010 w 114326"/>
                <a:gd name="connsiteY18" fmla="*/ 147327 h 326397"/>
                <a:gd name="connsiteX19" fmla="*/ 59055 w 114326"/>
                <a:gd name="connsiteY19" fmla="*/ 154947 h 326397"/>
                <a:gd name="connsiteX20" fmla="*/ 53340 w 114326"/>
                <a:gd name="connsiteY20" fmla="*/ 156852 h 326397"/>
                <a:gd name="connsiteX21" fmla="*/ 43815 w 114326"/>
                <a:gd name="connsiteY21" fmla="*/ 158757 h 326397"/>
                <a:gd name="connsiteX22" fmla="*/ 28575 w 114326"/>
                <a:gd name="connsiteY22" fmla="*/ 162567 h 326397"/>
                <a:gd name="connsiteX23" fmla="*/ 24765 w 114326"/>
                <a:gd name="connsiteY23" fmla="*/ 173997 h 326397"/>
                <a:gd name="connsiteX24" fmla="*/ 19050 w 114326"/>
                <a:gd name="connsiteY24" fmla="*/ 185427 h 326397"/>
                <a:gd name="connsiteX25" fmla="*/ 24765 w 114326"/>
                <a:gd name="connsiteY25" fmla="*/ 206382 h 326397"/>
                <a:gd name="connsiteX26" fmla="*/ 30480 w 114326"/>
                <a:gd name="connsiteY26" fmla="*/ 210192 h 326397"/>
                <a:gd name="connsiteX27" fmla="*/ 34290 w 114326"/>
                <a:gd name="connsiteY27" fmla="*/ 215907 h 326397"/>
                <a:gd name="connsiteX28" fmla="*/ 40005 w 114326"/>
                <a:gd name="connsiteY28" fmla="*/ 217812 h 326397"/>
                <a:gd name="connsiteX29" fmla="*/ 47625 w 114326"/>
                <a:gd name="connsiteY29" fmla="*/ 221622 h 326397"/>
                <a:gd name="connsiteX30" fmla="*/ 62865 w 114326"/>
                <a:gd name="connsiteY30" fmla="*/ 225432 h 326397"/>
                <a:gd name="connsiteX31" fmla="*/ 68580 w 114326"/>
                <a:gd name="connsiteY31" fmla="*/ 229242 h 326397"/>
                <a:gd name="connsiteX32" fmla="*/ 83820 w 114326"/>
                <a:gd name="connsiteY32" fmla="*/ 233052 h 326397"/>
                <a:gd name="connsiteX33" fmla="*/ 97155 w 114326"/>
                <a:gd name="connsiteY33" fmla="*/ 242577 h 326397"/>
                <a:gd name="connsiteX34" fmla="*/ 106680 w 114326"/>
                <a:gd name="connsiteY34" fmla="*/ 248292 h 326397"/>
                <a:gd name="connsiteX35" fmla="*/ 114300 w 114326"/>
                <a:gd name="connsiteY35" fmla="*/ 259722 h 326397"/>
                <a:gd name="connsiteX36" fmla="*/ 110490 w 114326"/>
                <a:gd name="connsiteY36" fmla="*/ 284487 h 326397"/>
                <a:gd name="connsiteX37" fmla="*/ 106680 w 114326"/>
                <a:gd name="connsiteY37" fmla="*/ 292107 h 326397"/>
                <a:gd name="connsiteX38" fmla="*/ 95250 w 114326"/>
                <a:gd name="connsiteY38" fmla="*/ 295917 h 326397"/>
                <a:gd name="connsiteX39" fmla="*/ 66675 w 114326"/>
                <a:gd name="connsiteY39" fmla="*/ 299727 h 326397"/>
                <a:gd name="connsiteX40" fmla="*/ 49530 w 114326"/>
                <a:gd name="connsiteY40" fmla="*/ 305442 h 326397"/>
                <a:gd name="connsiteX41" fmla="*/ 41910 w 114326"/>
                <a:gd name="connsiteY41" fmla="*/ 307347 h 326397"/>
                <a:gd name="connsiteX42" fmla="*/ 28575 w 114326"/>
                <a:gd name="connsiteY42" fmla="*/ 314967 h 326397"/>
                <a:gd name="connsiteX43" fmla="*/ 26670 w 114326"/>
                <a:gd name="connsiteY43" fmla="*/ 320682 h 326397"/>
                <a:gd name="connsiteX44" fmla="*/ 22860 w 114326"/>
                <a:gd name="connsiteY44" fmla="*/ 326397 h 32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26" h="326397">
                  <a:moveTo>
                    <a:pt x="74295" y="6357"/>
                  </a:moveTo>
                  <a:cubicBezTo>
                    <a:pt x="71120" y="5087"/>
                    <a:pt x="68014" y="3628"/>
                    <a:pt x="64770" y="2547"/>
                  </a:cubicBezTo>
                  <a:cubicBezTo>
                    <a:pt x="49152" y="-2659"/>
                    <a:pt x="38695" y="1565"/>
                    <a:pt x="19050" y="2547"/>
                  </a:cubicBezTo>
                  <a:cubicBezTo>
                    <a:pt x="16827" y="4029"/>
                    <a:pt x="6660" y="10654"/>
                    <a:pt x="5715" y="12072"/>
                  </a:cubicBezTo>
                  <a:cubicBezTo>
                    <a:pt x="3487" y="15414"/>
                    <a:pt x="3175" y="19692"/>
                    <a:pt x="1905" y="23502"/>
                  </a:cubicBezTo>
                  <a:lnTo>
                    <a:pt x="0" y="29217"/>
                  </a:lnTo>
                  <a:cubicBezTo>
                    <a:pt x="635" y="36837"/>
                    <a:pt x="-65" y="44689"/>
                    <a:pt x="1905" y="52077"/>
                  </a:cubicBezTo>
                  <a:cubicBezTo>
                    <a:pt x="2599" y="54680"/>
                    <a:pt x="6054" y="55600"/>
                    <a:pt x="7620" y="57792"/>
                  </a:cubicBezTo>
                  <a:cubicBezTo>
                    <a:pt x="13022" y="65354"/>
                    <a:pt x="9441" y="67541"/>
                    <a:pt x="19050" y="73032"/>
                  </a:cubicBezTo>
                  <a:cubicBezTo>
                    <a:pt x="24988" y="76425"/>
                    <a:pt x="31612" y="78489"/>
                    <a:pt x="38100" y="80652"/>
                  </a:cubicBezTo>
                  <a:cubicBezTo>
                    <a:pt x="40005" y="81287"/>
                    <a:pt x="42019" y="81659"/>
                    <a:pt x="43815" y="82557"/>
                  </a:cubicBezTo>
                  <a:cubicBezTo>
                    <a:pt x="45863" y="83581"/>
                    <a:pt x="47426" y="85465"/>
                    <a:pt x="49530" y="86367"/>
                  </a:cubicBezTo>
                  <a:cubicBezTo>
                    <a:pt x="51936" y="87398"/>
                    <a:pt x="54633" y="87553"/>
                    <a:pt x="57150" y="88272"/>
                  </a:cubicBezTo>
                  <a:cubicBezTo>
                    <a:pt x="59081" y="88824"/>
                    <a:pt x="61019" y="89386"/>
                    <a:pt x="62865" y="90177"/>
                  </a:cubicBezTo>
                  <a:cubicBezTo>
                    <a:pt x="79343" y="97239"/>
                    <a:pt x="62797" y="91424"/>
                    <a:pt x="76200" y="95892"/>
                  </a:cubicBezTo>
                  <a:cubicBezTo>
                    <a:pt x="79789" y="99481"/>
                    <a:pt x="83603" y="102548"/>
                    <a:pt x="85725" y="107322"/>
                  </a:cubicBezTo>
                  <a:cubicBezTo>
                    <a:pt x="87834" y="112067"/>
                    <a:pt x="92073" y="127634"/>
                    <a:pt x="93345" y="132087"/>
                  </a:cubicBezTo>
                  <a:cubicBezTo>
                    <a:pt x="92710" y="135262"/>
                    <a:pt x="93046" y="138801"/>
                    <a:pt x="91440" y="141612"/>
                  </a:cubicBezTo>
                  <a:cubicBezTo>
                    <a:pt x="89601" y="144831"/>
                    <a:pt x="83032" y="146194"/>
                    <a:pt x="80010" y="147327"/>
                  </a:cubicBezTo>
                  <a:cubicBezTo>
                    <a:pt x="58804" y="155279"/>
                    <a:pt x="83069" y="146942"/>
                    <a:pt x="59055" y="154947"/>
                  </a:cubicBezTo>
                  <a:cubicBezTo>
                    <a:pt x="57150" y="155582"/>
                    <a:pt x="55309" y="156458"/>
                    <a:pt x="53340" y="156852"/>
                  </a:cubicBezTo>
                  <a:cubicBezTo>
                    <a:pt x="50165" y="157487"/>
                    <a:pt x="46970" y="158029"/>
                    <a:pt x="43815" y="158757"/>
                  </a:cubicBezTo>
                  <a:cubicBezTo>
                    <a:pt x="38713" y="159934"/>
                    <a:pt x="28575" y="162567"/>
                    <a:pt x="28575" y="162567"/>
                  </a:cubicBezTo>
                  <a:cubicBezTo>
                    <a:pt x="27305" y="166377"/>
                    <a:pt x="26993" y="170655"/>
                    <a:pt x="24765" y="173997"/>
                  </a:cubicBezTo>
                  <a:cubicBezTo>
                    <a:pt x="19841" y="181383"/>
                    <a:pt x="21679" y="177540"/>
                    <a:pt x="19050" y="185427"/>
                  </a:cubicBezTo>
                  <a:cubicBezTo>
                    <a:pt x="20177" y="194442"/>
                    <a:pt x="18590" y="200207"/>
                    <a:pt x="24765" y="206382"/>
                  </a:cubicBezTo>
                  <a:cubicBezTo>
                    <a:pt x="26384" y="208001"/>
                    <a:pt x="28575" y="208922"/>
                    <a:pt x="30480" y="210192"/>
                  </a:cubicBezTo>
                  <a:cubicBezTo>
                    <a:pt x="31750" y="212097"/>
                    <a:pt x="32502" y="214477"/>
                    <a:pt x="34290" y="215907"/>
                  </a:cubicBezTo>
                  <a:cubicBezTo>
                    <a:pt x="35858" y="217161"/>
                    <a:pt x="38159" y="217021"/>
                    <a:pt x="40005" y="217812"/>
                  </a:cubicBezTo>
                  <a:cubicBezTo>
                    <a:pt x="42615" y="218931"/>
                    <a:pt x="45015" y="220503"/>
                    <a:pt x="47625" y="221622"/>
                  </a:cubicBezTo>
                  <a:cubicBezTo>
                    <a:pt x="52751" y="223819"/>
                    <a:pt x="57274" y="224314"/>
                    <a:pt x="62865" y="225432"/>
                  </a:cubicBezTo>
                  <a:cubicBezTo>
                    <a:pt x="64770" y="226702"/>
                    <a:pt x="66436" y="228438"/>
                    <a:pt x="68580" y="229242"/>
                  </a:cubicBezTo>
                  <a:cubicBezTo>
                    <a:pt x="92433" y="238187"/>
                    <a:pt x="67368" y="226001"/>
                    <a:pt x="83820" y="233052"/>
                  </a:cubicBezTo>
                  <a:cubicBezTo>
                    <a:pt x="97953" y="239109"/>
                    <a:pt x="85540" y="233865"/>
                    <a:pt x="97155" y="242577"/>
                  </a:cubicBezTo>
                  <a:cubicBezTo>
                    <a:pt x="100117" y="244799"/>
                    <a:pt x="103505" y="246387"/>
                    <a:pt x="106680" y="248292"/>
                  </a:cubicBezTo>
                  <a:cubicBezTo>
                    <a:pt x="109220" y="252102"/>
                    <a:pt x="114756" y="255166"/>
                    <a:pt x="114300" y="259722"/>
                  </a:cubicBezTo>
                  <a:cubicBezTo>
                    <a:pt x="113279" y="269929"/>
                    <a:pt x="114072" y="276129"/>
                    <a:pt x="110490" y="284487"/>
                  </a:cubicBezTo>
                  <a:cubicBezTo>
                    <a:pt x="109371" y="287097"/>
                    <a:pt x="108952" y="290403"/>
                    <a:pt x="106680" y="292107"/>
                  </a:cubicBezTo>
                  <a:cubicBezTo>
                    <a:pt x="103467" y="294517"/>
                    <a:pt x="99146" y="294943"/>
                    <a:pt x="95250" y="295917"/>
                  </a:cubicBezTo>
                  <a:cubicBezTo>
                    <a:pt x="80826" y="299523"/>
                    <a:pt x="90237" y="297585"/>
                    <a:pt x="66675" y="299727"/>
                  </a:cubicBezTo>
                  <a:cubicBezTo>
                    <a:pt x="45801" y="303902"/>
                    <a:pt x="67558" y="298682"/>
                    <a:pt x="49530" y="305442"/>
                  </a:cubicBezTo>
                  <a:cubicBezTo>
                    <a:pt x="47079" y="306361"/>
                    <a:pt x="44361" y="306428"/>
                    <a:pt x="41910" y="307347"/>
                  </a:cubicBezTo>
                  <a:cubicBezTo>
                    <a:pt x="36386" y="309419"/>
                    <a:pt x="33312" y="311809"/>
                    <a:pt x="28575" y="314967"/>
                  </a:cubicBezTo>
                  <a:cubicBezTo>
                    <a:pt x="27940" y="316872"/>
                    <a:pt x="27568" y="318886"/>
                    <a:pt x="26670" y="320682"/>
                  </a:cubicBezTo>
                  <a:cubicBezTo>
                    <a:pt x="25646" y="322730"/>
                    <a:pt x="22860" y="326397"/>
                    <a:pt x="22860" y="32639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804B9D92-920F-4844-BFB8-DD611687B5AE}"/>
              </a:ext>
            </a:extLst>
          </p:cNvPr>
          <p:cNvSpPr/>
          <p:nvPr/>
        </p:nvSpPr>
        <p:spPr>
          <a:xfrm>
            <a:off x="2995511" y="3496998"/>
            <a:ext cx="114326" cy="326397"/>
          </a:xfrm>
          <a:custGeom>
            <a:avLst/>
            <a:gdLst>
              <a:gd name="connsiteX0" fmla="*/ 74295 w 114326"/>
              <a:gd name="connsiteY0" fmla="*/ 6357 h 326397"/>
              <a:gd name="connsiteX1" fmla="*/ 64770 w 114326"/>
              <a:gd name="connsiteY1" fmla="*/ 2547 h 326397"/>
              <a:gd name="connsiteX2" fmla="*/ 19050 w 114326"/>
              <a:gd name="connsiteY2" fmla="*/ 2547 h 326397"/>
              <a:gd name="connsiteX3" fmla="*/ 5715 w 114326"/>
              <a:gd name="connsiteY3" fmla="*/ 12072 h 326397"/>
              <a:gd name="connsiteX4" fmla="*/ 1905 w 114326"/>
              <a:gd name="connsiteY4" fmla="*/ 23502 h 326397"/>
              <a:gd name="connsiteX5" fmla="*/ 0 w 114326"/>
              <a:gd name="connsiteY5" fmla="*/ 29217 h 326397"/>
              <a:gd name="connsiteX6" fmla="*/ 1905 w 114326"/>
              <a:gd name="connsiteY6" fmla="*/ 52077 h 326397"/>
              <a:gd name="connsiteX7" fmla="*/ 7620 w 114326"/>
              <a:gd name="connsiteY7" fmla="*/ 57792 h 326397"/>
              <a:gd name="connsiteX8" fmla="*/ 19050 w 114326"/>
              <a:gd name="connsiteY8" fmla="*/ 73032 h 326397"/>
              <a:gd name="connsiteX9" fmla="*/ 38100 w 114326"/>
              <a:gd name="connsiteY9" fmla="*/ 80652 h 326397"/>
              <a:gd name="connsiteX10" fmla="*/ 43815 w 114326"/>
              <a:gd name="connsiteY10" fmla="*/ 82557 h 326397"/>
              <a:gd name="connsiteX11" fmla="*/ 49530 w 114326"/>
              <a:gd name="connsiteY11" fmla="*/ 86367 h 326397"/>
              <a:gd name="connsiteX12" fmla="*/ 57150 w 114326"/>
              <a:gd name="connsiteY12" fmla="*/ 88272 h 326397"/>
              <a:gd name="connsiteX13" fmla="*/ 62865 w 114326"/>
              <a:gd name="connsiteY13" fmla="*/ 90177 h 326397"/>
              <a:gd name="connsiteX14" fmla="*/ 76200 w 114326"/>
              <a:gd name="connsiteY14" fmla="*/ 95892 h 326397"/>
              <a:gd name="connsiteX15" fmla="*/ 85725 w 114326"/>
              <a:gd name="connsiteY15" fmla="*/ 107322 h 326397"/>
              <a:gd name="connsiteX16" fmla="*/ 93345 w 114326"/>
              <a:gd name="connsiteY16" fmla="*/ 132087 h 326397"/>
              <a:gd name="connsiteX17" fmla="*/ 91440 w 114326"/>
              <a:gd name="connsiteY17" fmla="*/ 141612 h 326397"/>
              <a:gd name="connsiteX18" fmla="*/ 80010 w 114326"/>
              <a:gd name="connsiteY18" fmla="*/ 147327 h 326397"/>
              <a:gd name="connsiteX19" fmla="*/ 59055 w 114326"/>
              <a:gd name="connsiteY19" fmla="*/ 154947 h 326397"/>
              <a:gd name="connsiteX20" fmla="*/ 53340 w 114326"/>
              <a:gd name="connsiteY20" fmla="*/ 156852 h 326397"/>
              <a:gd name="connsiteX21" fmla="*/ 43815 w 114326"/>
              <a:gd name="connsiteY21" fmla="*/ 158757 h 326397"/>
              <a:gd name="connsiteX22" fmla="*/ 28575 w 114326"/>
              <a:gd name="connsiteY22" fmla="*/ 162567 h 326397"/>
              <a:gd name="connsiteX23" fmla="*/ 24765 w 114326"/>
              <a:gd name="connsiteY23" fmla="*/ 173997 h 326397"/>
              <a:gd name="connsiteX24" fmla="*/ 19050 w 114326"/>
              <a:gd name="connsiteY24" fmla="*/ 185427 h 326397"/>
              <a:gd name="connsiteX25" fmla="*/ 24765 w 114326"/>
              <a:gd name="connsiteY25" fmla="*/ 206382 h 326397"/>
              <a:gd name="connsiteX26" fmla="*/ 30480 w 114326"/>
              <a:gd name="connsiteY26" fmla="*/ 210192 h 326397"/>
              <a:gd name="connsiteX27" fmla="*/ 34290 w 114326"/>
              <a:gd name="connsiteY27" fmla="*/ 215907 h 326397"/>
              <a:gd name="connsiteX28" fmla="*/ 40005 w 114326"/>
              <a:gd name="connsiteY28" fmla="*/ 217812 h 326397"/>
              <a:gd name="connsiteX29" fmla="*/ 47625 w 114326"/>
              <a:gd name="connsiteY29" fmla="*/ 221622 h 326397"/>
              <a:gd name="connsiteX30" fmla="*/ 62865 w 114326"/>
              <a:gd name="connsiteY30" fmla="*/ 225432 h 326397"/>
              <a:gd name="connsiteX31" fmla="*/ 68580 w 114326"/>
              <a:gd name="connsiteY31" fmla="*/ 229242 h 326397"/>
              <a:gd name="connsiteX32" fmla="*/ 83820 w 114326"/>
              <a:gd name="connsiteY32" fmla="*/ 233052 h 326397"/>
              <a:gd name="connsiteX33" fmla="*/ 97155 w 114326"/>
              <a:gd name="connsiteY33" fmla="*/ 242577 h 326397"/>
              <a:gd name="connsiteX34" fmla="*/ 106680 w 114326"/>
              <a:gd name="connsiteY34" fmla="*/ 248292 h 326397"/>
              <a:gd name="connsiteX35" fmla="*/ 114300 w 114326"/>
              <a:gd name="connsiteY35" fmla="*/ 259722 h 326397"/>
              <a:gd name="connsiteX36" fmla="*/ 110490 w 114326"/>
              <a:gd name="connsiteY36" fmla="*/ 284487 h 326397"/>
              <a:gd name="connsiteX37" fmla="*/ 106680 w 114326"/>
              <a:gd name="connsiteY37" fmla="*/ 292107 h 326397"/>
              <a:gd name="connsiteX38" fmla="*/ 95250 w 114326"/>
              <a:gd name="connsiteY38" fmla="*/ 295917 h 326397"/>
              <a:gd name="connsiteX39" fmla="*/ 66675 w 114326"/>
              <a:gd name="connsiteY39" fmla="*/ 299727 h 326397"/>
              <a:gd name="connsiteX40" fmla="*/ 49530 w 114326"/>
              <a:gd name="connsiteY40" fmla="*/ 305442 h 326397"/>
              <a:gd name="connsiteX41" fmla="*/ 41910 w 114326"/>
              <a:gd name="connsiteY41" fmla="*/ 307347 h 326397"/>
              <a:gd name="connsiteX42" fmla="*/ 28575 w 114326"/>
              <a:gd name="connsiteY42" fmla="*/ 314967 h 326397"/>
              <a:gd name="connsiteX43" fmla="*/ 26670 w 114326"/>
              <a:gd name="connsiteY43" fmla="*/ 320682 h 326397"/>
              <a:gd name="connsiteX44" fmla="*/ 22860 w 114326"/>
              <a:gd name="connsiteY44" fmla="*/ 326397 h 32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326" h="326397">
                <a:moveTo>
                  <a:pt x="74295" y="6357"/>
                </a:moveTo>
                <a:cubicBezTo>
                  <a:pt x="71120" y="5087"/>
                  <a:pt x="68014" y="3628"/>
                  <a:pt x="64770" y="2547"/>
                </a:cubicBezTo>
                <a:cubicBezTo>
                  <a:pt x="49152" y="-2659"/>
                  <a:pt x="38695" y="1565"/>
                  <a:pt x="19050" y="2547"/>
                </a:cubicBezTo>
                <a:cubicBezTo>
                  <a:pt x="16827" y="4029"/>
                  <a:pt x="6660" y="10654"/>
                  <a:pt x="5715" y="12072"/>
                </a:cubicBezTo>
                <a:cubicBezTo>
                  <a:pt x="3487" y="15414"/>
                  <a:pt x="3175" y="19692"/>
                  <a:pt x="1905" y="23502"/>
                </a:cubicBezTo>
                <a:lnTo>
                  <a:pt x="0" y="29217"/>
                </a:lnTo>
                <a:cubicBezTo>
                  <a:pt x="635" y="36837"/>
                  <a:pt x="-65" y="44689"/>
                  <a:pt x="1905" y="52077"/>
                </a:cubicBezTo>
                <a:cubicBezTo>
                  <a:pt x="2599" y="54680"/>
                  <a:pt x="6054" y="55600"/>
                  <a:pt x="7620" y="57792"/>
                </a:cubicBezTo>
                <a:cubicBezTo>
                  <a:pt x="13022" y="65354"/>
                  <a:pt x="9441" y="67541"/>
                  <a:pt x="19050" y="73032"/>
                </a:cubicBezTo>
                <a:cubicBezTo>
                  <a:pt x="24988" y="76425"/>
                  <a:pt x="31612" y="78489"/>
                  <a:pt x="38100" y="80652"/>
                </a:cubicBezTo>
                <a:cubicBezTo>
                  <a:pt x="40005" y="81287"/>
                  <a:pt x="42019" y="81659"/>
                  <a:pt x="43815" y="82557"/>
                </a:cubicBezTo>
                <a:cubicBezTo>
                  <a:pt x="45863" y="83581"/>
                  <a:pt x="47426" y="85465"/>
                  <a:pt x="49530" y="86367"/>
                </a:cubicBezTo>
                <a:cubicBezTo>
                  <a:pt x="51936" y="87398"/>
                  <a:pt x="54633" y="87553"/>
                  <a:pt x="57150" y="88272"/>
                </a:cubicBezTo>
                <a:cubicBezTo>
                  <a:pt x="59081" y="88824"/>
                  <a:pt x="61019" y="89386"/>
                  <a:pt x="62865" y="90177"/>
                </a:cubicBezTo>
                <a:cubicBezTo>
                  <a:pt x="79343" y="97239"/>
                  <a:pt x="62797" y="91424"/>
                  <a:pt x="76200" y="95892"/>
                </a:cubicBezTo>
                <a:cubicBezTo>
                  <a:pt x="79789" y="99481"/>
                  <a:pt x="83603" y="102548"/>
                  <a:pt x="85725" y="107322"/>
                </a:cubicBezTo>
                <a:cubicBezTo>
                  <a:pt x="87834" y="112067"/>
                  <a:pt x="92073" y="127634"/>
                  <a:pt x="93345" y="132087"/>
                </a:cubicBezTo>
                <a:cubicBezTo>
                  <a:pt x="92710" y="135262"/>
                  <a:pt x="93046" y="138801"/>
                  <a:pt x="91440" y="141612"/>
                </a:cubicBezTo>
                <a:cubicBezTo>
                  <a:pt x="89601" y="144831"/>
                  <a:pt x="83032" y="146194"/>
                  <a:pt x="80010" y="147327"/>
                </a:cubicBezTo>
                <a:cubicBezTo>
                  <a:pt x="58804" y="155279"/>
                  <a:pt x="83069" y="146942"/>
                  <a:pt x="59055" y="154947"/>
                </a:cubicBezTo>
                <a:cubicBezTo>
                  <a:pt x="57150" y="155582"/>
                  <a:pt x="55309" y="156458"/>
                  <a:pt x="53340" y="156852"/>
                </a:cubicBezTo>
                <a:cubicBezTo>
                  <a:pt x="50165" y="157487"/>
                  <a:pt x="46970" y="158029"/>
                  <a:pt x="43815" y="158757"/>
                </a:cubicBezTo>
                <a:cubicBezTo>
                  <a:pt x="38713" y="159934"/>
                  <a:pt x="28575" y="162567"/>
                  <a:pt x="28575" y="162567"/>
                </a:cubicBezTo>
                <a:cubicBezTo>
                  <a:pt x="27305" y="166377"/>
                  <a:pt x="26993" y="170655"/>
                  <a:pt x="24765" y="173997"/>
                </a:cubicBezTo>
                <a:cubicBezTo>
                  <a:pt x="19841" y="181383"/>
                  <a:pt x="21679" y="177540"/>
                  <a:pt x="19050" y="185427"/>
                </a:cubicBezTo>
                <a:cubicBezTo>
                  <a:pt x="20177" y="194442"/>
                  <a:pt x="18590" y="200207"/>
                  <a:pt x="24765" y="206382"/>
                </a:cubicBezTo>
                <a:cubicBezTo>
                  <a:pt x="26384" y="208001"/>
                  <a:pt x="28575" y="208922"/>
                  <a:pt x="30480" y="210192"/>
                </a:cubicBezTo>
                <a:cubicBezTo>
                  <a:pt x="31750" y="212097"/>
                  <a:pt x="32502" y="214477"/>
                  <a:pt x="34290" y="215907"/>
                </a:cubicBezTo>
                <a:cubicBezTo>
                  <a:pt x="35858" y="217161"/>
                  <a:pt x="38159" y="217021"/>
                  <a:pt x="40005" y="217812"/>
                </a:cubicBezTo>
                <a:cubicBezTo>
                  <a:pt x="42615" y="218931"/>
                  <a:pt x="45015" y="220503"/>
                  <a:pt x="47625" y="221622"/>
                </a:cubicBezTo>
                <a:cubicBezTo>
                  <a:pt x="52751" y="223819"/>
                  <a:pt x="57274" y="224314"/>
                  <a:pt x="62865" y="225432"/>
                </a:cubicBezTo>
                <a:cubicBezTo>
                  <a:pt x="64770" y="226702"/>
                  <a:pt x="66436" y="228438"/>
                  <a:pt x="68580" y="229242"/>
                </a:cubicBezTo>
                <a:cubicBezTo>
                  <a:pt x="92433" y="238187"/>
                  <a:pt x="67368" y="226001"/>
                  <a:pt x="83820" y="233052"/>
                </a:cubicBezTo>
                <a:cubicBezTo>
                  <a:pt x="97953" y="239109"/>
                  <a:pt x="85540" y="233865"/>
                  <a:pt x="97155" y="242577"/>
                </a:cubicBezTo>
                <a:cubicBezTo>
                  <a:pt x="100117" y="244799"/>
                  <a:pt x="103505" y="246387"/>
                  <a:pt x="106680" y="248292"/>
                </a:cubicBezTo>
                <a:cubicBezTo>
                  <a:pt x="109220" y="252102"/>
                  <a:pt x="114756" y="255166"/>
                  <a:pt x="114300" y="259722"/>
                </a:cubicBezTo>
                <a:cubicBezTo>
                  <a:pt x="113279" y="269929"/>
                  <a:pt x="114072" y="276129"/>
                  <a:pt x="110490" y="284487"/>
                </a:cubicBezTo>
                <a:cubicBezTo>
                  <a:pt x="109371" y="287097"/>
                  <a:pt x="108952" y="290403"/>
                  <a:pt x="106680" y="292107"/>
                </a:cubicBezTo>
                <a:cubicBezTo>
                  <a:pt x="103467" y="294517"/>
                  <a:pt x="99146" y="294943"/>
                  <a:pt x="95250" y="295917"/>
                </a:cubicBezTo>
                <a:cubicBezTo>
                  <a:pt x="80826" y="299523"/>
                  <a:pt x="90237" y="297585"/>
                  <a:pt x="66675" y="299727"/>
                </a:cubicBezTo>
                <a:cubicBezTo>
                  <a:pt x="45801" y="303902"/>
                  <a:pt x="67558" y="298682"/>
                  <a:pt x="49530" y="305442"/>
                </a:cubicBezTo>
                <a:cubicBezTo>
                  <a:pt x="47079" y="306361"/>
                  <a:pt x="44361" y="306428"/>
                  <a:pt x="41910" y="307347"/>
                </a:cubicBezTo>
                <a:cubicBezTo>
                  <a:pt x="36386" y="309419"/>
                  <a:pt x="33312" y="311809"/>
                  <a:pt x="28575" y="314967"/>
                </a:cubicBezTo>
                <a:cubicBezTo>
                  <a:pt x="27940" y="316872"/>
                  <a:pt x="27568" y="318886"/>
                  <a:pt x="26670" y="320682"/>
                </a:cubicBezTo>
                <a:cubicBezTo>
                  <a:pt x="25646" y="322730"/>
                  <a:pt x="22860" y="326397"/>
                  <a:pt x="22860" y="3263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8ED78-428A-4791-A71D-2538B0DC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and </a:t>
            </a:r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Network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4AC61E-3F1D-41C2-B634-010B9AF3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: </a:t>
            </a:r>
            <a:r>
              <a:rPr lang="de-DE" dirty="0" err="1"/>
              <a:t>sklearn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MLPClassifier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MLPRegressor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Input </a:t>
            </a:r>
            <a:r>
              <a:rPr lang="de-DE" dirty="0" err="1"/>
              <a:t>data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Brighness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Sin and cos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day-of-year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Sin and cos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hour-of-day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Chronological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Train, </a:t>
            </a:r>
            <a:r>
              <a:rPr lang="de-DE" dirty="0" err="1"/>
              <a:t>test</a:t>
            </a:r>
            <a:r>
              <a:rPr lang="de-DE" dirty="0"/>
              <a:t>, </a:t>
            </a:r>
            <a:r>
              <a:rPr lang="de-DE" dirty="0" err="1"/>
              <a:t>validate</a:t>
            </a:r>
            <a:r>
              <a:rPr lang="de-DE" dirty="0"/>
              <a:t> ( 8 : 2 : 2 )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Cloud </a:t>
            </a:r>
            <a:r>
              <a:rPr lang="de-DE" dirty="0" err="1"/>
              <a:t>detection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Liquid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path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Clear-</a:t>
            </a:r>
            <a:r>
              <a:rPr lang="de-DE" dirty="0" err="1"/>
              <a:t>sky</a:t>
            </a:r>
            <a:r>
              <a:rPr lang="de-DE" dirty="0"/>
              <a:t> </a:t>
            </a:r>
            <a:r>
              <a:rPr lang="de-DE" dirty="0" err="1"/>
              <a:t>brightness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endParaRPr lang="de-DE" dirty="0"/>
          </a:p>
          <a:p>
            <a:pPr lvl="1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4A55E-8C6F-410F-909C-ADAD181F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8C858-7EEF-4D94-B023-A648285F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654DE3-4444-4D74-B2B4-564FFD60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4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3CD65-CF3D-4DEB-A552-CCB8F9B6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6738409" cy="360099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LWP Retrieval &amp; Cloud </a:t>
            </a:r>
            <a:r>
              <a:rPr lang="de-DE" dirty="0" err="1"/>
              <a:t>Detection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A533E1-19A1-4BC0-955F-1C08A7047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43049"/>
            <a:ext cx="3183731" cy="297338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Test and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</a:t>
            </a:r>
            <a:r>
              <a:rPr lang="de-DE" dirty="0" err="1"/>
              <a:t>reasonably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Cloud </a:t>
            </a:r>
            <a:r>
              <a:rPr lang="de-DE" dirty="0" err="1"/>
              <a:t>detection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false</a:t>
            </a:r>
            <a:r>
              <a:rPr lang="de-DE" dirty="0"/>
              <a:t> </a:t>
            </a:r>
            <a:r>
              <a:rPr lang="de-DE" dirty="0" err="1"/>
              <a:t>alarm</a:t>
            </a:r>
            <a:r>
              <a:rPr lang="de-DE" dirty="0"/>
              <a:t> rate </a:t>
            </a:r>
            <a:r>
              <a:rPr lang="de-DE" dirty="0" err="1"/>
              <a:t>of</a:t>
            </a:r>
            <a:r>
              <a:rPr lang="de-DE" dirty="0"/>
              <a:t> 1%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97%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LWP </a:t>
            </a:r>
            <a:r>
              <a:rPr lang="de-DE" dirty="0" err="1"/>
              <a:t>retrieval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mean</a:t>
            </a:r>
            <a:r>
              <a:rPr lang="de-DE" dirty="0"/>
              <a:t> absolute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5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RMSE </a:t>
            </a:r>
            <a:r>
              <a:rPr lang="de-DE" dirty="0" err="1"/>
              <a:t>of</a:t>
            </a:r>
            <a:r>
              <a:rPr lang="de-DE" dirty="0"/>
              <a:t> ~10 g/m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AC846A1-9230-4C43-8E68-3AEAB95F24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16.7.2023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5B65263-885E-4B6D-8786-04477BE0F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IUGG23 - JG03 - MWR - Model based LWP retrievals and artificial sky-clearing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48E470-C888-4423-86C5-B4F1D47CEE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9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74EB2C3-1838-4D44-842A-34D8A24F52D4}"/>
              </a:ext>
            </a:extLst>
          </p:cNvPr>
          <p:cNvGrpSpPr/>
          <p:nvPr/>
        </p:nvGrpSpPr>
        <p:grpSpPr>
          <a:xfrm>
            <a:off x="5103247" y="1708244"/>
            <a:ext cx="2030450" cy="1175801"/>
            <a:chOff x="5140959" y="1034809"/>
            <a:chExt cx="2538451" cy="141787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9CB2EA3-BB58-4F8B-AC58-C5435F13E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225" r="27139"/>
            <a:stretch/>
          </p:blipFill>
          <p:spPr>
            <a:xfrm>
              <a:off x="5140960" y="1034809"/>
              <a:ext cx="2538450" cy="109117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AC289BC-2092-47DA-9927-132BEC9FA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874" r="27680"/>
            <a:stretch/>
          </p:blipFill>
          <p:spPr>
            <a:xfrm>
              <a:off x="5140959" y="2125981"/>
              <a:ext cx="2538451" cy="326698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8E5A211-E97B-4BA4-914E-2550601A4AFE}"/>
              </a:ext>
            </a:extLst>
          </p:cNvPr>
          <p:cNvGrpSpPr/>
          <p:nvPr/>
        </p:nvGrpSpPr>
        <p:grpSpPr>
          <a:xfrm>
            <a:off x="5178782" y="3120693"/>
            <a:ext cx="2885440" cy="1146661"/>
            <a:chOff x="5191760" y="3140995"/>
            <a:chExt cx="2885440" cy="114666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4ABAC47-5480-42E1-8C3A-659F008D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4" r="17722"/>
            <a:stretch/>
          </p:blipFill>
          <p:spPr>
            <a:xfrm>
              <a:off x="5191760" y="3140995"/>
              <a:ext cx="2885440" cy="906255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1336A19-C218-4EF1-ACF9-E3FAA6931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300" r="24013"/>
            <a:stretch/>
          </p:blipFill>
          <p:spPr>
            <a:xfrm>
              <a:off x="5191760" y="4025072"/>
              <a:ext cx="2885440" cy="262584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4D246170-24C6-4F88-99AB-E591244F4B8F}"/>
              </a:ext>
            </a:extLst>
          </p:cNvPr>
          <p:cNvSpPr txBox="1"/>
          <p:nvPr/>
        </p:nvSpPr>
        <p:spPr>
          <a:xfrm>
            <a:off x="5006083" y="1373369"/>
            <a:ext cx="222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Cloud </a:t>
            </a:r>
            <a:r>
              <a:rPr lang="de-DE" sz="2000" dirty="0" err="1"/>
              <a:t>detection</a:t>
            </a:r>
            <a:endParaRPr lang="en-GB" sz="2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C26033-A9A7-421F-AC0D-AFB74FF19342}"/>
              </a:ext>
            </a:extLst>
          </p:cNvPr>
          <p:cNvSpPr txBox="1"/>
          <p:nvPr/>
        </p:nvSpPr>
        <p:spPr>
          <a:xfrm>
            <a:off x="5103246" y="2884045"/>
            <a:ext cx="169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LWP </a:t>
            </a:r>
            <a:r>
              <a:rPr lang="de-DE" sz="2000" dirty="0" err="1"/>
              <a:t>retrieval</a:t>
            </a:r>
            <a:endParaRPr lang="en-GB" sz="2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FA03820-3997-44C3-86E0-C1ABF9CBAE73}"/>
              </a:ext>
            </a:extLst>
          </p:cNvPr>
          <p:cNvSpPr txBox="1"/>
          <p:nvPr/>
        </p:nvSpPr>
        <p:spPr>
          <a:xfrm>
            <a:off x="4368818" y="232552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test</a:t>
            </a:r>
            <a:endParaRPr lang="en-GB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C0A354-EBA5-4B76-9B78-19FDBAD919EF}"/>
              </a:ext>
            </a:extLst>
          </p:cNvPr>
          <p:cNvSpPr txBox="1"/>
          <p:nvPr/>
        </p:nvSpPr>
        <p:spPr>
          <a:xfrm>
            <a:off x="4371035" y="2621911"/>
            <a:ext cx="1092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validation</a:t>
            </a:r>
            <a:endParaRPr lang="en-GB" sz="12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89CFAA-54C9-4C74-B581-51F0DA9BABC3}"/>
              </a:ext>
            </a:extLst>
          </p:cNvPr>
          <p:cNvSpPr txBox="1"/>
          <p:nvPr/>
        </p:nvSpPr>
        <p:spPr>
          <a:xfrm>
            <a:off x="4416437" y="3741345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test</a:t>
            </a:r>
            <a:endParaRPr lang="en-GB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E9B8B52-A37B-407C-88E6-9546C0A050B7}"/>
              </a:ext>
            </a:extLst>
          </p:cNvPr>
          <p:cNvSpPr txBox="1"/>
          <p:nvPr/>
        </p:nvSpPr>
        <p:spPr>
          <a:xfrm>
            <a:off x="4416438" y="4003479"/>
            <a:ext cx="1092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validation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02681896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1449</Words>
  <Application>Microsoft Office PowerPoint</Application>
  <PresentationFormat>Bildschirmpräsentation (16:9)</PresentationFormat>
  <Paragraphs>267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DWD-PowerPoint</vt:lpstr>
      <vt:lpstr> Ground based microwave radiometer – exploring model based LWP retrievals and artificial sky-clearing </vt:lpstr>
      <vt:lpstr>Motivation</vt:lpstr>
      <vt:lpstr>Reduced representativeness when cloudy</vt:lpstr>
      <vt:lpstr>Research focus </vt:lpstr>
      <vt:lpstr>Method</vt:lpstr>
      <vt:lpstr>ERA5 global reanalysis   ICON-D2 </vt:lpstr>
      <vt:lpstr>Radiative Transport</vt:lpstr>
      <vt:lpstr>Training and Selecting Neural Network</vt:lpstr>
      <vt:lpstr>Results: LWP Retrieval &amp; Cloud Detection</vt:lpstr>
      <vt:lpstr>LWP Statistics</vt:lpstr>
      <vt:lpstr>LWP Retrievals for same Instrument</vt:lpstr>
      <vt:lpstr>Observation minus Background (OmB) statistics R22 Zenith</vt:lpstr>
      <vt:lpstr>OmB results sky clearing</vt:lpstr>
      <vt:lpstr>OmB results sky clearing 11.4° elevation</vt:lpstr>
      <vt:lpstr>Summary</vt:lpstr>
      <vt:lpstr>PowerPoint-Präsentation</vt:lpstr>
      <vt:lpstr>Observation minus Background (OmB) statistics Zenith</vt:lpstr>
      <vt:lpstr>Training and Selecting Neural Network</vt:lpstr>
      <vt:lpstr>Comparison with infrared hysperspectral sounder (ASSIST)</vt:lpstr>
      <vt:lpstr>Comparison with ERA5</vt:lpstr>
      <vt:lpstr>PowerPoint-Präsentation</vt:lpstr>
      <vt:lpstr>Radiative Transport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Löffler Moritz</cp:lastModifiedBy>
  <cp:revision>232</cp:revision>
  <dcterms:created xsi:type="dcterms:W3CDTF">2020-05-28T07:34:32Z</dcterms:created>
  <dcterms:modified xsi:type="dcterms:W3CDTF">2023-07-13T18:46:04Z</dcterms:modified>
</cp:coreProperties>
</file>