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sldIdLst>
    <p:sldId id="268" r:id="rId2"/>
    <p:sldId id="264" r:id="rId3"/>
    <p:sldId id="265" r:id="rId4"/>
    <p:sldId id="272" r:id="rId5"/>
    <p:sldId id="270" r:id="rId6"/>
    <p:sldId id="267" r:id="rId7"/>
    <p:sldId id="271" r:id="rId8"/>
    <p:sldId id="274" r:id="rId9"/>
    <p:sldId id="275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7DC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11" autoAdjust="0"/>
  </p:normalViewPr>
  <p:slideViewPr>
    <p:cSldViewPr>
      <p:cViewPr varScale="1">
        <p:scale>
          <a:sx n="72" d="100"/>
          <a:sy n="72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0C956-79F9-4E9D-8C84-DA7F4E2A38F3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AFDEB-D678-4757-A951-35ACD166AB7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09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C35A6-96BC-425B-BB15-5837CB99D705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68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6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psf\Host\Users\cd\Desktop\Startbild_4zu3-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0" descr="dlr_signe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857875"/>
            <a:ext cx="8572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43000" y="1392238"/>
            <a:ext cx="7342188" cy="741362"/>
          </a:xfrm>
        </p:spPr>
        <p:txBody>
          <a:bodyPr/>
          <a:lstStyle>
            <a:lvl1pPr>
              <a:tabLst>
                <a:tab pos="2038350" algn="l"/>
              </a:tabLst>
              <a:defRPr/>
            </a:lvl1pPr>
          </a:lstStyle>
          <a:p>
            <a:pPr lvl="0"/>
            <a:r>
              <a:rPr lang="en-GB" noProof="0" dirty="0" smtClean="0"/>
              <a:t>Click here to insert lecture title</a:t>
            </a:r>
          </a:p>
        </p:txBody>
      </p:sp>
      <p:sp>
        <p:nvSpPr>
          <p:cNvPr id="85029" name="Rectangle 3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43000" y="2420888"/>
            <a:ext cx="7342188" cy="371475"/>
          </a:xfrm>
        </p:spPr>
        <p:txBody>
          <a:bodyPr/>
          <a:lstStyle>
            <a:lvl1pPr marL="0" indent="0">
              <a:buFontTx/>
              <a:buNone/>
              <a:defRPr sz="2400" baseline="0">
                <a:solidFill>
                  <a:srgbClr val="686868"/>
                </a:solidFill>
              </a:defRPr>
            </a:lvl1pPr>
          </a:lstStyle>
          <a:p>
            <a:pPr lvl="0"/>
            <a:r>
              <a:rPr lang="en-GB" noProof="0" dirty="0" smtClean="0"/>
              <a:t>Click here to insert lecture subtitle</a:t>
            </a:r>
          </a:p>
        </p:txBody>
      </p:sp>
      <p:pic>
        <p:nvPicPr>
          <p:cNvPr id="11" name="Picture 2" descr="https://www.mi.uni-hamburg.de/assets/uhh-logo-296e2dc1c37f3201d896ce930936da45.gif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4537" b="23188"/>
          <a:stretch/>
        </p:blipFill>
        <p:spPr bwMode="auto">
          <a:xfrm>
            <a:off x="1426853" y="6217882"/>
            <a:ext cx="535687" cy="52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www.mpimet.mpg.de/fileadmin/template/mpimet2010/img/logo_mpimet_2010.gif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6853" y="5542163"/>
            <a:ext cx="2353059" cy="583909"/>
          </a:xfrm>
          <a:prstGeom prst="rect">
            <a:avLst/>
          </a:prstGeom>
          <a:solidFill>
            <a:srgbClr val="FFFFFF">
              <a:alpha val="54902"/>
            </a:srgbClr>
          </a:solidFill>
        </p:spPr>
      </p:pic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6220140"/>
            <a:ext cx="521228" cy="52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5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2440" y="6651237"/>
            <a:ext cx="468000" cy="122237"/>
          </a:xfrm>
          <a:ln/>
        </p:spPr>
        <p:txBody>
          <a:bodyPr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D3B04FB8-49A1-4223-A105-22C3794F0FD1}" type="slidenum">
              <a:rPr lang="en-GB" smtClean="0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4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9792" y="6651237"/>
            <a:ext cx="586800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100" b="1">
                <a:solidFill>
                  <a:schemeClr val="tx1"/>
                </a:solidFill>
                <a:cs typeface="+mn-cs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 Hagen, NARVAL-II Workshop Köln, 11 &amp; 12 May 2016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13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9552" y="260649"/>
            <a:ext cx="8352928" cy="648072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39552" y="980728"/>
            <a:ext cx="8352928" cy="5112568"/>
          </a:xfrm>
        </p:spPr>
        <p:txBody>
          <a:bodyPr/>
          <a:lstStyle>
            <a:lvl1pPr marL="531813" indent="-531813">
              <a:buFontTx/>
              <a:buBlip>
                <a:blip r:embed="rId2"/>
              </a:buBlip>
              <a:defRPr sz="2000"/>
            </a:lvl1pPr>
            <a:lvl2pPr marL="982663" indent="-536575">
              <a:buFontTx/>
              <a:buBlip>
                <a:blip r:embed="rId2"/>
              </a:buBlip>
              <a:defRPr sz="2000"/>
            </a:lvl2pPr>
            <a:lvl3pPr marL="1255713" indent="-273050"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6290" y="6651237"/>
            <a:ext cx="468000" cy="122237"/>
          </a:xfrm>
          <a:prstGeom prst="rect">
            <a:avLst/>
          </a:prstGeom>
          <a:ln/>
        </p:spPr>
        <p:txBody>
          <a:bodyPr wrap="none" lIns="0" tIns="0" rIns="0" bIns="0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D3B04FB8-49A1-4223-A105-22C3794F0FD1}" type="slidenum">
              <a:rPr lang="en-GB" smtClean="0">
                <a:solidFill>
                  <a:srgbClr val="000000"/>
                </a:solidFill>
              </a:rPr>
              <a:pPr/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9792" y="6651237"/>
            <a:ext cx="586800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100" b="1">
                <a:solidFill>
                  <a:schemeClr val="tx1"/>
                </a:solidFill>
                <a:cs typeface="+mn-cs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Martin Hagen, NARVAL-II Workshop Köln, 11 &amp; 12 May 2016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26" name="Picture 2" descr="https://www.mi.uni-hamburg.de/assets/uhh-logo-296e2dc1c37f3201d896ce930936da45.gif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4537" b="23188"/>
          <a:stretch/>
        </p:blipFill>
        <p:spPr bwMode="auto">
          <a:xfrm>
            <a:off x="107504" y="6185307"/>
            <a:ext cx="44211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pimet.mpg.de/fileadmin/template/mpimet2010/img/logo_mpimet_2010.gif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6166254"/>
            <a:ext cx="1885594" cy="467908"/>
          </a:xfrm>
          <a:prstGeom prst="rect">
            <a:avLst/>
          </a:prstGeom>
          <a:solidFill>
            <a:srgbClr val="FFFFFF">
              <a:alpha val="60000"/>
            </a:srgbClr>
          </a:solidFill>
        </p:spPr>
      </p:pic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7988" y="6166254"/>
            <a:ext cx="467908" cy="46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009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9552" y="260648"/>
            <a:ext cx="8352928" cy="738187"/>
          </a:xfrm>
        </p:spPr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 hasCustomPrompt="1"/>
          </p:nvPr>
        </p:nvSpPr>
        <p:spPr>
          <a:xfrm>
            <a:off x="539552" y="1268760"/>
            <a:ext cx="4032448" cy="4824536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860032" y="1268760"/>
            <a:ext cx="4032448" cy="4824536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477516" y="6669360"/>
            <a:ext cx="1230313" cy="1222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3B04FB8-49A1-4223-A105-22C3794F0FD1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09416" y="6669360"/>
            <a:ext cx="539908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cs typeface="+mn-cs"/>
              </a:defRPr>
            </a:lvl1pPr>
          </a:lstStyle>
          <a:p>
            <a:r>
              <a:rPr lang="en-US" smtClean="0"/>
              <a:t>Martin Hagen, NARVAL-II Workshop Köln, 11 &amp; 12 May 2016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77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60032" y="1196752"/>
            <a:ext cx="4032448" cy="36004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539552" y="260648"/>
            <a:ext cx="8352928" cy="738187"/>
          </a:xfrm>
        </p:spPr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7" name="Rectangle 51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2477516" y="6669360"/>
            <a:ext cx="1230313" cy="1222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3B04FB8-49A1-4223-A105-22C3794F0FD1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4" name="Rectangle 52"/>
          <p:cNvSpPr>
            <a:spLocks noGrp="1" noChangeArrowheads="1"/>
          </p:cNvSpPr>
          <p:nvPr>
            <p:ph type="ftr" sz="quarter" idx="15"/>
          </p:nvPr>
        </p:nvSpPr>
        <p:spPr bwMode="auto">
          <a:xfrm>
            <a:off x="3709416" y="6669360"/>
            <a:ext cx="539908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cs typeface="+mn-cs"/>
              </a:defRPr>
            </a:lvl1pPr>
          </a:lstStyle>
          <a:p>
            <a:r>
              <a:rPr lang="en-US" smtClean="0"/>
              <a:t>Martin Hagen, NARVAL-II Workshop Köln, 11 &amp; 12 May 2016</a:t>
            </a:r>
            <a:endParaRPr lang="en-GB"/>
          </a:p>
        </p:txBody>
      </p:sp>
      <p:sp>
        <p:nvSpPr>
          <p:cNvPr id="15" name="Textplatzhalter 2"/>
          <p:cNvSpPr>
            <a:spLocks noGrp="1"/>
          </p:cNvSpPr>
          <p:nvPr>
            <p:ph type="body" sz="half" idx="16" hasCustomPrompt="1"/>
          </p:nvPr>
        </p:nvSpPr>
        <p:spPr>
          <a:xfrm>
            <a:off x="539552" y="1700808"/>
            <a:ext cx="4032448" cy="4392488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860032" y="1700808"/>
            <a:ext cx="4032448" cy="4392488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7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39552" y="1196752"/>
            <a:ext cx="4032448" cy="36004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</p:spTree>
    <p:extLst>
      <p:ext uri="{BB962C8B-B14F-4D97-AF65-F5344CB8AC3E}">
        <p14:creationId xmlns:p14="http://schemas.microsoft.com/office/powerpoint/2010/main" val="1176494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9552" y="260648"/>
            <a:ext cx="8352928" cy="738187"/>
          </a:xfrm>
        </p:spPr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3" name="Rectangle 5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477516" y="6669360"/>
            <a:ext cx="1230313" cy="1222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3B04FB8-49A1-4223-A105-22C3794F0FD1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09416" y="6669360"/>
            <a:ext cx="539908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cs typeface="+mn-cs"/>
              </a:defRPr>
            </a:lvl1pPr>
          </a:lstStyle>
          <a:p>
            <a:r>
              <a:rPr lang="en-US" smtClean="0"/>
              <a:t>Martin Hagen, NARVAL-II Workshop Köln, 11 &amp; 12 May 2016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23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477516" y="6669360"/>
            <a:ext cx="1230313" cy="1222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3B04FB8-49A1-4223-A105-22C3794F0FD1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09416" y="6669360"/>
            <a:ext cx="539908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cs typeface="+mn-cs"/>
              </a:defRPr>
            </a:lvl1pPr>
          </a:lstStyle>
          <a:p>
            <a:r>
              <a:rPr lang="en-US" smtClean="0"/>
              <a:t>Martin Hagen, NARVAL-II Workshop Köln, 11 &amp; 12 May 2016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563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\\psf\Host\Users\cd\Desktop\Startbild_4zu3-Fuss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07138"/>
            <a:ext cx="91440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260648"/>
            <a:ext cx="8352928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insert chart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552" y="1268759"/>
            <a:ext cx="8352928" cy="485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pic>
        <p:nvPicPr>
          <p:cNvPr id="1029" name="Grafik 10" descr="dlr_signet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61436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532440" y="6651237"/>
            <a:ext cx="468000" cy="122237"/>
          </a:xfrm>
          <a:prstGeom prst="rect">
            <a:avLst/>
          </a:prstGeom>
          <a:ln/>
        </p:spPr>
        <p:txBody>
          <a:bodyPr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D3B04FB8-49A1-4223-A105-22C3794F0FD1}" type="slidenum">
              <a:rPr lang="en-GB" smtClean="0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9792" y="6651237"/>
            <a:ext cx="586800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100" b="1">
                <a:solidFill>
                  <a:schemeClr val="tx1"/>
                </a:solidFill>
                <a:cs typeface="+mn-cs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 Hagen, NARVAL-II Workshop Köln, 11 &amp; 12 May 2016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84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2pPr>
      <a:lvl3pPr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3pPr>
      <a:lvl4pPr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4pPr>
      <a:lvl5pPr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5pPr>
      <a:lvl6pPr marL="457200"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6pPr>
      <a:lvl7pPr marL="914400"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7pPr>
      <a:lvl8pPr marL="1371600"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8pPr>
      <a:lvl9pPr marL="1828800"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9pPr>
    </p:titleStyle>
    <p:bodyStyle>
      <a:lvl1pPr marL="179388" indent="-179388" algn="l" rtl="0" eaLnBrk="1" fontAlgn="base" hangingPunct="1">
        <a:lnSpc>
          <a:spcPct val="100000"/>
        </a:lnSpc>
        <a:spcBef>
          <a:spcPts val="300"/>
        </a:spcBef>
        <a:spcAft>
          <a:spcPts val="30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25475" indent="-179388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077913" indent="-179388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524000" indent="-179388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970088" indent="-173038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427288" indent="-173038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884488" indent="-173038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341688" indent="-173038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798888" indent="-173038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1143000" y="836712"/>
            <a:ext cx="7342188" cy="741362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en-GB" sz="3200" dirty="0" smtClean="0"/>
              <a:t>HAMP – HALO Microwave Package</a:t>
            </a:r>
            <a:br>
              <a:rPr lang="en-GB" sz="3200" dirty="0" smtClean="0"/>
            </a:br>
            <a:r>
              <a:rPr lang="en-GB" sz="3200" dirty="0" smtClean="0"/>
              <a:t>– Cloud Radar </a:t>
            </a:r>
            <a:r>
              <a:rPr lang="en-GB" sz="3200" dirty="0"/>
              <a:t>–</a:t>
            </a:r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>
          <a:xfrm>
            <a:off x="683568" y="2564904"/>
            <a:ext cx="7801620" cy="371475"/>
          </a:xfrm>
        </p:spPr>
        <p:txBody>
          <a:bodyPr/>
          <a:lstStyle/>
          <a:p>
            <a:pPr algn="r"/>
            <a:r>
              <a:rPr lang="en-GB" dirty="0" smtClean="0"/>
              <a:t>Martin </a:t>
            </a:r>
            <a:r>
              <a:rPr lang="en-GB" dirty="0"/>
              <a:t>Hagen , Florian Ewald,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Lutz </a:t>
            </a:r>
            <a:r>
              <a:rPr lang="en-GB" dirty="0"/>
              <a:t>Hirsch</a:t>
            </a:r>
            <a:r>
              <a:rPr lang="en-GB" dirty="0" smtClean="0"/>
              <a:t>, Heike </a:t>
            </a:r>
            <a:r>
              <a:rPr lang="en-GB" dirty="0" err="1" smtClean="0"/>
              <a:t>Konow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and </a:t>
            </a:r>
            <a:r>
              <a:rPr lang="en-GB" dirty="0" smtClean="0"/>
              <a:t>many others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70566">
            <a:off x="3183624" y="3194658"/>
            <a:ext cx="2843808" cy="168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rapezoid 4"/>
          <p:cNvSpPr/>
          <p:nvPr/>
        </p:nvSpPr>
        <p:spPr>
          <a:xfrm rot="20385156">
            <a:off x="4336077" y="4126918"/>
            <a:ext cx="209207" cy="1888959"/>
          </a:xfrm>
          <a:prstGeom prst="trapezoid">
            <a:avLst>
              <a:gd name="adj" fmla="val 39834"/>
            </a:avLst>
          </a:prstGeom>
          <a:solidFill>
            <a:srgbClr val="00664D">
              <a:alpha val="72941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75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60649"/>
            <a:ext cx="8604448" cy="648072"/>
          </a:xfrm>
        </p:spPr>
        <p:txBody>
          <a:bodyPr/>
          <a:lstStyle/>
          <a:p>
            <a:r>
              <a:rPr lang="en-GB" smtClean="0"/>
              <a:t>HAMP</a:t>
            </a:r>
            <a:r>
              <a:rPr lang="en-GB" sz="2350" smtClean="0"/>
              <a:t> – HALO Microwave Package / </a:t>
            </a:r>
            <a:r>
              <a:rPr lang="en-GB" sz="235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NARVAL configuration</a:t>
            </a:r>
            <a:endParaRPr lang="en-GB" sz="23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99344" y="3814094"/>
            <a:ext cx="2744656" cy="225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97095" y="3796344"/>
            <a:ext cx="2074017" cy="225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796345"/>
            <a:ext cx="4107543" cy="225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0" y="3797165"/>
            <a:ext cx="9144000" cy="730539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feld 9"/>
          <p:cNvSpPr txBox="1"/>
          <p:nvPr/>
        </p:nvSpPr>
        <p:spPr>
          <a:xfrm>
            <a:off x="4197096" y="3796344"/>
            <a:ext cx="2074016" cy="738664"/>
          </a:xfrm>
          <a:prstGeom prst="rect">
            <a:avLst/>
          </a:prstGeom>
          <a:solidFill>
            <a:srgbClr val="FFFFFF">
              <a:alpha val="38824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de-DE" sz="2400" b="1" dirty="0" smtClean="0">
                <a:solidFill>
                  <a:srgbClr val="C00000"/>
                </a:solidFill>
              </a:rPr>
              <a:t>WALES /</a:t>
            </a:r>
            <a:br>
              <a:rPr lang="de-DE" sz="2400" b="1" dirty="0" smtClean="0">
                <a:solidFill>
                  <a:srgbClr val="C00000"/>
                </a:solidFill>
              </a:rPr>
            </a:br>
            <a:r>
              <a:rPr lang="de-DE" sz="2400" b="1" dirty="0" smtClean="0">
                <a:solidFill>
                  <a:srgbClr val="C00000"/>
                </a:solidFill>
              </a:rPr>
              <a:t>HRSL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908455" y="3806789"/>
            <a:ext cx="1726435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</a:rPr>
              <a:t>Cloud </a:t>
            </a:r>
            <a:r>
              <a:rPr lang="de-DE" sz="2400" b="1" dirty="0" err="1" smtClean="0">
                <a:solidFill>
                  <a:schemeClr val="accent2">
                    <a:lumMod val="75000"/>
                  </a:schemeClr>
                </a:solidFill>
              </a:rPr>
              <a:t>radar</a:t>
            </a:r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de-DE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</a:rPr>
              <a:t>35 GHz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30651" y="3797165"/>
            <a:ext cx="384624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sz="2400" b="1" dirty="0" err="1" smtClean="0">
                <a:solidFill>
                  <a:schemeClr val="accent1">
                    <a:lumMod val="50000"/>
                  </a:schemeClr>
                </a:solidFill>
              </a:rPr>
              <a:t>Microwave</a:t>
            </a:r>
            <a:r>
              <a:rPr lang="de-DE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accent1">
                    <a:lumMod val="50000"/>
                  </a:schemeClr>
                </a:solidFill>
              </a:rPr>
              <a:t>radiometer</a:t>
            </a:r>
            <a:r>
              <a:rPr lang="de-DE" sz="24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br>
              <a:rPr lang="de-DE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sz="2400" b="1" dirty="0" smtClean="0">
                <a:solidFill>
                  <a:schemeClr val="accent1">
                    <a:lumMod val="50000"/>
                  </a:schemeClr>
                </a:solidFill>
              </a:rPr>
              <a:t>  90/119     22/58   183 </a:t>
            </a: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</a:rPr>
              <a:t>GHz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980728"/>
            <a:ext cx="2592288" cy="2448272"/>
          </a:xfrm>
          <a:solidFill>
            <a:srgbClr val="FFFFFF">
              <a:alpha val="69804"/>
            </a:srgbClr>
          </a:solidFill>
        </p:spPr>
        <p:txBody>
          <a:bodyPr/>
          <a:lstStyle/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n-GB" dirty="0" smtClean="0"/>
              <a:t>METEK MIRA-35 cloud radar</a:t>
            </a:r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n-GB" dirty="0" smtClean="0"/>
              <a:t>RPG microwave</a:t>
            </a:r>
            <a:br>
              <a:rPr lang="en-GB" dirty="0" smtClean="0"/>
            </a:br>
            <a:r>
              <a:rPr lang="en-GB" dirty="0" smtClean="0"/>
              <a:t>radiometers</a:t>
            </a:r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WALES  / HRSL</a:t>
            </a:r>
            <a:b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water vapour lidar</a:t>
            </a:r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drop </a:t>
            </a:r>
            <a:r>
              <a:rPr lang="en-GB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sondes</a:t>
            </a:r>
            <a:endParaRPr lang="en-GB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HALO-SR</a:t>
            </a:r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specMACS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031940"/>
            <a:ext cx="6012160" cy="207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reihandform 13"/>
          <p:cNvSpPr/>
          <p:nvPr/>
        </p:nvSpPr>
        <p:spPr>
          <a:xfrm>
            <a:off x="5604933" y="2489200"/>
            <a:ext cx="3522134" cy="1286933"/>
          </a:xfrm>
          <a:custGeom>
            <a:avLst/>
            <a:gdLst>
              <a:gd name="connsiteX0" fmla="*/ 0 w 3556000"/>
              <a:gd name="connsiteY0" fmla="*/ 0 h 1303867"/>
              <a:gd name="connsiteX1" fmla="*/ 457200 w 3556000"/>
              <a:gd name="connsiteY1" fmla="*/ 728133 h 1303867"/>
              <a:gd name="connsiteX2" fmla="*/ 1947334 w 3556000"/>
              <a:gd name="connsiteY2" fmla="*/ 1016000 h 1303867"/>
              <a:gd name="connsiteX3" fmla="*/ 3522134 w 3556000"/>
              <a:gd name="connsiteY3" fmla="*/ 1286933 h 1303867"/>
              <a:gd name="connsiteX4" fmla="*/ 3522134 w 3556000"/>
              <a:gd name="connsiteY4" fmla="*/ 1286933 h 1303867"/>
              <a:gd name="connsiteX5" fmla="*/ 3556000 w 3556000"/>
              <a:gd name="connsiteY5" fmla="*/ 1303867 h 1303867"/>
              <a:gd name="connsiteX0" fmla="*/ 0 w 3522134"/>
              <a:gd name="connsiteY0" fmla="*/ 0 h 1286933"/>
              <a:gd name="connsiteX1" fmla="*/ 457200 w 3522134"/>
              <a:gd name="connsiteY1" fmla="*/ 728133 h 1286933"/>
              <a:gd name="connsiteX2" fmla="*/ 1947334 w 3522134"/>
              <a:gd name="connsiteY2" fmla="*/ 1016000 h 1286933"/>
              <a:gd name="connsiteX3" fmla="*/ 3522134 w 3522134"/>
              <a:gd name="connsiteY3" fmla="*/ 1286933 h 1286933"/>
              <a:gd name="connsiteX4" fmla="*/ 3522134 w 3522134"/>
              <a:gd name="connsiteY4" fmla="*/ 1286933 h 1286933"/>
              <a:gd name="connsiteX0" fmla="*/ 0 w 3522134"/>
              <a:gd name="connsiteY0" fmla="*/ 0 h 1286933"/>
              <a:gd name="connsiteX1" fmla="*/ 457200 w 3522134"/>
              <a:gd name="connsiteY1" fmla="*/ 728133 h 1286933"/>
              <a:gd name="connsiteX2" fmla="*/ 1947334 w 3522134"/>
              <a:gd name="connsiteY2" fmla="*/ 1016000 h 1286933"/>
              <a:gd name="connsiteX3" fmla="*/ 3522134 w 3522134"/>
              <a:gd name="connsiteY3" fmla="*/ 1286933 h 1286933"/>
              <a:gd name="connsiteX4" fmla="*/ 3522134 w 3522134"/>
              <a:gd name="connsiteY4" fmla="*/ 1286933 h 1286933"/>
              <a:gd name="connsiteX0" fmla="*/ 0 w 3522134"/>
              <a:gd name="connsiteY0" fmla="*/ 0 h 1286933"/>
              <a:gd name="connsiteX1" fmla="*/ 457200 w 3522134"/>
              <a:gd name="connsiteY1" fmla="*/ 728133 h 1286933"/>
              <a:gd name="connsiteX2" fmla="*/ 1947334 w 3522134"/>
              <a:gd name="connsiteY2" fmla="*/ 1016000 h 1286933"/>
              <a:gd name="connsiteX3" fmla="*/ 3522134 w 3522134"/>
              <a:gd name="connsiteY3" fmla="*/ 1286933 h 1286933"/>
              <a:gd name="connsiteX4" fmla="*/ 3522134 w 3522134"/>
              <a:gd name="connsiteY4" fmla="*/ 1286933 h 1286933"/>
              <a:gd name="connsiteX0" fmla="*/ 0 w 3618895"/>
              <a:gd name="connsiteY0" fmla="*/ 0 h 1288365"/>
              <a:gd name="connsiteX1" fmla="*/ 457200 w 3618895"/>
              <a:gd name="connsiteY1" fmla="*/ 728133 h 1288365"/>
              <a:gd name="connsiteX2" fmla="*/ 1947334 w 3618895"/>
              <a:gd name="connsiteY2" fmla="*/ 1016000 h 1288365"/>
              <a:gd name="connsiteX3" fmla="*/ 3522134 w 3618895"/>
              <a:gd name="connsiteY3" fmla="*/ 1286933 h 1288365"/>
              <a:gd name="connsiteX4" fmla="*/ 3437467 w 3618895"/>
              <a:gd name="connsiteY4" fmla="*/ 880533 h 1288365"/>
              <a:gd name="connsiteX0" fmla="*/ 0 w 3522134"/>
              <a:gd name="connsiteY0" fmla="*/ 0 h 1288365"/>
              <a:gd name="connsiteX1" fmla="*/ 457200 w 3522134"/>
              <a:gd name="connsiteY1" fmla="*/ 728133 h 1288365"/>
              <a:gd name="connsiteX2" fmla="*/ 1947334 w 3522134"/>
              <a:gd name="connsiteY2" fmla="*/ 1016000 h 1288365"/>
              <a:gd name="connsiteX3" fmla="*/ 3522134 w 3522134"/>
              <a:gd name="connsiteY3" fmla="*/ 1286933 h 1288365"/>
              <a:gd name="connsiteX0" fmla="*/ 0 w 3522134"/>
              <a:gd name="connsiteY0" fmla="*/ 0 h 1286933"/>
              <a:gd name="connsiteX1" fmla="*/ 457200 w 3522134"/>
              <a:gd name="connsiteY1" fmla="*/ 728133 h 1286933"/>
              <a:gd name="connsiteX2" fmla="*/ 1947334 w 3522134"/>
              <a:gd name="connsiteY2" fmla="*/ 1016000 h 1286933"/>
              <a:gd name="connsiteX3" fmla="*/ 3522134 w 3522134"/>
              <a:gd name="connsiteY3" fmla="*/ 1286933 h 1286933"/>
              <a:gd name="connsiteX0" fmla="*/ 0 w 3522134"/>
              <a:gd name="connsiteY0" fmla="*/ 0 h 1286933"/>
              <a:gd name="connsiteX1" fmla="*/ 457200 w 3522134"/>
              <a:gd name="connsiteY1" fmla="*/ 728133 h 1286933"/>
              <a:gd name="connsiteX2" fmla="*/ 1947334 w 3522134"/>
              <a:gd name="connsiteY2" fmla="*/ 1016000 h 1286933"/>
              <a:gd name="connsiteX3" fmla="*/ 3522134 w 3522134"/>
              <a:gd name="connsiteY3" fmla="*/ 1286933 h 1286933"/>
              <a:gd name="connsiteX0" fmla="*/ 0 w 3522134"/>
              <a:gd name="connsiteY0" fmla="*/ 0 h 1286933"/>
              <a:gd name="connsiteX1" fmla="*/ 457200 w 3522134"/>
              <a:gd name="connsiteY1" fmla="*/ 728133 h 1286933"/>
              <a:gd name="connsiteX2" fmla="*/ 1930401 w 3522134"/>
              <a:gd name="connsiteY2" fmla="*/ 965200 h 1286933"/>
              <a:gd name="connsiteX3" fmla="*/ 3522134 w 3522134"/>
              <a:gd name="connsiteY3" fmla="*/ 1286933 h 128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134" h="1286933">
                <a:moveTo>
                  <a:pt x="0" y="0"/>
                </a:moveTo>
                <a:cubicBezTo>
                  <a:pt x="100188" y="330200"/>
                  <a:pt x="135467" y="567266"/>
                  <a:pt x="457200" y="728133"/>
                </a:cubicBezTo>
                <a:cubicBezTo>
                  <a:pt x="778934" y="889000"/>
                  <a:pt x="1351846" y="922867"/>
                  <a:pt x="1930401" y="965200"/>
                </a:cubicBezTo>
                <a:cubicBezTo>
                  <a:pt x="2508956" y="1007533"/>
                  <a:pt x="3222979" y="970844"/>
                  <a:pt x="3522134" y="1286933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ihandform 18"/>
          <p:cNvSpPr/>
          <p:nvPr/>
        </p:nvSpPr>
        <p:spPr>
          <a:xfrm flipH="1">
            <a:off x="0" y="2489200"/>
            <a:ext cx="4421726" cy="1286933"/>
          </a:xfrm>
          <a:custGeom>
            <a:avLst/>
            <a:gdLst>
              <a:gd name="connsiteX0" fmla="*/ 0 w 3556000"/>
              <a:gd name="connsiteY0" fmla="*/ 0 h 1303867"/>
              <a:gd name="connsiteX1" fmla="*/ 457200 w 3556000"/>
              <a:gd name="connsiteY1" fmla="*/ 728133 h 1303867"/>
              <a:gd name="connsiteX2" fmla="*/ 1947334 w 3556000"/>
              <a:gd name="connsiteY2" fmla="*/ 1016000 h 1303867"/>
              <a:gd name="connsiteX3" fmla="*/ 3522134 w 3556000"/>
              <a:gd name="connsiteY3" fmla="*/ 1286933 h 1303867"/>
              <a:gd name="connsiteX4" fmla="*/ 3522134 w 3556000"/>
              <a:gd name="connsiteY4" fmla="*/ 1286933 h 1303867"/>
              <a:gd name="connsiteX5" fmla="*/ 3556000 w 3556000"/>
              <a:gd name="connsiteY5" fmla="*/ 1303867 h 1303867"/>
              <a:gd name="connsiteX0" fmla="*/ 0 w 3522134"/>
              <a:gd name="connsiteY0" fmla="*/ 0 h 1286933"/>
              <a:gd name="connsiteX1" fmla="*/ 457200 w 3522134"/>
              <a:gd name="connsiteY1" fmla="*/ 728133 h 1286933"/>
              <a:gd name="connsiteX2" fmla="*/ 1947334 w 3522134"/>
              <a:gd name="connsiteY2" fmla="*/ 1016000 h 1286933"/>
              <a:gd name="connsiteX3" fmla="*/ 3522134 w 3522134"/>
              <a:gd name="connsiteY3" fmla="*/ 1286933 h 1286933"/>
              <a:gd name="connsiteX4" fmla="*/ 3522134 w 3522134"/>
              <a:gd name="connsiteY4" fmla="*/ 1286933 h 1286933"/>
              <a:gd name="connsiteX0" fmla="*/ 0 w 3522134"/>
              <a:gd name="connsiteY0" fmla="*/ 0 h 1286933"/>
              <a:gd name="connsiteX1" fmla="*/ 457200 w 3522134"/>
              <a:gd name="connsiteY1" fmla="*/ 728133 h 1286933"/>
              <a:gd name="connsiteX2" fmla="*/ 1947334 w 3522134"/>
              <a:gd name="connsiteY2" fmla="*/ 1016000 h 1286933"/>
              <a:gd name="connsiteX3" fmla="*/ 3522134 w 3522134"/>
              <a:gd name="connsiteY3" fmla="*/ 1286933 h 1286933"/>
              <a:gd name="connsiteX4" fmla="*/ 3522134 w 3522134"/>
              <a:gd name="connsiteY4" fmla="*/ 1286933 h 1286933"/>
              <a:gd name="connsiteX0" fmla="*/ 0 w 3522134"/>
              <a:gd name="connsiteY0" fmla="*/ 0 h 1286933"/>
              <a:gd name="connsiteX1" fmla="*/ 457200 w 3522134"/>
              <a:gd name="connsiteY1" fmla="*/ 728133 h 1286933"/>
              <a:gd name="connsiteX2" fmla="*/ 1947334 w 3522134"/>
              <a:gd name="connsiteY2" fmla="*/ 1016000 h 1286933"/>
              <a:gd name="connsiteX3" fmla="*/ 3522134 w 3522134"/>
              <a:gd name="connsiteY3" fmla="*/ 1286933 h 1286933"/>
              <a:gd name="connsiteX4" fmla="*/ 3522134 w 3522134"/>
              <a:gd name="connsiteY4" fmla="*/ 1286933 h 1286933"/>
              <a:gd name="connsiteX0" fmla="*/ 0 w 3618895"/>
              <a:gd name="connsiteY0" fmla="*/ 0 h 1288365"/>
              <a:gd name="connsiteX1" fmla="*/ 457200 w 3618895"/>
              <a:gd name="connsiteY1" fmla="*/ 728133 h 1288365"/>
              <a:gd name="connsiteX2" fmla="*/ 1947334 w 3618895"/>
              <a:gd name="connsiteY2" fmla="*/ 1016000 h 1288365"/>
              <a:gd name="connsiteX3" fmla="*/ 3522134 w 3618895"/>
              <a:gd name="connsiteY3" fmla="*/ 1286933 h 1288365"/>
              <a:gd name="connsiteX4" fmla="*/ 3437467 w 3618895"/>
              <a:gd name="connsiteY4" fmla="*/ 880533 h 1288365"/>
              <a:gd name="connsiteX0" fmla="*/ 0 w 3522134"/>
              <a:gd name="connsiteY0" fmla="*/ 0 h 1288365"/>
              <a:gd name="connsiteX1" fmla="*/ 457200 w 3522134"/>
              <a:gd name="connsiteY1" fmla="*/ 728133 h 1288365"/>
              <a:gd name="connsiteX2" fmla="*/ 1947334 w 3522134"/>
              <a:gd name="connsiteY2" fmla="*/ 1016000 h 1288365"/>
              <a:gd name="connsiteX3" fmla="*/ 3522134 w 3522134"/>
              <a:gd name="connsiteY3" fmla="*/ 1286933 h 1288365"/>
              <a:gd name="connsiteX0" fmla="*/ 0 w 3522134"/>
              <a:gd name="connsiteY0" fmla="*/ 0 h 1286933"/>
              <a:gd name="connsiteX1" fmla="*/ 457200 w 3522134"/>
              <a:gd name="connsiteY1" fmla="*/ 728133 h 1286933"/>
              <a:gd name="connsiteX2" fmla="*/ 1947334 w 3522134"/>
              <a:gd name="connsiteY2" fmla="*/ 1016000 h 1286933"/>
              <a:gd name="connsiteX3" fmla="*/ 3522134 w 3522134"/>
              <a:gd name="connsiteY3" fmla="*/ 1286933 h 1286933"/>
              <a:gd name="connsiteX0" fmla="*/ 0 w 3522134"/>
              <a:gd name="connsiteY0" fmla="*/ 0 h 1286933"/>
              <a:gd name="connsiteX1" fmla="*/ 457200 w 3522134"/>
              <a:gd name="connsiteY1" fmla="*/ 728133 h 1286933"/>
              <a:gd name="connsiteX2" fmla="*/ 1947334 w 3522134"/>
              <a:gd name="connsiteY2" fmla="*/ 1016000 h 1286933"/>
              <a:gd name="connsiteX3" fmla="*/ 3522134 w 3522134"/>
              <a:gd name="connsiteY3" fmla="*/ 1286933 h 1286933"/>
              <a:gd name="connsiteX0" fmla="*/ 0 w 3522134"/>
              <a:gd name="connsiteY0" fmla="*/ 0 h 1286933"/>
              <a:gd name="connsiteX1" fmla="*/ 457200 w 3522134"/>
              <a:gd name="connsiteY1" fmla="*/ 728133 h 1286933"/>
              <a:gd name="connsiteX2" fmla="*/ 1930401 w 3522134"/>
              <a:gd name="connsiteY2" fmla="*/ 965200 h 1286933"/>
              <a:gd name="connsiteX3" fmla="*/ 3522134 w 3522134"/>
              <a:gd name="connsiteY3" fmla="*/ 1286933 h 1286933"/>
              <a:gd name="connsiteX0" fmla="*/ 0 w 3522134"/>
              <a:gd name="connsiteY0" fmla="*/ 0 h 1286933"/>
              <a:gd name="connsiteX1" fmla="*/ 457200 w 3522134"/>
              <a:gd name="connsiteY1" fmla="*/ 728133 h 1286933"/>
              <a:gd name="connsiteX2" fmla="*/ 1995434 w 3522134"/>
              <a:gd name="connsiteY2" fmla="*/ 1112157 h 1286933"/>
              <a:gd name="connsiteX3" fmla="*/ 3522134 w 3522134"/>
              <a:gd name="connsiteY3" fmla="*/ 1286933 h 1286933"/>
              <a:gd name="connsiteX0" fmla="*/ 0 w 3522134"/>
              <a:gd name="connsiteY0" fmla="*/ 0 h 1286933"/>
              <a:gd name="connsiteX1" fmla="*/ 457200 w 3522134"/>
              <a:gd name="connsiteY1" fmla="*/ 728133 h 1286933"/>
              <a:gd name="connsiteX2" fmla="*/ 1969421 w 3522134"/>
              <a:gd name="connsiteY2" fmla="*/ 1161143 h 1286933"/>
              <a:gd name="connsiteX3" fmla="*/ 3522134 w 3522134"/>
              <a:gd name="connsiteY3" fmla="*/ 1286933 h 1286933"/>
              <a:gd name="connsiteX0" fmla="*/ 0 w 3522134"/>
              <a:gd name="connsiteY0" fmla="*/ 0 h 1286933"/>
              <a:gd name="connsiteX1" fmla="*/ 457200 w 3522134"/>
              <a:gd name="connsiteY1" fmla="*/ 728133 h 1286933"/>
              <a:gd name="connsiteX2" fmla="*/ 2216545 w 3522134"/>
              <a:gd name="connsiteY2" fmla="*/ 1161143 h 1286933"/>
              <a:gd name="connsiteX3" fmla="*/ 3522134 w 3522134"/>
              <a:gd name="connsiteY3" fmla="*/ 1286933 h 1286933"/>
              <a:gd name="connsiteX0" fmla="*/ 0 w 3522134"/>
              <a:gd name="connsiteY0" fmla="*/ 0 h 1286933"/>
              <a:gd name="connsiteX1" fmla="*/ 457200 w 3522134"/>
              <a:gd name="connsiteY1" fmla="*/ 728133 h 1286933"/>
              <a:gd name="connsiteX2" fmla="*/ 2229552 w 3522134"/>
              <a:gd name="connsiteY2" fmla="*/ 1210129 h 1286933"/>
              <a:gd name="connsiteX3" fmla="*/ 3522134 w 3522134"/>
              <a:gd name="connsiteY3" fmla="*/ 1286933 h 1286933"/>
              <a:gd name="connsiteX0" fmla="*/ 0 w 3522134"/>
              <a:gd name="connsiteY0" fmla="*/ 0 h 1286933"/>
              <a:gd name="connsiteX1" fmla="*/ 496219 w 3522134"/>
              <a:gd name="connsiteY1" fmla="*/ 826104 h 1286933"/>
              <a:gd name="connsiteX2" fmla="*/ 2229552 w 3522134"/>
              <a:gd name="connsiteY2" fmla="*/ 1210129 h 1286933"/>
              <a:gd name="connsiteX3" fmla="*/ 3522134 w 3522134"/>
              <a:gd name="connsiteY3" fmla="*/ 1286933 h 128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134" h="1286933">
                <a:moveTo>
                  <a:pt x="0" y="0"/>
                </a:moveTo>
                <a:cubicBezTo>
                  <a:pt x="100188" y="330200"/>
                  <a:pt x="124627" y="624416"/>
                  <a:pt x="496219" y="826104"/>
                </a:cubicBezTo>
                <a:cubicBezTo>
                  <a:pt x="867811" y="1027792"/>
                  <a:pt x="1650997" y="1167796"/>
                  <a:pt x="2229552" y="1210129"/>
                </a:cubicBezTo>
                <a:cubicBezTo>
                  <a:pt x="2808107" y="1252462"/>
                  <a:pt x="3222979" y="970844"/>
                  <a:pt x="3522134" y="1286933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386290" y="6651237"/>
            <a:ext cx="468000" cy="122237"/>
          </a:xfrm>
        </p:spPr>
        <p:txBody>
          <a:bodyPr/>
          <a:lstStyle/>
          <a:p>
            <a:fld id="{D3B04FB8-49A1-4223-A105-22C3794F0FD1}" type="slidenum">
              <a:rPr lang="en-GB" smtClean="0">
                <a:solidFill>
                  <a:srgbClr val="000000"/>
                </a:solidFill>
              </a:rPr>
              <a:pPr/>
              <a:t>2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651237"/>
            <a:ext cx="5868000" cy="122237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Martin Hagen, NARVAL-II Workshop Köln, 11 &amp; 12 May 2016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05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HALO Cloud Radar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100"/>
              </a:lnSpc>
            </a:pPr>
            <a:r>
              <a:rPr lang="en-GB" dirty="0" smtClean="0"/>
              <a:t>Modified MIRA-35 for aircraft use</a:t>
            </a:r>
          </a:p>
          <a:p>
            <a:pPr lvl="1">
              <a:lnSpc>
                <a:spcPts val="2100"/>
              </a:lnSpc>
            </a:pPr>
            <a:r>
              <a:rPr lang="en-GB" dirty="0" smtClean="0"/>
              <a:t>EMC compatibility</a:t>
            </a:r>
          </a:p>
          <a:p>
            <a:pPr lvl="1">
              <a:lnSpc>
                <a:spcPts val="2100"/>
              </a:lnSpc>
            </a:pPr>
            <a:r>
              <a:rPr lang="en-GB" dirty="0" smtClean="0"/>
              <a:t>mitigation of electromagnetic radiation </a:t>
            </a:r>
            <a:br>
              <a:rPr lang="en-GB" dirty="0" smtClean="0"/>
            </a:br>
            <a:r>
              <a:rPr lang="en-GB" dirty="0" smtClean="0"/>
              <a:t>in cabin or to avionics</a:t>
            </a:r>
          </a:p>
          <a:p>
            <a:pPr lvl="1">
              <a:lnSpc>
                <a:spcPts val="2100"/>
              </a:lnSpc>
            </a:pPr>
            <a:r>
              <a:rPr lang="en-GB" dirty="0" smtClean="0"/>
              <a:t>adapted clutter fence</a:t>
            </a:r>
          </a:p>
          <a:p>
            <a:pPr>
              <a:lnSpc>
                <a:spcPts val="2100"/>
              </a:lnSpc>
            </a:pPr>
            <a:r>
              <a:rPr lang="en-GB" dirty="0" smtClean="0"/>
              <a:t>any technical modification requires </a:t>
            </a:r>
            <a:br>
              <a:rPr lang="en-GB" dirty="0" smtClean="0"/>
            </a:br>
            <a:r>
              <a:rPr lang="en-GB" dirty="0" smtClean="0"/>
              <a:t>paper work, costs, delays, …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6" t="29368" r="5268" b="7558"/>
          <a:stretch/>
        </p:blipFill>
        <p:spPr bwMode="auto">
          <a:xfrm>
            <a:off x="6319297" y="4414889"/>
            <a:ext cx="2647051" cy="177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663593" y="5708575"/>
            <a:ext cx="1724831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500"/>
              </a:lnSpc>
              <a:buNone/>
            </a:pPr>
            <a:r>
              <a:rPr lang="en-GB" sz="1600" b="1" dirty="0" smtClean="0">
                <a:solidFill>
                  <a:srgbClr val="FF0000"/>
                </a:solidFill>
              </a:rPr>
              <a:t>1 m antenna with </a:t>
            </a:r>
            <a:br>
              <a:rPr lang="en-GB" sz="1600" b="1" dirty="0" smtClean="0">
                <a:solidFill>
                  <a:srgbClr val="FF0000"/>
                </a:solidFill>
              </a:rPr>
            </a:br>
            <a:r>
              <a:rPr lang="en-GB" sz="1600" b="1" dirty="0" smtClean="0">
                <a:solidFill>
                  <a:srgbClr val="FF0000"/>
                </a:solidFill>
              </a:rPr>
              <a:t>clutter  fence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17" b="3223"/>
          <a:stretch/>
        </p:blipFill>
        <p:spPr bwMode="auto">
          <a:xfrm>
            <a:off x="838244" y="2986948"/>
            <a:ext cx="2630615" cy="319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 rot="21282068">
            <a:off x="76107" y="5140726"/>
            <a:ext cx="854401" cy="430887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>
              <a:lnSpc>
                <a:spcPct val="100000"/>
              </a:lnSpc>
              <a:buNone/>
              <a:defRPr sz="1400">
                <a:solidFill>
                  <a:srgbClr val="FF0000"/>
                </a:solidFill>
              </a:defRPr>
            </a:lvl1pPr>
          </a:lstStyle>
          <a:p>
            <a:pPr algn="r"/>
            <a:r>
              <a:rPr lang="en-GB" dirty="0"/>
              <a:t>  3 PC’s</a:t>
            </a:r>
            <a:br>
              <a:rPr lang="en-GB" dirty="0"/>
            </a:br>
            <a:r>
              <a:rPr lang="en-GB" dirty="0"/>
              <a:t>radiometer</a:t>
            </a:r>
          </a:p>
        </p:txBody>
      </p:sp>
      <p:sp>
        <p:nvSpPr>
          <p:cNvPr id="11" name="Textfeld 10"/>
          <p:cNvSpPr txBox="1"/>
          <p:nvPr/>
        </p:nvSpPr>
        <p:spPr>
          <a:xfrm rot="21282068">
            <a:off x="366924" y="5788100"/>
            <a:ext cx="416781" cy="430887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>
              <a:lnSpc>
                <a:spcPct val="100000"/>
              </a:lnSpc>
              <a:buNone/>
              <a:defRPr sz="1400">
                <a:solidFill>
                  <a:srgbClr val="FF0000"/>
                </a:solidFill>
              </a:defRPr>
            </a:lvl1pPr>
          </a:lstStyle>
          <a:p>
            <a:pPr algn="r"/>
            <a:r>
              <a:rPr lang="en-GB" dirty="0"/>
              <a:t>PC</a:t>
            </a:r>
            <a:br>
              <a:rPr lang="en-GB" dirty="0"/>
            </a:br>
            <a:r>
              <a:rPr lang="en-GB" dirty="0"/>
              <a:t>radar</a:t>
            </a:r>
          </a:p>
        </p:txBody>
      </p:sp>
      <p:sp>
        <p:nvSpPr>
          <p:cNvPr id="12" name="Textfeld 11"/>
          <p:cNvSpPr txBox="1"/>
          <p:nvPr/>
        </p:nvSpPr>
        <p:spPr>
          <a:xfrm rot="21282068">
            <a:off x="76828" y="4133782"/>
            <a:ext cx="937757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>
              <a:lnSpc>
                <a:spcPct val="100000"/>
              </a:lnSpc>
              <a:buNone/>
              <a:defRPr sz="1400">
                <a:solidFill>
                  <a:srgbClr val="FF0000"/>
                </a:solidFill>
              </a:defRPr>
            </a:lvl1pPr>
          </a:lstStyle>
          <a:p>
            <a:pPr algn="r"/>
            <a:r>
              <a:rPr lang="en-GB" dirty="0"/>
              <a:t>display</a:t>
            </a:r>
            <a:br>
              <a:rPr lang="en-GB" dirty="0"/>
            </a:br>
            <a:r>
              <a:rPr lang="en-GB" dirty="0"/>
              <a:t>keyboard</a:t>
            </a:r>
            <a:br>
              <a:rPr lang="en-GB" dirty="0"/>
            </a:br>
            <a:r>
              <a:rPr lang="en-GB" dirty="0"/>
              <a:t>KVM switch</a:t>
            </a:r>
          </a:p>
        </p:txBody>
      </p:sp>
      <p:sp>
        <p:nvSpPr>
          <p:cNvPr id="13" name="Textfeld 12"/>
          <p:cNvSpPr txBox="1"/>
          <p:nvPr/>
        </p:nvSpPr>
        <p:spPr>
          <a:xfrm rot="16200000">
            <a:off x="2568445" y="4301911"/>
            <a:ext cx="62331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400" dirty="0" smtClean="0">
                <a:solidFill>
                  <a:srgbClr val="FF0000"/>
                </a:solidFill>
              </a:rPr>
              <a:t>WALES</a:t>
            </a:r>
          </a:p>
        </p:txBody>
      </p:sp>
      <p:sp>
        <p:nvSpPr>
          <p:cNvPr id="14" name="Textfeld 13"/>
          <p:cNvSpPr txBox="1"/>
          <p:nvPr/>
        </p:nvSpPr>
        <p:spPr>
          <a:xfrm rot="21282068">
            <a:off x="1949969" y="3756486"/>
            <a:ext cx="407163" cy="215444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400" dirty="0" smtClean="0">
                <a:solidFill>
                  <a:srgbClr val="FF0000"/>
                </a:solidFill>
              </a:rPr>
              <a:t>dryer</a:t>
            </a:r>
          </a:p>
        </p:txBody>
      </p:sp>
      <p:sp>
        <p:nvSpPr>
          <p:cNvPr id="15" name="Textfeld 14"/>
          <p:cNvSpPr txBox="1"/>
          <p:nvPr/>
        </p:nvSpPr>
        <p:spPr>
          <a:xfrm rot="21282068">
            <a:off x="2038935" y="4175848"/>
            <a:ext cx="229230" cy="215444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>
              <a:lnSpc>
                <a:spcPct val="100000"/>
              </a:lnSpc>
              <a:buNone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/>
              <a:t>TX</a:t>
            </a:r>
          </a:p>
        </p:txBody>
      </p:sp>
      <p:sp>
        <p:nvSpPr>
          <p:cNvPr id="16" name="Textfeld 15"/>
          <p:cNvSpPr txBox="1"/>
          <p:nvPr/>
        </p:nvSpPr>
        <p:spPr>
          <a:xfrm rot="21282068">
            <a:off x="1958516" y="4834170"/>
            <a:ext cx="250068" cy="215444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>
              <a:lnSpc>
                <a:spcPct val="100000"/>
              </a:lnSpc>
              <a:buNone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/>
              <a:t>RX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54" b="5285"/>
          <a:stretch/>
        </p:blipFill>
        <p:spPr bwMode="auto">
          <a:xfrm>
            <a:off x="3569200" y="2986948"/>
            <a:ext cx="2635963" cy="319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37"/>
          <a:stretch/>
        </p:blipFill>
        <p:spPr bwMode="auto">
          <a:xfrm>
            <a:off x="6319297" y="2986948"/>
            <a:ext cx="2647051" cy="127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feld 17"/>
          <p:cNvSpPr txBox="1"/>
          <p:nvPr/>
        </p:nvSpPr>
        <p:spPr>
          <a:xfrm rot="21282068">
            <a:off x="4054337" y="4336151"/>
            <a:ext cx="250068" cy="215444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>
              <a:lnSpc>
                <a:spcPct val="100000"/>
              </a:lnSpc>
              <a:buNone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/>
              <a:t>RX</a:t>
            </a:r>
          </a:p>
        </p:txBody>
      </p:sp>
      <p:sp>
        <p:nvSpPr>
          <p:cNvPr id="19" name="Textfeld 18"/>
          <p:cNvSpPr txBox="1"/>
          <p:nvPr/>
        </p:nvSpPr>
        <p:spPr>
          <a:xfrm rot="21282068">
            <a:off x="3948432" y="3291071"/>
            <a:ext cx="229230" cy="215444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>
              <a:lnSpc>
                <a:spcPct val="100000"/>
              </a:lnSpc>
              <a:buNone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/>
              <a:t>TX</a:t>
            </a:r>
          </a:p>
        </p:txBody>
      </p:sp>
      <p:graphicFrame>
        <p:nvGraphicFramePr>
          <p:cNvPr id="22" name="Tabel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47950"/>
              </p:ext>
            </p:extLst>
          </p:nvPr>
        </p:nvGraphicFramePr>
        <p:xfrm>
          <a:off x="6012160" y="263356"/>
          <a:ext cx="3020061" cy="410174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44216"/>
                <a:gridCol w="1075845"/>
              </a:tblGrid>
              <a:tr h="336172"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Characteristics MIRA-35</a:t>
                      </a:r>
                      <a:endParaRPr lang="en-GB" sz="1800" b="1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GB" sz="1800" b="0" dirty="0"/>
                    </a:p>
                  </a:txBody>
                  <a:tcPr marL="36000" marR="36000" marT="0" marB="0" anchor="ctr"/>
                </a:tc>
              </a:tr>
              <a:tr h="336172"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Frequency</a:t>
                      </a:r>
                      <a:endParaRPr lang="en-GB" sz="1800" b="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35.2 GHz</a:t>
                      </a:r>
                      <a:endParaRPr lang="en-GB" sz="1800" b="0" dirty="0"/>
                    </a:p>
                  </a:txBody>
                  <a:tcPr marL="36000" marR="36000" marT="0" marB="0" anchor="ctr"/>
                </a:tc>
              </a:tr>
              <a:tr h="336172"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Wavelength</a:t>
                      </a:r>
                      <a:endParaRPr lang="en-GB" sz="1800" b="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8</a:t>
                      </a:r>
                      <a:r>
                        <a:rPr lang="en-GB" sz="1800" b="0" baseline="0" dirty="0" smtClean="0"/>
                        <a:t> mm</a:t>
                      </a:r>
                      <a:endParaRPr lang="en-GB" sz="1800" b="0" dirty="0"/>
                    </a:p>
                  </a:txBody>
                  <a:tcPr marL="36000" marR="36000" marT="0" marB="0" anchor="ctr"/>
                </a:tc>
              </a:tr>
              <a:tr h="336172">
                <a:tc>
                  <a:txBody>
                    <a:bodyPr/>
                    <a:lstStyle/>
                    <a:p>
                      <a:r>
                        <a:rPr lang="en-GB" sz="1800" b="0" dirty="0" err="1" smtClean="0"/>
                        <a:t>Tx</a:t>
                      </a:r>
                      <a:r>
                        <a:rPr lang="en-GB" sz="1800" b="0" dirty="0" smtClean="0"/>
                        <a:t> power</a:t>
                      </a:r>
                      <a:endParaRPr lang="en-GB" sz="1800" b="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30 kW</a:t>
                      </a:r>
                      <a:endParaRPr lang="en-GB" sz="1800" b="0" dirty="0"/>
                    </a:p>
                  </a:txBody>
                  <a:tcPr marL="36000" marR="36000" marT="0" marB="0" anchor="ctr"/>
                </a:tc>
              </a:tr>
              <a:tr h="31020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Pulse</a:t>
                      </a:r>
                      <a:r>
                        <a:rPr lang="en-GB" sz="1800" baseline="0" dirty="0" smtClean="0"/>
                        <a:t> length</a:t>
                      </a:r>
                      <a:endParaRPr lang="en-GB" sz="18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0.2 µs</a:t>
                      </a:r>
                      <a:endParaRPr lang="en-GB" sz="1800" dirty="0"/>
                    </a:p>
                  </a:txBody>
                  <a:tcPr marL="36000" marR="36000" marT="0" marB="0" anchor="ctr"/>
                </a:tc>
              </a:tr>
              <a:tr h="300116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PRF</a:t>
                      </a:r>
                      <a:endParaRPr lang="en-GB" sz="18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5 kHz</a:t>
                      </a:r>
                      <a:endParaRPr lang="en-GB" sz="1800" dirty="0"/>
                    </a:p>
                  </a:txBody>
                  <a:tcPr marL="36000" marR="36000" marT="0" marB="0" anchor="ctr"/>
                </a:tc>
              </a:tr>
              <a:tr h="300116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Antenna dia.</a:t>
                      </a:r>
                      <a:endParaRPr lang="en-GB" sz="18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 m</a:t>
                      </a:r>
                      <a:endParaRPr lang="en-GB" sz="1800" dirty="0"/>
                    </a:p>
                  </a:txBody>
                  <a:tcPr marL="36000" marR="36000" marT="0" marB="0" anchor="ctr"/>
                </a:tc>
              </a:tr>
              <a:tr h="290032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Beam width</a:t>
                      </a:r>
                      <a:endParaRPr lang="en-GB" sz="18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0.6°</a:t>
                      </a:r>
                      <a:endParaRPr lang="en-GB" sz="1800" dirty="0"/>
                    </a:p>
                  </a:txBody>
                  <a:tcPr marL="36000" marR="36000" marT="0" marB="0" anchor="ctr"/>
                </a:tc>
              </a:tr>
              <a:tr h="290032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Footprint @ 13km</a:t>
                      </a:r>
                      <a:endParaRPr lang="en-GB" sz="18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136 m</a:t>
                      </a:r>
                      <a:endParaRPr lang="en-GB" sz="1800" dirty="0"/>
                    </a:p>
                  </a:txBody>
                  <a:tcPr marL="36000" marR="36000" marT="0" marB="0" anchor="ctr"/>
                </a:tc>
              </a:tr>
              <a:tr h="279948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Max. range</a:t>
                      </a:r>
                      <a:endParaRPr lang="en-GB" sz="18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15 km</a:t>
                      </a:r>
                      <a:endParaRPr lang="en-GB" sz="1800" dirty="0"/>
                    </a:p>
                  </a:txBody>
                  <a:tcPr marL="36000" marR="36000" marT="0" marB="0" anchor="ctr"/>
                </a:tc>
              </a:tr>
              <a:tr h="279948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Range resolution</a:t>
                      </a:r>
                      <a:endParaRPr lang="en-GB" sz="18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30 m</a:t>
                      </a:r>
                      <a:endParaRPr lang="en-GB" sz="1800" dirty="0"/>
                    </a:p>
                  </a:txBody>
                  <a:tcPr marL="36000" marR="36000" marT="0" marB="0" anchor="ctr"/>
                </a:tc>
              </a:tr>
              <a:tr h="279948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Integration time</a:t>
                      </a:r>
                      <a:endParaRPr lang="en-GB" sz="18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 s</a:t>
                      </a:r>
                      <a:endParaRPr lang="en-GB" sz="1800" dirty="0"/>
                    </a:p>
                  </a:txBody>
                  <a:tcPr marL="36000" marR="36000" marT="0" marB="0" anchor="ctr"/>
                </a:tc>
              </a:tr>
              <a:tr h="355742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Min. det. sig.</a:t>
                      </a:r>
                      <a:r>
                        <a:rPr lang="en-GB" sz="1000" dirty="0" smtClean="0"/>
                        <a:t/>
                      </a:r>
                      <a:br>
                        <a:rPr lang="en-GB" sz="1000" dirty="0" smtClean="0"/>
                      </a:br>
                      <a:r>
                        <a:rPr lang="en-GB" sz="1000" dirty="0" smtClean="0"/>
                        <a:t>@ 5km, 1 s integration</a:t>
                      </a:r>
                      <a:endParaRPr lang="en-GB" sz="18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-38 </a:t>
                      </a:r>
                      <a:r>
                        <a:rPr lang="en-GB" sz="1800" dirty="0" err="1" smtClean="0"/>
                        <a:t>dBz</a:t>
                      </a:r>
                      <a:endParaRPr lang="en-GB" sz="1800" dirty="0"/>
                    </a:p>
                  </a:txBody>
                  <a:tcPr marL="36000" marR="36000" marT="0" marB="0" anchor="ctr"/>
                </a:tc>
              </a:tr>
            </a:tbl>
          </a:graphicData>
        </a:graphic>
      </p:graphicFrame>
      <p:sp>
        <p:nvSpPr>
          <p:cNvPr id="4" name="Abgerundetes Rechteck 3"/>
          <p:cNvSpPr/>
          <p:nvPr/>
        </p:nvSpPr>
        <p:spPr>
          <a:xfrm>
            <a:off x="926051" y="2931016"/>
            <a:ext cx="2925869" cy="64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no modifications based on NARVAL 2013/14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3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386290" y="6651237"/>
            <a:ext cx="468000" cy="122237"/>
          </a:xfrm>
        </p:spPr>
        <p:txBody>
          <a:bodyPr/>
          <a:lstStyle/>
          <a:p>
            <a:fld id="{D3B04FB8-49A1-4223-A105-22C3794F0FD1}" type="slidenum">
              <a:rPr lang="en-GB" smtClean="0">
                <a:solidFill>
                  <a:srgbClr val="000000"/>
                </a:solidFill>
              </a:rPr>
              <a:pPr/>
              <a:t>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651237"/>
            <a:ext cx="5868000" cy="122237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Martin Hagen, NARVAL-II Workshop Köln, 11 &amp; 12 May 2016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41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nhaltsplatzhalter 2"/>
          <p:cNvSpPr txBox="1">
            <a:spLocks/>
          </p:cNvSpPr>
          <p:nvPr/>
        </p:nvSpPr>
        <p:spPr bwMode="auto">
          <a:xfrm>
            <a:off x="4932040" y="980728"/>
            <a:ext cx="421196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531813" indent="-531813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2663" indent="-53657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27305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4000" indent="-1793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0088" indent="-1730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27288" indent="-173038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4488" indent="-173038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1688" indent="-173038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8888" indent="-173038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kern="0" dirty="0" smtClean="0"/>
              <a:t>Spectral Width w</a:t>
            </a:r>
          </a:p>
          <a:p>
            <a:endParaRPr lang="en-GB" kern="0" dirty="0"/>
          </a:p>
          <a:p>
            <a:endParaRPr lang="en-GB" kern="0" dirty="0" smtClean="0"/>
          </a:p>
          <a:p>
            <a:endParaRPr lang="en-GB" kern="0" dirty="0"/>
          </a:p>
          <a:p>
            <a:endParaRPr lang="en-GB" kern="0" dirty="0" smtClean="0"/>
          </a:p>
          <a:p>
            <a:endParaRPr lang="en-GB" kern="0" dirty="0" smtClean="0"/>
          </a:p>
          <a:p>
            <a:endParaRPr lang="en-GB" kern="0" dirty="0" smtClean="0"/>
          </a:p>
          <a:p>
            <a:r>
              <a:rPr lang="en-GB" kern="0" dirty="0" smtClean="0"/>
              <a:t>Linear Depolarization ratio LDR</a:t>
            </a:r>
            <a:endParaRPr lang="en-GB" kern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HALO Cloud Radar – Measured Parameters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980728"/>
            <a:ext cx="3873810" cy="5112568"/>
          </a:xfrm>
        </p:spPr>
        <p:txBody>
          <a:bodyPr/>
          <a:lstStyle/>
          <a:p>
            <a:r>
              <a:rPr lang="en-GB" dirty="0" smtClean="0"/>
              <a:t>Reflectivity Z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Doppler velocity v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06" t="14075" r="5075" b="13037"/>
          <a:stretch/>
        </p:blipFill>
        <p:spPr bwMode="auto">
          <a:xfrm>
            <a:off x="431148" y="3993034"/>
            <a:ext cx="4141948" cy="218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19" t="13690" r="4963" b="13420"/>
          <a:stretch/>
        </p:blipFill>
        <p:spPr bwMode="auto">
          <a:xfrm>
            <a:off x="431147" y="1350336"/>
            <a:ext cx="4141949" cy="218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87" t="14061" r="4597" b="12458"/>
          <a:stretch/>
        </p:blipFill>
        <p:spPr bwMode="auto">
          <a:xfrm>
            <a:off x="4860032" y="4005063"/>
            <a:ext cx="4175420" cy="220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19" t="14741" r="5333" b="12787"/>
          <a:stretch/>
        </p:blipFill>
        <p:spPr bwMode="auto">
          <a:xfrm>
            <a:off x="4860032" y="1361476"/>
            <a:ext cx="4124216" cy="217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386290" y="6651237"/>
            <a:ext cx="468000" cy="122237"/>
          </a:xfrm>
        </p:spPr>
        <p:txBody>
          <a:bodyPr/>
          <a:lstStyle/>
          <a:p>
            <a:fld id="{D3B04FB8-49A1-4223-A105-22C3794F0FD1}" type="slidenum">
              <a:rPr lang="en-GB" smtClean="0">
                <a:solidFill>
                  <a:srgbClr val="000000"/>
                </a:solidFill>
              </a:rPr>
              <a:pPr/>
              <a:t>4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651237"/>
            <a:ext cx="5868000" cy="122237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Martin Hagen, NARVAL-II Workshop Köln, 11 &amp; 12 May 2016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78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 descr="J:\Public_pa\NARVAL\Nord\IOP2-12Jan2014\WALES\narval140112a.w.3d.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2154" y="1325002"/>
            <a:ext cx="4651846" cy="2498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type="body" sz="quarter" idx="4294967295"/>
          </p:nvPr>
        </p:nvSpPr>
        <p:spPr>
          <a:xfrm>
            <a:off x="486000" y="836710"/>
            <a:ext cx="8172000" cy="5256585"/>
          </a:xfrm>
          <a:prstGeom prst="rect">
            <a:avLst/>
          </a:prstGeom>
        </p:spPr>
        <p:txBody>
          <a:bodyPr/>
          <a:lstStyle/>
          <a:p>
            <a:r>
              <a:rPr lang="en-GB" sz="2000" dirty="0" smtClean="0"/>
              <a:t>Flight 12 January 2014 out of Keflavik (Iceland)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86000" y="260648"/>
            <a:ext cx="8658000" cy="369332"/>
          </a:xfrm>
        </p:spPr>
        <p:txBody>
          <a:bodyPr/>
          <a:lstStyle/>
          <a:p>
            <a:pPr lvl="0"/>
            <a:r>
              <a:rPr lang="en-GB" dirty="0" smtClean="0"/>
              <a:t>NARVAL </a:t>
            </a:r>
            <a:r>
              <a:rPr lang="en-GB" sz="2000" b="0" dirty="0" smtClean="0">
                <a:solidFill>
                  <a:srgbClr val="FF0000"/>
                </a:solidFill>
              </a:rPr>
              <a:t>N</a:t>
            </a:r>
            <a:r>
              <a:rPr lang="en-GB" sz="2000" b="0" dirty="0" smtClean="0"/>
              <a:t>ext-generation </a:t>
            </a:r>
            <a:r>
              <a:rPr lang="en-GB" sz="2000" b="0" dirty="0" smtClean="0">
                <a:solidFill>
                  <a:srgbClr val="FF0000"/>
                </a:solidFill>
              </a:rPr>
              <a:t>A</a:t>
            </a:r>
            <a:r>
              <a:rPr lang="en-GB" sz="2000" b="0" dirty="0" smtClean="0"/>
              <a:t>ircraft </a:t>
            </a:r>
            <a:r>
              <a:rPr lang="en-GB" sz="2000" b="0" dirty="0" smtClean="0">
                <a:solidFill>
                  <a:srgbClr val="FF0000"/>
                </a:solidFill>
              </a:rPr>
              <a:t>R</a:t>
            </a:r>
            <a:r>
              <a:rPr lang="en-GB" sz="2000" b="0" dirty="0" smtClean="0"/>
              <a:t>emote Sensing for </a:t>
            </a:r>
            <a:r>
              <a:rPr lang="en-GB" sz="2000" b="0" dirty="0" smtClean="0">
                <a:solidFill>
                  <a:srgbClr val="FF0000"/>
                </a:solidFill>
              </a:rPr>
              <a:t>Val</a:t>
            </a:r>
            <a:r>
              <a:rPr lang="en-GB" sz="2000" b="0" dirty="0" smtClean="0"/>
              <a:t>idation Studies</a:t>
            </a:r>
            <a:endParaRPr lang="en-GB" sz="2000" b="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133" y="1216043"/>
            <a:ext cx="4651844" cy="2498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Textfeld 25"/>
          <p:cNvSpPr txBox="1"/>
          <p:nvPr/>
        </p:nvSpPr>
        <p:spPr>
          <a:xfrm>
            <a:off x="2659316" y="1213081"/>
            <a:ext cx="1936428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b="1" dirty="0" smtClean="0">
                <a:solidFill>
                  <a:srgbClr val="000000"/>
                </a:solidFill>
              </a:rPr>
              <a:t>Lidar Backscatter</a:t>
            </a:r>
            <a:br>
              <a:rPr lang="en-GB" b="1" dirty="0" smtClean="0">
                <a:solidFill>
                  <a:srgbClr val="000000"/>
                </a:solidFill>
              </a:rPr>
            </a:br>
            <a:r>
              <a:rPr lang="en-GB" b="1" dirty="0" smtClean="0">
                <a:solidFill>
                  <a:srgbClr val="000000"/>
                </a:solidFill>
              </a:rPr>
              <a:t>ratio</a:t>
            </a:r>
          </a:p>
          <a:p>
            <a:pPr algn="r"/>
            <a:r>
              <a:rPr lang="en-GB" b="1" dirty="0" smtClean="0">
                <a:solidFill>
                  <a:srgbClr val="000000"/>
                </a:solidFill>
              </a:rPr>
              <a:t>1064 nm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7013956" y="1325002"/>
            <a:ext cx="2094548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b="1" dirty="0" smtClean="0">
                <a:solidFill>
                  <a:srgbClr val="000000"/>
                </a:solidFill>
              </a:rPr>
              <a:t>Lidar Water vapour</a:t>
            </a:r>
            <a:endParaRPr lang="en-GB" b="1" dirty="0">
              <a:solidFill>
                <a:srgbClr val="000000"/>
              </a:solidFill>
            </a:endParaRPr>
          </a:p>
          <a:p>
            <a:pPr algn="r"/>
            <a:r>
              <a:rPr lang="en-GB" b="1" dirty="0" smtClean="0">
                <a:solidFill>
                  <a:srgbClr val="000000"/>
                </a:solidFill>
              </a:rPr>
              <a:t>mixing</a:t>
            </a:r>
            <a:br>
              <a:rPr lang="en-GB" b="1" dirty="0" smtClean="0">
                <a:solidFill>
                  <a:srgbClr val="000000"/>
                </a:solidFill>
              </a:rPr>
            </a:br>
            <a:r>
              <a:rPr lang="en-GB" b="1" dirty="0" smtClean="0">
                <a:solidFill>
                  <a:srgbClr val="000000"/>
                </a:solidFill>
              </a:rPr>
              <a:t>ratio</a:t>
            </a:r>
          </a:p>
        </p:txBody>
      </p:sp>
      <p:pic>
        <p:nvPicPr>
          <p:cNvPr id="9" name="Picture 2" descr="J:\Public_pa\NARVAL\Nord\IOP2-12Jan2014\WALES\narval140112a.r.3d.1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3689850"/>
            <a:ext cx="4651846" cy="24984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feld 29"/>
          <p:cNvSpPr txBox="1"/>
          <p:nvPr/>
        </p:nvSpPr>
        <p:spPr>
          <a:xfrm>
            <a:off x="4245066" y="3800073"/>
            <a:ext cx="194925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</a:rPr>
              <a:t>Radar Reflectivity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6516216" y="4209649"/>
            <a:ext cx="2554402" cy="2086821"/>
            <a:chOff x="6516216" y="4242307"/>
            <a:chExt cx="2554402" cy="2086821"/>
          </a:xfrm>
        </p:grpSpPr>
        <p:grpSp>
          <p:nvGrpSpPr>
            <p:cNvPr id="25" name="Gruppieren 24"/>
            <p:cNvGrpSpPr/>
            <p:nvPr/>
          </p:nvGrpSpPr>
          <p:grpSpPr>
            <a:xfrm>
              <a:off x="6516216" y="4242307"/>
              <a:ext cx="2554402" cy="2086821"/>
              <a:chOff x="6085562" y="1731190"/>
              <a:chExt cx="2233739" cy="1824855"/>
            </a:xfrm>
          </p:grpSpPr>
          <p:grpSp>
            <p:nvGrpSpPr>
              <p:cNvPr id="10" name="Gruppieren 9"/>
              <p:cNvGrpSpPr/>
              <p:nvPr/>
            </p:nvGrpSpPr>
            <p:grpSpPr>
              <a:xfrm rot="12878356">
                <a:off x="6085562" y="1731190"/>
                <a:ext cx="2233739" cy="1824855"/>
                <a:chOff x="1043612" y="260652"/>
                <a:chExt cx="7344866" cy="5934193"/>
              </a:xfrm>
            </p:grpSpPr>
            <p:pic>
              <p:nvPicPr>
                <p:cNvPr id="11" name="Picture 4" descr="MODIS 2014-01-12 12:28 channel 5 image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screen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rightnessContrast brigh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1043612" y="260652"/>
                  <a:ext cx="7344866" cy="5934193"/>
                </a:xfrm>
                <a:prstGeom prst="rect">
                  <a:avLst/>
                </a:prstGeom>
                <a:noFill/>
                <a:ln w="15875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12" name="Gerade Verbindung 11"/>
                <p:cNvCxnSpPr/>
                <p:nvPr/>
              </p:nvCxnSpPr>
              <p:spPr>
                <a:xfrm flipH="1">
                  <a:off x="4211960" y="1268760"/>
                  <a:ext cx="1152128" cy="1224136"/>
                </a:xfrm>
                <a:prstGeom prst="line">
                  <a:avLst/>
                </a:prstGeom>
                <a:ln w="158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Gerade Verbindung 12"/>
                <p:cNvCxnSpPr/>
                <p:nvPr/>
              </p:nvCxnSpPr>
              <p:spPr>
                <a:xfrm flipH="1">
                  <a:off x="2411760" y="2492896"/>
                  <a:ext cx="1800200" cy="2304256"/>
                </a:xfrm>
                <a:prstGeom prst="line">
                  <a:avLst/>
                </a:prstGeom>
                <a:ln w="158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Gerade Verbindung 13"/>
                <p:cNvCxnSpPr/>
                <p:nvPr/>
              </p:nvCxnSpPr>
              <p:spPr>
                <a:xfrm flipH="1">
                  <a:off x="2431690" y="3645024"/>
                  <a:ext cx="3076414" cy="1152128"/>
                </a:xfrm>
                <a:prstGeom prst="line">
                  <a:avLst/>
                </a:prstGeom>
                <a:ln w="158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Gerade Verbindung 14"/>
                <p:cNvCxnSpPr/>
                <p:nvPr/>
              </p:nvCxnSpPr>
              <p:spPr>
                <a:xfrm flipH="1">
                  <a:off x="3311860" y="3645024"/>
                  <a:ext cx="2196244" cy="2088232"/>
                </a:xfrm>
                <a:prstGeom prst="line">
                  <a:avLst/>
                </a:prstGeom>
                <a:ln w="158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Gerade Verbindung 15"/>
                <p:cNvCxnSpPr/>
                <p:nvPr/>
              </p:nvCxnSpPr>
              <p:spPr>
                <a:xfrm flipH="1">
                  <a:off x="3311860" y="4941168"/>
                  <a:ext cx="2916324" cy="792088"/>
                </a:xfrm>
                <a:prstGeom prst="line">
                  <a:avLst/>
                </a:prstGeom>
                <a:ln w="158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Gerade Verbindung 16"/>
                <p:cNvCxnSpPr/>
                <p:nvPr/>
              </p:nvCxnSpPr>
              <p:spPr>
                <a:xfrm flipH="1" flipV="1">
                  <a:off x="5220072" y="2636912"/>
                  <a:ext cx="973434" cy="2304256"/>
                </a:xfrm>
                <a:prstGeom prst="line">
                  <a:avLst/>
                </a:prstGeom>
                <a:ln w="158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Gerade Verbindung 17"/>
                <p:cNvCxnSpPr/>
                <p:nvPr/>
              </p:nvCxnSpPr>
              <p:spPr>
                <a:xfrm flipV="1">
                  <a:off x="5220072" y="1288471"/>
                  <a:ext cx="144016" cy="1348441"/>
                </a:xfrm>
                <a:prstGeom prst="line">
                  <a:avLst/>
                </a:prstGeom>
                <a:ln w="158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Textfeld 19"/>
              <p:cNvSpPr txBox="1"/>
              <p:nvPr/>
            </p:nvSpPr>
            <p:spPr>
              <a:xfrm>
                <a:off x="6650707" y="2863969"/>
                <a:ext cx="1282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dirty="0" smtClean="0">
                    <a:solidFill>
                      <a:srgbClr val="00B0F0"/>
                    </a:solidFill>
                  </a:rPr>
                  <a:t>o</a:t>
                </a:r>
              </a:p>
            </p:txBody>
          </p:sp>
          <p:cxnSp>
            <p:nvCxnSpPr>
              <p:cNvPr id="22" name="Gerade Verbindung mit Pfeil 21"/>
              <p:cNvCxnSpPr/>
              <p:nvPr/>
            </p:nvCxnSpPr>
            <p:spPr>
              <a:xfrm flipH="1">
                <a:off x="6517082" y="1772816"/>
                <a:ext cx="320093" cy="36783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feld 23"/>
              <p:cNvSpPr txBox="1"/>
              <p:nvPr/>
            </p:nvSpPr>
            <p:spPr>
              <a:xfrm rot="13019757">
                <a:off x="6377486" y="2101140"/>
                <a:ext cx="16671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b="1" dirty="0" smtClean="0">
                    <a:solidFill>
                      <a:srgbClr val="000000"/>
                    </a:solidFill>
                  </a:rPr>
                  <a:t>N</a:t>
                </a:r>
              </a:p>
            </p:txBody>
          </p:sp>
        </p:grpSp>
        <p:sp>
          <p:nvSpPr>
            <p:cNvPr id="32" name="Ellipse 31"/>
            <p:cNvSpPr/>
            <p:nvPr/>
          </p:nvSpPr>
          <p:spPr>
            <a:xfrm>
              <a:off x="7147621" y="5619861"/>
              <a:ext cx="161593" cy="161593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3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386290" y="6651237"/>
            <a:ext cx="468000" cy="122237"/>
          </a:xfrm>
        </p:spPr>
        <p:txBody>
          <a:bodyPr/>
          <a:lstStyle/>
          <a:p>
            <a:fld id="{D3B04FB8-49A1-4223-A105-22C3794F0FD1}" type="slidenum">
              <a:rPr lang="en-GB" smtClean="0">
                <a:solidFill>
                  <a:srgbClr val="000000"/>
                </a:solidFill>
              </a:rPr>
              <a:pPr/>
              <a:t>5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651237"/>
            <a:ext cx="5868000" cy="122237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Martin Hagen, NARVAL-II Workshop Köln, 11 &amp; 12 May 2016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95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Calibration Issues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Radar calibration</a:t>
            </a:r>
          </a:p>
          <a:p>
            <a:r>
              <a:rPr lang="en-GB" dirty="0" smtClean="0"/>
              <a:t>Manufacturer calibration for trailer version</a:t>
            </a:r>
          </a:p>
          <a:p>
            <a:r>
              <a:rPr lang="en-GB" dirty="0" smtClean="0"/>
              <a:t>Rearrangement for aircraft usage (avoidance of leakages)</a:t>
            </a:r>
          </a:p>
          <a:p>
            <a:r>
              <a:rPr lang="en-GB" dirty="0" smtClean="0"/>
              <a:t>Longer and bended wave guides (0.7 dB/m one-way)</a:t>
            </a:r>
          </a:p>
          <a:p>
            <a:r>
              <a:rPr lang="en-GB" dirty="0" smtClean="0"/>
              <a:t>Losses by radome plate (1.2 dB one-way)</a:t>
            </a:r>
          </a:p>
          <a:p>
            <a:r>
              <a:rPr lang="en-GB" dirty="0" smtClean="0"/>
              <a:t>Comparison during flights over ground-</a:t>
            </a:r>
            <a:br>
              <a:rPr lang="en-GB" dirty="0" smtClean="0"/>
            </a:br>
            <a:r>
              <a:rPr lang="en-GB" dirty="0" smtClean="0"/>
              <a:t>based MIRA-35, </a:t>
            </a:r>
            <a:r>
              <a:rPr lang="en-GB" dirty="0" err="1" smtClean="0"/>
              <a:t>Cloudsat</a:t>
            </a:r>
            <a:r>
              <a:rPr lang="en-GB" dirty="0" smtClean="0"/>
              <a:t> underpass,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joint flight HALO – French Falcon (2013),</a:t>
            </a:r>
            <a:br>
              <a:rPr lang="en-GB" dirty="0" smtClean="0"/>
            </a:br>
            <a:r>
              <a:rPr lang="en-GB" dirty="0" smtClean="0"/>
              <a:t>or calibration using sea-scatter</a:t>
            </a:r>
            <a:endParaRPr lang="en-GB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10" b="4363"/>
          <a:stretch/>
        </p:blipFill>
        <p:spPr bwMode="auto">
          <a:xfrm>
            <a:off x="5789029" y="2454754"/>
            <a:ext cx="3354971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89" t="6369" r="4921" b="9777"/>
          <a:stretch/>
        </p:blipFill>
        <p:spPr bwMode="auto">
          <a:xfrm>
            <a:off x="0" y="4149080"/>
            <a:ext cx="2755580" cy="195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4695" y="4337713"/>
            <a:ext cx="3033449" cy="180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4329005"/>
            <a:ext cx="3096344" cy="181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3275856" y="4509120"/>
            <a:ext cx="194925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dirty="0" err="1" smtClean="0"/>
              <a:t>Jülich</a:t>
            </a:r>
            <a:r>
              <a:rPr lang="en-GB" dirty="0" smtClean="0"/>
              <a:t> Cloud Radar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588224" y="4509120"/>
            <a:ext cx="19877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dirty="0" smtClean="0"/>
              <a:t>HALO Cloud Radar</a:t>
            </a:r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386290" y="6651237"/>
            <a:ext cx="468000" cy="122237"/>
          </a:xfrm>
        </p:spPr>
        <p:txBody>
          <a:bodyPr/>
          <a:lstStyle/>
          <a:p>
            <a:fld id="{D3B04FB8-49A1-4223-A105-22C3794F0FD1}" type="slidenum">
              <a:rPr lang="en-GB" smtClean="0">
                <a:solidFill>
                  <a:srgbClr val="000000"/>
                </a:solidFill>
              </a:rPr>
              <a:pPr/>
              <a:t>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651237"/>
            <a:ext cx="5868000" cy="122237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Martin Hagen, NARVAL-II Workshop Köln, 11 &amp; 12 May 2016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16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HALO Cloud </a:t>
            </a:r>
            <a:r>
              <a:rPr lang="en-GB" dirty="0" smtClean="0"/>
              <a:t>Radar Challenges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1" y="980728"/>
            <a:ext cx="8553649" cy="5112568"/>
          </a:xfrm>
        </p:spPr>
        <p:txBody>
          <a:bodyPr/>
          <a:lstStyle/>
          <a:p>
            <a:r>
              <a:rPr lang="en-GB" dirty="0" smtClean="0"/>
              <a:t>Calibration</a:t>
            </a:r>
          </a:p>
          <a:p>
            <a:pPr lvl="1"/>
            <a:r>
              <a:rPr lang="en-GB" dirty="0" smtClean="0"/>
              <a:t>loss through radome plate 1.5 dB one-way </a:t>
            </a:r>
            <a:br>
              <a:rPr lang="en-GB" dirty="0" smtClean="0"/>
            </a:br>
            <a:r>
              <a:rPr lang="en-GB" dirty="0" smtClean="0"/>
              <a:t>(different estimations, measurements at one point in radome only)</a:t>
            </a:r>
          </a:p>
          <a:p>
            <a:pPr lvl="1"/>
            <a:r>
              <a:rPr lang="en-GB" dirty="0" err="1" smtClean="0"/>
              <a:t>intercomparison</a:t>
            </a:r>
            <a:r>
              <a:rPr lang="en-GB" dirty="0" smtClean="0"/>
              <a:t> with other MIRA35, but also other radars</a:t>
            </a:r>
          </a:p>
          <a:p>
            <a:pPr>
              <a:spcBef>
                <a:spcPts val="1500"/>
              </a:spcBef>
            </a:pPr>
            <a:r>
              <a:rPr lang="en-GB" dirty="0"/>
              <a:t>Sensitivity issues: boundary water clouds are 10 – 14 km away</a:t>
            </a:r>
            <a:br>
              <a:rPr lang="en-GB" dirty="0"/>
            </a:br>
            <a:r>
              <a:rPr lang="en-GB" dirty="0"/>
              <a:t>from radar; broadening of spectra reduces power in spectral peak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Doppler velocity = vertical air motion </a:t>
            </a:r>
            <a:r>
              <a:rPr lang="en-GB" dirty="0">
                <a:sym typeface="Wingdings" panose="05000000000000000000" pitchFamily="2" charset="2"/>
              </a:rPr>
              <a:t>+</a:t>
            </a:r>
            <a:r>
              <a:rPr lang="en-GB" dirty="0" smtClean="0">
                <a:sym typeface="Wingdings" panose="05000000000000000000" pitchFamily="2" charset="2"/>
              </a:rPr>
              <a:t> fall speed of hydrometeors</a:t>
            </a:r>
          </a:p>
          <a:p>
            <a:pPr>
              <a:spcBef>
                <a:spcPts val="1200"/>
              </a:spcBef>
            </a:pPr>
            <a:r>
              <a:rPr lang="en-GB" dirty="0" smtClean="0">
                <a:sym typeface="Wingdings" panose="05000000000000000000" pitchFamily="2" charset="2"/>
              </a:rPr>
              <a:t>HALO aircraft motion does </a:t>
            </a:r>
            <a:br>
              <a:rPr lang="en-GB" dirty="0" smtClean="0">
                <a:sym typeface="Wingdings" panose="05000000000000000000" pitchFamily="2" charset="2"/>
              </a:rPr>
            </a:br>
            <a:r>
              <a:rPr lang="en-GB" dirty="0" smtClean="0">
                <a:sym typeface="Wingdings" panose="05000000000000000000" pitchFamily="2" charset="2"/>
              </a:rPr>
              <a:t>contaminate Doppler velocities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folding </a:t>
            </a:r>
            <a:r>
              <a:rPr lang="en-GB" dirty="0" smtClean="0">
                <a:sym typeface="Wingdings" panose="05000000000000000000" pitchFamily="2" charset="2"/>
              </a:rPr>
              <a:t>of Doppler spectra </a:t>
            </a:r>
            <a:br>
              <a:rPr lang="en-GB" dirty="0" smtClean="0">
                <a:sym typeface="Wingdings" panose="05000000000000000000" pitchFamily="2" charset="2"/>
              </a:rPr>
            </a:br>
            <a:r>
              <a:rPr lang="en-GB" dirty="0" smtClean="0">
                <a:sym typeface="Wingdings" panose="05000000000000000000" pitchFamily="2" charset="2"/>
              </a:rPr>
              <a:t> spectral data </a:t>
            </a:r>
            <a:r>
              <a:rPr lang="en-GB" dirty="0" smtClean="0">
                <a:sym typeface="Wingdings" panose="05000000000000000000" pitchFamily="2" charset="2"/>
              </a:rPr>
              <a:t>processing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wind profile required</a:t>
            </a:r>
            <a:endParaRPr lang="en-GB" dirty="0" smtClean="0">
              <a:sym typeface="Wingdings" panose="05000000000000000000" pitchFamily="2" charset="2"/>
            </a:endParaRPr>
          </a:p>
          <a:p>
            <a:pPr lvl="1"/>
            <a:endParaRPr lang="en-GB" dirty="0" smtClean="0">
              <a:sym typeface="Wingdings" panose="05000000000000000000" pitchFamily="2" charset="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58" t="10642" r="5442" b="3680"/>
          <a:stretch/>
        </p:blipFill>
        <p:spPr bwMode="auto">
          <a:xfrm>
            <a:off x="4655599" y="3717032"/>
            <a:ext cx="443760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386290" y="6651237"/>
            <a:ext cx="468000" cy="122237"/>
          </a:xfrm>
        </p:spPr>
        <p:txBody>
          <a:bodyPr/>
          <a:lstStyle/>
          <a:p>
            <a:fld id="{D3B04FB8-49A1-4223-A105-22C3794F0FD1}" type="slidenum">
              <a:rPr lang="en-GB" smtClean="0">
                <a:solidFill>
                  <a:srgbClr val="000000"/>
                </a:solidFill>
              </a:rPr>
              <a:pPr/>
              <a:t>7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651237"/>
            <a:ext cx="5868000" cy="122237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Martin Hagen, NARVAL-II Workshop Köln, 11 &amp; 12 May 2016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87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HAMP Operational Constraints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1" y="980728"/>
            <a:ext cx="8604449" cy="511256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GB" dirty="0" smtClean="0"/>
              <a:t>Two </a:t>
            </a:r>
            <a:r>
              <a:rPr lang="en-GB" dirty="0" smtClean="0"/>
              <a:t>operator(s) for cloud radar + radiometers </a:t>
            </a:r>
          </a:p>
          <a:p>
            <a:pPr>
              <a:spcAft>
                <a:spcPts val="1000"/>
              </a:spcAft>
            </a:pPr>
            <a:r>
              <a:rPr lang="en-GB" dirty="0" smtClean="0"/>
              <a:t>Pre-heating before operation: </a:t>
            </a:r>
          </a:p>
          <a:p>
            <a:pPr lvl="1">
              <a:spcAft>
                <a:spcPts val="1000"/>
              </a:spcAft>
            </a:pPr>
            <a:r>
              <a:rPr lang="en-GB" dirty="0" smtClean="0"/>
              <a:t>Cloud radar: approx. 5 minutes</a:t>
            </a:r>
          </a:p>
          <a:p>
            <a:pPr lvl="1">
              <a:spcAft>
                <a:spcPts val="1000"/>
              </a:spcAft>
            </a:pPr>
            <a:r>
              <a:rPr lang="en-US" dirty="0" smtClean="0"/>
              <a:t>Radiometers: </a:t>
            </a:r>
            <a:br>
              <a:rPr lang="en-US" dirty="0" smtClean="0"/>
            </a:br>
            <a:r>
              <a:rPr lang="en-US" dirty="0" smtClean="0"/>
              <a:t>approx. 2 hours before take-off </a:t>
            </a:r>
            <a:br>
              <a:rPr lang="en-US" dirty="0" smtClean="0"/>
            </a:br>
            <a:r>
              <a:rPr lang="en-US" dirty="0" smtClean="0"/>
              <a:t>calibration (30 minutes) with liquid nitrogen before each flight</a:t>
            </a:r>
            <a:endParaRPr lang="en-GB" dirty="0" smtClean="0"/>
          </a:p>
          <a:p>
            <a:pPr>
              <a:spcAft>
                <a:spcPts val="1000"/>
              </a:spcAft>
            </a:pPr>
            <a:r>
              <a:rPr lang="en-GB" dirty="0" smtClean="0"/>
              <a:t>Saturation of radar receiver by sea (earth) surface</a:t>
            </a:r>
            <a:br>
              <a:rPr lang="en-GB" dirty="0" smtClean="0"/>
            </a:br>
            <a:r>
              <a:rPr lang="en-GB" dirty="0" smtClean="0">
                <a:sym typeface="Wingdings" panose="05000000000000000000" pitchFamily="2" charset="2"/>
              </a:rPr>
              <a:t> minimum flight height: FL </a:t>
            </a:r>
            <a:r>
              <a:rPr lang="en-GB" dirty="0" smtClean="0">
                <a:sym typeface="Wingdings" panose="05000000000000000000" pitchFamily="2" charset="2"/>
              </a:rPr>
              <a:t>16</a:t>
            </a:r>
            <a:r>
              <a:rPr lang="en-GB" dirty="0" smtClean="0">
                <a:sym typeface="Wingdings" panose="05000000000000000000" pitchFamily="2" charset="2"/>
              </a:rPr>
              <a:t>0 (5 </a:t>
            </a:r>
            <a:r>
              <a:rPr lang="en-GB" dirty="0" smtClean="0">
                <a:sym typeface="Wingdings" panose="05000000000000000000" pitchFamily="2" charset="2"/>
              </a:rPr>
              <a:t>km</a:t>
            </a:r>
            <a:r>
              <a:rPr lang="en-GB" dirty="0" smtClean="0">
                <a:sym typeface="Wingdings" panose="05000000000000000000" pitchFamily="2" charset="2"/>
              </a:rPr>
              <a:t>)</a:t>
            </a:r>
            <a:br>
              <a:rPr lang="en-GB" dirty="0" smtClean="0">
                <a:sym typeface="Wingdings" panose="05000000000000000000" pitchFamily="2" charset="2"/>
              </a:rPr>
            </a:br>
            <a:r>
              <a:rPr lang="en-GB" sz="1800" dirty="0" smtClean="0">
                <a:sym typeface="Wingdings" panose="05000000000000000000" pitchFamily="2" charset="2"/>
              </a:rPr>
              <a:t>    (we don’t know the real lowest height, but we don’t want to burn the receiver)</a:t>
            </a:r>
            <a:endParaRPr lang="en-GB" dirty="0" smtClean="0"/>
          </a:p>
          <a:p>
            <a:pPr>
              <a:spcAft>
                <a:spcPts val="1000"/>
              </a:spcAft>
            </a:pPr>
            <a:r>
              <a:rPr lang="en-GB" dirty="0" smtClean="0"/>
              <a:t>Maximum range of radar 15 km; </a:t>
            </a:r>
            <a:br>
              <a:rPr lang="en-GB" dirty="0" smtClean="0"/>
            </a:br>
            <a:r>
              <a:rPr lang="en-GB" dirty="0" smtClean="0"/>
              <a:t>but ground echo preferred; forward pitch to be considered</a:t>
            </a:r>
            <a:br>
              <a:rPr lang="en-GB" dirty="0" smtClean="0"/>
            </a:br>
            <a:r>
              <a:rPr lang="en-GB" dirty="0" smtClean="0">
                <a:sym typeface="Wingdings" panose="05000000000000000000" pitchFamily="2" charset="2"/>
              </a:rPr>
              <a:t> maximum flight height: FL 450 (13.7 km)</a:t>
            </a:r>
          </a:p>
          <a:p>
            <a:pPr>
              <a:spcAft>
                <a:spcPts val="1000"/>
              </a:spcAft>
            </a:pPr>
            <a:endParaRPr lang="en-GB" dirty="0"/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386290" y="6651237"/>
            <a:ext cx="468000" cy="122237"/>
          </a:xfrm>
        </p:spPr>
        <p:txBody>
          <a:bodyPr/>
          <a:lstStyle/>
          <a:p>
            <a:fld id="{D3B04FB8-49A1-4223-A105-22C3794F0FD1}" type="slidenum">
              <a:rPr lang="en-GB" smtClean="0">
                <a:solidFill>
                  <a:srgbClr val="000000"/>
                </a:solidFill>
              </a:rPr>
              <a:pPr/>
              <a:t>8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651237"/>
            <a:ext cx="5868000" cy="122237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Martin Hagen, NARVAL-II Workshop Köln, 11 &amp; 12 May 2016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869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HAMP Radar Calibration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Radar calibration:</a:t>
            </a:r>
          </a:p>
          <a:p>
            <a:pPr lvl="1">
              <a:lnSpc>
                <a:spcPts val="2300"/>
              </a:lnSpc>
              <a:spcBef>
                <a:spcPts val="1200"/>
              </a:spcBef>
            </a:pPr>
            <a:r>
              <a:rPr lang="en-GB" dirty="0" smtClean="0"/>
              <a:t>inter-comparison with </a:t>
            </a:r>
            <a:r>
              <a:rPr lang="en-GB" dirty="0" err="1" smtClean="0"/>
              <a:t>Cloudsat</a:t>
            </a:r>
            <a:r>
              <a:rPr lang="en-GB" dirty="0" smtClean="0"/>
              <a:t> and GPM satellites:</a:t>
            </a:r>
            <a:br>
              <a:rPr lang="en-GB" dirty="0" smtClean="0"/>
            </a:br>
            <a:r>
              <a:rPr lang="en-GB" dirty="0" smtClean="0"/>
              <a:t>underpasses of satellites during research flights</a:t>
            </a:r>
          </a:p>
          <a:p>
            <a:pPr lvl="1">
              <a:lnSpc>
                <a:spcPts val="2300"/>
              </a:lnSpc>
              <a:spcBef>
                <a:spcPts val="1200"/>
              </a:spcBef>
            </a:pPr>
            <a:r>
              <a:rPr lang="en-GB" dirty="0" smtClean="0"/>
              <a:t>NAWDEX: </a:t>
            </a:r>
            <a:br>
              <a:rPr lang="en-GB" dirty="0" smtClean="0"/>
            </a:br>
            <a:r>
              <a:rPr lang="en-GB" dirty="0" smtClean="0"/>
              <a:t>inter-comparison </a:t>
            </a:r>
            <a:r>
              <a:rPr lang="en-GB" dirty="0" smtClean="0"/>
              <a:t>with French F20 RASTA 95 GHz cloud radar:</a:t>
            </a:r>
            <a:br>
              <a:rPr lang="en-GB" dirty="0" smtClean="0"/>
            </a:br>
            <a:r>
              <a:rPr lang="en-GB" dirty="0" smtClean="0"/>
              <a:t>joint underpasses of Cloudsat with French F20</a:t>
            </a:r>
          </a:p>
          <a:p>
            <a:pPr lvl="1">
              <a:lnSpc>
                <a:spcPts val="2300"/>
              </a:lnSpc>
              <a:spcBef>
                <a:spcPts val="1200"/>
              </a:spcBef>
            </a:pPr>
            <a:r>
              <a:rPr lang="en-GB" dirty="0" smtClean="0"/>
              <a:t>NAWDEX:</a:t>
            </a:r>
            <a:br>
              <a:rPr lang="en-GB" dirty="0" smtClean="0"/>
            </a:br>
            <a:r>
              <a:rPr lang="en-GB" dirty="0" smtClean="0"/>
              <a:t>inter-comparison </a:t>
            </a:r>
            <a:r>
              <a:rPr lang="en-GB" dirty="0" smtClean="0"/>
              <a:t>with ground-based cloud radars:</a:t>
            </a:r>
            <a:br>
              <a:rPr lang="en-GB" dirty="0" smtClean="0"/>
            </a:br>
            <a:r>
              <a:rPr lang="en-GB" dirty="0" smtClean="0"/>
              <a:t>overpasses over Mace Head (Ireland), Chilbolton (UK</a:t>
            </a:r>
            <a:r>
              <a:rPr lang="en-GB" dirty="0" smtClean="0"/>
              <a:t>),</a:t>
            </a:r>
            <a:br>
              <a:rPr lang="en-GB" dirty="0" smtClean="0"/>
            </a:br>
            <a:r>
              <a:rPr lang="en-GB" dirty="0" err="1" smtClean="0"/>
              <a:t>Jülich</a:t>
            </a:r>
            <a:r>
              <a:rPr lang="en-GB" dirty="0" smtClean="0"/>
              <a:t> (DE), </a:t>
            </a:r>
            <a:r>
              <a:rPr lang="en-GB" dirty="0" err="1" smtClean="0"/>
              <a:t>Cabauw</a:t>
            </a:r>
            <a:r>
              <a:rPr lang="en-GB" dirty="0" smtClean="0"/>
              <a:t> (NL)</a:t>
            </a:r>
            <a:endParaRPr lang="en-GB" dirty="0" smtClean="0"/>
          </a:p>
          <a:p>
            <a:pPr lvl="1">
              <a:lnSpc>
                <a:spcPts val="2300"/>
              </a:lnSpc>
              <a:spcBef>
                <a:spcPts val="1200"/>
              </a:spcBef>
            </a:pPr>
            <a:r>
              <a:rPr lang="en-GB" dirty="0" smtClean="0"/>
              <a:t>dedicated </a:t>
            </a:r>
            <a:r>
              <a:rPr lang="en-GB" dirty="0" smtClean="0"/>
              <a:t>calibration patterns:</a:t>
            </a:r>
            <a:br>
              <a:rPr lang="en-GB" dirty="0" smtClean="0"/>
            </a:br>
            <a:r>
              <a:rPr lang="en-GB" dirty="0" smtClean="0"/>
              <a:t>circles over sea with 10° bank (approx. 15 minutes per circle)</a:t>
            </a:r>
            <a:br>
              <a:rPr lang="en-GB" dirty="0" smtClean="0"/>
            </a:br>
            <a:r>
              <a:rPr lang="en-GB" dirty="0" smtClean="0"/>
              <a:t>preferred </a:t>
            </a:r>
            <a:r>
              <a:rPr lang="en-GB" dirty="0" smtClean="0"/>
              <a:t>during one or two research flights </a:t>
            </a:r>
            <a:br>
              <a:rPr lang="en-GB" dirty="0" smtClean="0"/>
            </a:br>
            <a:r>
              <a:rPr lang="en-GB" dirty="0" smtClean="0"/>
              <a:t>(maybe over calm and over rough sea)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04FB8-49A1-4223-A105-22C3794F0FD1}" type="slidenum">
              <a:rPr lang="en-GB" smtClean="0">
                <a:solidFill>
                  <a:srgbClr val="000000"/>
                </a:solidFill>
              </a:rPr>
              <a:pPr/>
              <a:t>9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Martin Hagen, NARVAL-II Workshop Köln, 11 &amp; 12 May 2016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859340"/>
      </p:ext>
    </p:extLst>
  </p:cSld>
  <p:clrMapOvr>
    <a:masterClrMapping/>
  </p:clrMapOvr>
</p:sld>
</file>

<file path=ppt/theme/theme1.xml><?xml version="1.0" encoding="utf-8"?>
<a:theme xmlns:a="http://schemas.openxmlformats.org/drawingml/2006/main" name="dlr_mh">
  <a:themeElements>
    <a:clrScheme name="Standard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Standarddesign">
      <a:majorFont>
        <a:latin typeface="Arial"/>
        <a:ea typeface="ヒラギノ角ゴ Pro W3"/>
        <a:cs typeface="Arial"/>
      </a:majorFont>
      <a:minorFont>
        <a:latin typeface="Arial"/>
        <a:ea typeface="ヒラギノ角ゴ Pro W3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00000"/>
          </a:lnSpc>
          <a:buNone/>
          <a:defRPr dirty="0" err="1" smtClean="0"/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369</Words>
  <Application>Microsoft Office PowerPoint</Application>
  <PresentationFormat>Bildschirmpräsentation (4:3)</PresentationFormat>
  <Paragraphs>130</Paragraphs>
  <Slides>9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dlr_mh</vt:lpstr>
      <vt:lpstr>HAMP – HALO Microwave Package – Cloud Radar –</vt:lpstr>
      <vt:lpstr>HAMP – HALO Microwave Package / NARVAL configuration</vt:lpstr>
      <vt:lpstr>HALO Cloud Radar</vt:lpstr>
      <vt:lpstr>HALO Cloud Radar – Measured Parameters</vt:lpstr>
      <vt:lpstr>NARVAL Next-generation Aircraft Remote Sensing for Validation Studies</vt:lpstr>
      <vt:lpstr>Calibration Issues</vt:lpstr>
      <vt:lpstr>HALO Cloud Radar Challenges</vt:lpstr>
      <vt:lpstr>HAMP Operational Constraints</vt:lpstr>
      <vt:lpstr>HAMP Radar Calibration</vt:lpstr>
    </vt:vector>
  </TitlesOfParts>
  <Company>DLR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HAMP – HALO Microwave Package</dc:title>
  <dc:creator>Hagen, Martin</dc:creator>
  <cp:lastModifiedBy>Hagen, Martin</cp:lastModifiedBy>
  <cp:revision>67</cp:revision>
  <dcterms:created xsi:type="dcterms:W3CDTF">2015-07-06T09:14:54Z</dcterms:created>
  <dcterms:modified xsi:type="dcterms:W3CDTF">2016-05-11T08:08:00Z</dcterms:modified>
</cp:coreProperties>
</file>