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/>
    <p:restoredTop sz="94628"/>
  </p:normalViewPr>
  <p:slideViewPr>
    <p:cSldViewPr snapToGrid="0" snapToObjects="1" showGuides="1">
      <p:cViewPr>
        <p:scale>
          <a:sx n="100" d="100"/>
          <a:sy n="100" d="100"/>
        </p:scale>
        <p:origin x="1376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5" d="100"/>
          <a:sy n="95" d="100"/>
        </p:scale>
        <p:origin x="37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B1398-D7D1-5642-9F5C-63F0A3A21B6D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B900F-6B0D-4449-9C07-F2BCA6B81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B900F-6B0D-4449-9C07-F2BCA6B815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2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B900F-6B0D-4449-9C07-F2BCA6B815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B9279-10B3-CC44-BD80-14F5741CF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18AA64-FD6F-3448-9DC6-558F3666A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CAC79F-AA99-1B4D-9EC0-8F4DECFC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C876E0-3191-F646-9D6A-533E88C1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AC6B9B-540C-7046-8691-73B540CC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7CB0A-BB23-114C-9E96-7C3017DE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051D3C-B0D9-B949-A3EF-F874E04C5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F454B8-8EEF-D546-9FC7-9985C981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C765-D85B-0D44-84E0-5079893B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F25C47-EB5E-0E4B-96E7-9C503C57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F63FDF3-5322-6540-8B5D-C07F37C67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90168D-F63A-0F46-B922-89479EC90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50FC4-65D1-274F-904E-1CA8DC74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3E296-7BB5-DF47-BC86-D05B5BA7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0E5A2-417E-A34F-9EF8-F5965EEC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B8DBB-DE30-BD4B-8445-FA1DE98A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E0936D-E7C8-B440-8777-5EDAFFB67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9A101B-9BD0-CE4B-A08A-6445875E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F11BAD-7A6F-644D-897C-DDE30970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1620F5-F7E4-554C-87EC-22E7AA0E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FD610-21D9-C54D-833C-A1476E40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E3AFA1-255C-3D44-9592-AE8D3F36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43700-3D80-C04D-AF8D-BC9049B0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4C09DF-EB32-954C-BA18-0FEDB236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5FA564-1F85-E34B-9CBC-FDE010AE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39198-7BCC-6841-9026-2A9A5EE0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D9750-1F33-284E-A758-5D23A5FC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1FA9A4-1E8D-334B-B1D6-B761F2472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CC7233-E520-D242-9F77-08C71E6B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BD8B8B-985C-C647-9313-2A41A6E2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B70615-300D-CE40-A32D-05C711E7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5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137EC-E57D-0B41-8F40-B925BFAF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E28F4B-0A07-714D-8AD5-20E0DBEAA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126FAE-C94A-334D-AC94-27418278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E807A5-6E81-3143-BB07-4CB59F9C5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2F49DB-E619-4E44-A3E7-C0BCB1ABB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B66A66-6E0A-B444-A77B-7FF4D7FE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EBABF7F-CB26-974D-AE60-5A142BF7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5A0E5A2-9D10-9447-8874-C50136F2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8B78-CC53-6545-820A-2E0A0BB5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3D1A75-1FA2-6348-B4BC-984E04EA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832721-89E5-A04D-BE95-C40E024C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D68AB3-0DA7-DF46-8DE1-F0BED019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5CF60-0C00-B448-8FF4-9E9F5CBE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AD7DEB-BBFD-CF41-8388-B226D115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608B8C-8839-F24D-A3F7-064FEDD0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14E05-DCAB-294E-A6F3-6AD9D9EF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91F95B-F84C-A048-B866-7D9644177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A61726-AE15-7A4D-9C51-773341CD8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F64936-6CD7-294D-8152-25B7AF18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A733EB-3E75-8842-B475-797C588D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A4DBAC-4248-BF42-86D7-B0A5FE73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3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C3B4F-42A4-3C47-9518-53427942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20B1A4-7E65-4640-8ACE-1100F20FF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9A0512-7E90-7A45-9CE9-B94DBE74E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9DBF77-6745-2D40-9E18-CC82F084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43801A-2798-B84A-8F6B-116B52ED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B8BDD5-ED95-CD4E-9948-7781ACAA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6560C9-B825-044C-B946-13DC172E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ADA2DF-FFBB-0849-84C7-EE7AEACF9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EDC848-A011-C04A-AAE4-40D56DE9A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19EC-A57A-9446-BDEE-CD271D46BAB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9560AC-30ED-FF45-BFE0-3B1311F15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33853F-8D91-5E44-BDBE-2C7565DEE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6A1E-580A-7E49-AC97-7B182DD1D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61EBE-85FA-F448-9EC5-9E9557253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17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Paper Review</a:t>
            </a:r>
            <a:br>
              <a:rPr lang="en-US" dirty="0"/>
            </a:br>
            <a:br>
              <a:rPr lang="en-US" dirty="0"/>
            </a:br>
            <a:r>
              <a:rPr lang="en-US" sz="5200" dirty="0"/>
              <a:t>Satellite based cloud profiling radars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5F5A5F-022E-1C42-9797-419EFE81C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282" y="3423622"/>
            <a:ext cx="10682867" cy="2977182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Lamer et al, 2020 – AMT, </a:t>
            </a:r>
          </a:p>
          <a:p>
            <a:r>
              <a:rPr lang="en-US" b="1" i="1" dirty="0"/>
              <a:t>Mind the gap part 1 - </a:t>
            </a:r>
            <a:r>
              <a:rPr lang="de-DE" b="1" i="1" dirty="0" err="1"/>
              <a:t>Accurately</a:t>
            </a:r>
            <a:r>
              <a:rPr lang="de-DE" b="1" i="1" dirty="0"/>
              <a:t> </a:t>
            </a:r>
            <a:r>
              <a:rPr lang="de-DE" b="1" i="1" dirty="0" err="1"/>
              <a:t>locating</a:t>
            </a:r>
            <a:r>
              <a:rPr lang="de-DE" b="1" i="1" dirty="0"/>
              <a:t> warm marine </a:t>
            </a:r>
            <a:r>
              <a:rPr lang="de-DE" b="1" i="1" dirty="0" err="1"/>
              <a:t>boundary</a:t>
            </a:r>
            <a:r>
              <a:rPr lang="de-DE" b="1" i="1" dirty="0"/>
              <a:t> </a:t>
            </a:r>
            <a:r>
              <a:rPr lang="de-DE" b="1" i="1" dirty="0" err="1"/>
              <a:t>layer</a:t>
            </a:r>
            <a:r>
              <a:rPr lang="de-DE" b="1" i="1" dirty="0"/>
              <a:t> </a:t>
            </a:r>
            <a:r>
              <a:rPr lang="de-DE" b="1" i="1" dirty="0" err="1"/>
              <a:t>clouds</a:t>
            </a:r>
            <a:r>
              <a:rPr lang="de-DE" b="1" i="1" dirty="0"/>
              <a:t> </a:t>
            </a:r>
            <a:r>
              <a:rPr lang="de-DE" b="1" i="1" dirty="0" err="1"/>
              <a:t>and</a:t>
            </a:r>
            <a:r>
              <a:rPr lang="de-DE" b="1" i="1" dirty="0"/>
              <a:t> </a:t>
            </a:r>
            <a:r>
              <a:rPr lang="de-DE" b="1" i="1" dirty="0" err="1"/>
              <a:t>precipitation</a:t>
            </a:r>
            <a:r>
              <a:rPr lang="de-DE" b="1" i="1" dirty="0"/>
              <a:t> </a:t>
            </a:r>
            <a:r>
              <a:rPr lang="de-DE" b="1" i="1" dirty="0" err="1"/>
              <a:t>using</a:t>
            </a:r>
            <a:r>
              <a:rPr lang="de-DE" b="1" i="1" dirty="0"/>
              <a:t> </a:t>
            </a:r>
            <a:r>
              <a:rPr lang="de-DE" b="1" i="1" dirty="0" err="1"/>
              <a:t>spaceborne</a:t>
            </a:r>
            <a:r>
              <a:rPr lang="de-DE" b="1" i="1" dirty="0"/>
              <a:t> </a:t>
            </a:r>
            <a:r>
              <a:rPr lang="de-DE" b="1" i="1" dirty="0" err="1"/>
              <a:t>radars</a:t>
            </a:r>
            <a:r>
              <a:rPr lang="en-US" b="1" i="1" dirty="0"/>
              <a:t> </a:t>
            </a:r>
          </a:p>
          <a:p>
            <a:r>
              <a:rPr lang="en-US" sz="2600" dirty="0"/>
              <a:t>Battaglia et al, 2020 – AMT, </a:t>
            </a:r>
          </a:p>
          <a:p>
            <a:r>
              <a:rPr lang="en-US" i="1" dirty="0"/>
              <a:t>Mind the gap part 2 –  </a:t>
            </a:r>
            <a:r>
              <a:rPr lang="de-DE" i="1" dirty="0" err="1"/>
              <a:t>Improving</a:t>
            </a:r>
            <a:r>
              <a:rPr lang="de-DE" i="1" dirty="0"/>
              <a:t> quantitative </a:t>
            </a:r>
            <a:r>
              <a:rPr lang="de-DE" i="1" dirty="0" err="1"/>
              <a:t>estimates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cloud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rain </a:t>
            </a:r>
            <a:r>
              <a:rPr lang="de-DE" i="1" dirty="0" err="1"/>
              <a:t>water</a:t>
            </a:r>
            <a:r>
              <a:rPr lang="de-DE" i="1" dirty="0"/>
              <a:t> </a:t>
            </a:r>
            <a:r>
              <a:rPr lang="de-DE" i="1" dirty="0" err="1"/>
              <a:t>path</a:t>
            </a:r>
            <a:r>
              <a:rPr lang="de-DE" i="1" dirty="0"/>
              <a:t> in </a:t>
            </a:r>
            <a:r>
              <a:rPr lang="de-DE" i="1" dirty="0" err="1"/>
              <a:t>oceanic</a:t>
            </a:r>
            <a:r>
              <a:rPr lang="de-DE" i="1" dirty="0"/>
              <a:t> warm rain </a:t>
            </a:r>
            <a:r>
              <a:rPr lang="de-DE" i="1" dirty="0" err="1"/>
              <a:t>using</a:t>
            </a:r>
            <a:r>
              <a:rPr lang="de-DE" i="1" dirty="0"/>
              <a:t> </a:t>
            </a:r>
            <a:r>
              <a:rPr lang="de-DE" i="1" dirty="0" err="1"/>
              <a:t>spaceborne</a:t>
            </a:r>
            <a:r>
              <a:rPr lang="de-DE" i="1" dirty="0"/>
              <a:t> </a:t>
            </a:r>
            <a:r>
              <a:rPr lang="de-DE" i="1" dirty="0" err="1"/>
              <a:t>radars</a:t>
            </a:r>
            <a:endParaRPr lang="de-DE" i="1" dirty="0"/>
          </a:p>
          <a:p>
            <a:r>
              <a:rPr lang="en-US" sz="2600" dirty="0"/>
              <a:t>Battaglia et al, 2020 – Review of Geophysics,</a:t>
            </a:r>
            <a:endParaRPr lang="de-DE" sz="2600" i="1" dirty="0"/>
          </a:p>
          <a:p>
            <a:r>
              <a:rPr lang="de-DE" i="1" dirty="0" err="1"/>
              <a:t>Spaceborne</a:t>
            </a:r>
            <a:r>
              <a:rPr lang="de-DE" i="1" dirty="0"/>
              <a:t> Cloud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Precipitation</a:t>
            </a:r>
            <a:r>
              <a:rPr lang="de-DE" i="1" dirty="0"/>
              <a:t> Radars: Status, </a:t>
            </a:r>
            <a:r>
              <a:rPr lang="de-DE" i="1" dirty="0" err="1"/>
              <a:t>Challenges</a:t>
            </a:r>
            <a:r>
              <a:rPr lang="de-DE" i="1" dirty="0"/>
              <a:t>,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Ways</a:t>
            </a:r>
            <a:r>
              <a:rPr lang="de-DE" i="1" dirty="0"/>
              <a:t> Forward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0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CCB504-5862-C44E-8FE1-7B9CFF2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2" y="318425"/>
            <a:ext cx="11965256" cy="912417"/>
          </a:xfrm>
        </p:spPr>
        <p:txBody>
          <a:bodyPr>
            <a:normAutofit/>
          </a:bodyPr>
          <a:lstStyle/>
          <a:p>
            <a:r>
              <a:rPr lang="en-US" dirty="0"/>
              <a:t>Simulation vs ground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8C7991A-B149-EF4F-BAB4-84BA06100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72" y="1230842"/>
            <a:ext cx="5982628" cy="530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Different pulse forms:</a:t>
            </a:r>
          </a:p>
          <a:p>
            <a:r>
              <a:rPr lang="en-US" sz="2200" dirty="0"/>
              <a:t>The pulse shape alone does not increase the detectability of WMBC</a:t>
            </a:r>
          </a:p>
          <a:p>
            <a:r>
              <a:rPr lang="en-US" sz="2200" dirty="0"/>
              <a:t>Enhanced sensitivity introduces partial beam filling and more clouds detected (+7% cloud detection)</a:t>
            </a:r>
          </a:p>
          <a:p>
            <a:pPr marL="0" indent="0">
              <a:buNone/>
            </a:pPr>
            <a:r>
              <a:rPr lang="en-US" sz="2200" dirty="0"/>
              <a:t>Different resolutions:</a:t>
            </a:r>
          </a:p>
          <a:p>
            <a:r>
              <a:rPr lang="en-US" sz="2200" dirty="0"/>
              <a:t>Oversampling creates higher range resolution</a:t>
            </a:r>
          </a:p>
          <a:p>
            <a:r>
              <a:rPr lang="en-US" sz="2200" dirty="0"/>
              <a:t>Connection between the range gates soothes out these effect </a:t>
            </a:r>
          </a:p>
          <a:p>
            <a:pPr marL="0" indent="0">
              <a:buNone/>
            </a:pPr>
            <a:r>
              <a:rPr lang="en-US" sz="2200" dirty="0"/>
              <a:t>Different sensitivities:</a:t>
            </a:r>
          </a:p>
          <a:p>
            <a:r>
              <a:rPr lang="en-US" sz="2200" dirty="0"/>
              <a:t>Shorter pulse -&gt; higher range resolution -&gt; accurate cloud boundaries but decrease sensitivity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6B5AA9-30FA-5E45-8E13-2F24C993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93754"/>
            <a:ext cx="5488223" cy="54704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2DD6056-84B2-1643-9DEB-6073D6FCECF9}"/>
              </a:ext>
            </a:extLst>
          </p:cNvPr>
          <p:cNvSpPr txBox="1"/>
          <p:nvPr/>
        </p:nvSpPr>
        <p:spPr>
          <a:xfrm>
            <a:off x="6707713" y="6170242"/>
            <a:ext cx="1017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Different</a:t>
            </a:r>
          </a:p>
          <a:p>
            <a:pPr algn="ctr"/>
            <a:r>
              <a:rPr lang="en-US" dirty="0"/>
              <a:t>pulse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C4EF92-B329-6B48-9E94-11FFA9BB4434}"/>
              </a:ext>
            </a:extLst>
          </p:cNvPr>
          <p:cNvSpPr txBox="1"/>
          <p:nvPr/>
        </p:nvSpPr>
        <p:spPr>
          <a:xfrm>
            <a:off x="8357399" y="6187594"/>
            <a:ext cx="122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Different </a:t>
            </a:r>
          </a:p>
          <a:p>
            <a:pPr algn="ctr"/>
            <a:r>
              <a:rPr lang="en-US" dirty="0"/>
              <a:t>resolutions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49CF896-FAA8-C64A-A934-0CD7CBDD056A}"/>
              </a:ext>
            </a:extLst>
          </p:cNvPr>
          <p:cNvSpPr txBox="1"/>
          <p:nvPr/>
        </p:nvSpPr>
        <p:spPr>
          <a:xfrm>
            <a:off x="10010485" y="6164245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Different </a:t>
            </a:r>
          </a:p>
          <a:p>
            <a:pPr algn="ctr"/>
            <a:r>
              <a:rPr lang="en-US" dirty="0"/>
              <a:t>sensitivity</a:t>
            </a:r>
          </a:p>
        </p:txBody>
      </p:sp>
    </p:spTree>
    <p:extLst>
      <p:ext uri="{BB962C8B-B14F-4D97-AF65-F5344CB8AC3E}">
        <p14:creationId xmlns:p14="http://schemas.microsoft.com/office/powerpoint/2010/main" val="297973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CCB504-5862-C44E-8FE1-7B9CFF2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2" y="64425"/>
            <a:ext cx="11965256" cy="912417"/>
          </a:xfrm>
        </p:spPr>
        <p:txBody>
          <a:bodyPr>
            <a:normAutofit/>
          </a:bodyPr>
          <a:lstStyle/>
          <a:p>
            <a:r>
              <a:rPr lang="en-US" dirty="0"/>
              <a:t>Conclusion: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8C7991A-B149-EF4F-BAB4-84BA06100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216" y="976842"/>
            <a:ext cx="6974984" cy="2566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Warm Marine Boundary layer Clouds will remain a hard to detect cloud</a:t>
            </a:r>
          </a:p>
          <a:p>
            <a:r>
              <a:rPr lang="en-US" sz="2200" dirty="0"/>
              <a:t>50% below 400m in the ground based data set</a:t>
            </a:r>
          </a:p>
          <a:p>
            <a:r>
              <a:rPr lang="en-US" sz="2200" dirty="0"/>
              <a:t>50% have Ze &lt; -22 </a:t>
            </a:r>
            <a:r>
              <a:rPr lang="en-US" sz="2200" dirty="0" err="1"/>
              <a:t>dBZ</a:t>
            </a:r>
            <a:r>
              <a:rPr lang="en-US" sz="2200" dirty="0"/>
              <a:t> hard to detect from space</a:t>
            </a:r>
          </a:p>
          <a:p>
            <a:r>
              <a:rPr lang="en-US" sz="2200" dirty="0"/>
              <a:t>Sum cloud rain might overlap all the time with the ground echo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579B2F6-EE41-BB4A-A215-8A0262B4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00" y="1138338"/>
            <a:ext cx="4965800" cy="229066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916329F-AFC9-AB46-9142-40BA0C1A391A}"/>
              </a:ext>
            </a:extLst>
          </p:cNvPr>
          <p:cNvSpPr txBox="1"/>
          <p:nvPr/>
        </p:nvSpPr>
        <p:spPr>
          <a:xfrm>
            <a:off x="251216" y="3648839"/>
            <a:ext cx="119407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All configurations come with benefits and 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 before launch the target of interest has to be know so that the right configuration can be chosen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EarthCare</a:t>
            </a:r>
            <a:r>
              <a:rPr lang="en-US" sz="2200" dirty="0"/>
              <a:t> will be able to detect about 7% more clouds then </a:t>
            </a:r>
            <a:r>
              <a:rPr lang="en-US" sz="2200" dirty="0" err="1"/>
              <a:t>CloudSat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However the vertical profile is all and all represented good – over sampling leas to higher cloud tops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Future satellite missions might think of a combination of configuration to improve the detection of low clouds</a:t>
            </a:r>
          </a:p>
        </p:txBody>
      </p:sp>
    </p:spTree>
    <p:extLst>
      <p:ext uri="{BB962C8B-B14F-4D97-AF65-F5344CB8AC3E}">
        <p14:creationId xmlns:p14="http://schemas.microsoft.com/office/powerpoint/2010/main" val="381196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61EBE-85FA-F448-9EC5-9E9557253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Review</a:t>
            </a:r>
            <a:br>
              <a:rPr lang="en-US" dirty="0"/>
            </a:br>
            <a:br>
              <a:rPr lang="en-US" dirty="0"/>
            </a:br>
            <a:r>
              <a:rPr lang="en-US" sz="5200" dirty="0"/>
              <a:t>Satellite based cloud profiling radars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5F5A5F-022E-1C42-9797-419EFE81C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6AFE7B-BEA4-0D4F-8AB8-9AF2EC20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0" y="357507"/>
            <a:ext cx="10961649" cy="59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4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CCB504-5862-C44E-8FE1-7B9CFF27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Introduction/Motivation: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8C7991A-B149-EF4F-BAB4-84BA061002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Warm Marine </a:t>
            </a:r>
            <a:r>
              <a:rPr lang="en-US" sz="2400" dirty="0" err="1"/>
              <a:t>Boundarylayer</a:t>
            </a:r>
            <a:r>
              <a:rPr lang="en-US" sz="2400" dirty="0"/>
              <a:t> Clouds (WMBC) are important for global radiation budget – high uncertainty</a:t>
            </a:r>
          </a:p>
          <a:p>
            <a:r>
              <a:rPr lang="en-US" sz="2400" dirty="0" err="1"/>
              <a:t>Milimeter</a:t>
            </a:r>
            <a:r>
              <a:rPr lang="en-US" sz="2400" dirty="0"/>
              <a:t> cloud radars are able to detect these clouds – cloud structure, precipitation onset, </a:t>
            </a:r>
            <a:r>
              <a:rPr lang="en-US" sz="2400" dirty="0" err="1"/>
              <a:t>disdtibution</a:t>
            </a:r>
            <a:endParaRPr lang="en-US" sz="2400" dirty="0"/>
          </a:p>
          <a:p>
            <a:r>
              <a:rPr lang="en-US" sz="2400" dirty="0"/>
              <a:t>2006 first space born radar - </a:t>
            </a:r>
            <a:r>
              <a:rPr lang="en-US" sz="2400" dirty="0" err="1"/>
              <a:t>CloudSat</a:t>
            </a:r>
            <a:endParaRPr lang="en-US" sz="24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B0D363E-CC7B-744C-A456-E3FE964823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2006 first space born radar - </a:t>
            </a:r>
            <a:r>
              <a:rPr lang="en-US" sz="2400" dirty="0" err="1"/>
              <a:t>CloudSat</a:t>
            </a:r>
            <a:endParaRPr lang="en-US" sz="2400" dirty="0"/>
          </a:p>
          <a:p>
            <a:r>
              <a:rPr lang="en-US" sz="2400" dirty="0"/>
              <a:t>30% - 50% of all columns contain WMBC are detected</a:t>
            </a:r>
          </a:p>
          <a:p>
            <a:r>
              <a:rPr lang="en-US" sz="2400" dirty="0"/>
              <a:t>Ground based data suggest 70% - 80% WMBC </a:t>
            </a:r>
          </a:p>
          <a:p>
            <a:r>
              <a:rPr lang="en-US" sz="2400" dirty="0"/>
              <a:t>Not all are detected – detection limit to low, surface clutter, to large food print (1.4 km to 0.24km)</a:t>
            </a:r>
          </a:p>
          <a:p>
            <a:r>
              <a:rPr lang="en-US" sz="2400" dirty="0"/>
              <a:t>Can future space born missions improve the detection?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88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CCB504-5862-C44E-8FE1-7B9CFF2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2" y="0"/>
            <a:ext cx="11240428" cy="912417"/>
          </a:xfrm>
        </p:spPr>
        <p:txBody>
          <a:bodyPr/>
          <a:lstStyle/>
          <a:p>
            <a:r>
              <a:rPr lang="en-US" dirty="0" err="1"/>
              <a:t>CloudSat</a:t>
            </a:r>
            <a:r>
              <a:rPr lang="en-US" dirty="0"/>
              <a:t> and ground based data sets: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8C7991A-B149-EF4F-BAB4-84BA06100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72" y="912417"/>
            <a:ext cx="3934522" cy="5789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a) Ground-based Radar</a:t>
            </a:r>
          </a:p>
          <a:p>
            <a:pPr marL="0" indent="0">
              <a:buNone/>
            </a:pPr>
            <a:r>
              <a:rPr lang="en-US" sz="2200" dirty="0"/>
              <a:t>Conservative filtering of the </a:t>
            </a:r>
            <a:r>
              <a:rPr lang="en-US" sz="2200" dirty="0" err="1"/>
              <a:t>CloudSat</a:t>
            </a:r>
            <a:r>
              <a:rPr lang="en-US" sz="2200" dirty="0"/>
              <a:t> data GEOPROF V4</a:t>
            </a:r>
          </a:p>
          <a:p>
            <a:pPr marL="0" indent="0">
              <a:buNone/>
            </a:pPr>
            <a:r>
              <a:rPr lang="en-US" sz="2200" dirty="0"/>
              <a:t>Finally in this study are analyzed</a:t>
            </a:r>
          </a:p>
          <a:p>
            <a:pPr marL="0" indent="0">
              <a:buNone/>
            </a:pPr>
            <a:r>
              <a:rPr lang="en-US" sz="2200" dirty="0"/>
              <a:t>~138 </a:t>
            </a:r>
            <a:r>
              <a:rPr lang="en-US" sz="2200" dirty="0" err="1"/>
              <a:t>CloudSat</a:t>
            </a:r>
            <a:r>
              <a:rPr lang="en-US" sz="2200" dirty="0"/>
              <a:t> overpasses</a:t>
            </a:r>
          </a:p>
          <a:p>
            <a:pPr marL="0" indent="0">
              <a:buNone/>
            </a:pPr>
            <a:r>
              <a:rPr lang="en-US" sz="2200" dirty="0"/>
              <a:t>~719 days of ground based data</a:t>
            </a:r>
          </a:p>
          <a:p>
            <a:pPr marL="0" indent="0">
              <a:buNone/>
            </a:pPr>
            <a:r>
              <a:rPr lang="en-US" sz="2200" dirty="0"/>
              <a:t>To find out:</a:t>
            </a:r>
          </a:p>
          <a:p>
            <a:r>
              <a:rPr lang="de-DE" sz="2200" dirty="0" err="1"/>
              <a:t>characterize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properties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WMBL </a:t>
            </a:r>
            <a:r>
              <a:rPr lang="de-DE" sz="2200" dirty="0" err="1"/>
              <a:t>clouds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precipitation</a:t>
            </a:r>
            <a:r>
              <a:rPr lang="de-DE" sz="2200" dirty="0"/>
              <a:t> </a:t>
            </a:r>
          </a:p>
          <a:p>
            <a:r>
              <a:rPr lang="de-DE" sz="2200" dirty="0" err="1"/>
              <a:t>evaluate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performance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theoretical</a:t>
            </a:r>
            <a:r>
              <a:rPr lang="de-DE" sz="2200" dirty="0"/>
              <a:t> </a:t>
            </a:r>
            <a:r>
              <a:rPr lang="de-DE" sz="2200" dirty="0" err="1"/>
              <a:t>radar</a:t>
            </a:r>
            <a:r>
              <a:rPr lang="de-DE" sz="2200" dirty="0"/>
              <a:t> </a:t>
            </a:r>
            <a:r>
              <a:rPr lang="de-DE" sz="2200" dirty="0" err="1"/>
              <a:t>architectures</a:t>
            </a:r>
            <a:r>
              <a:rPr lang="de-DE" sz="2200" dirty="0"/>
              <a:t> in </a:t>
            </a:r>
            <a:r>
              <a:rPr lang="de-DE" sz="2200" dirty="0" err="1"/>
              <a:t>detecting</a:t>
            </a:r>
            <a:r>
              <a:rPr lang="de-DE" sz="2200" dirty="0"/>
              <a:t> </a:t>
            </a:r>
            <a:r>
              <a:rPr lang="de-DE" sz="2200" dirty="0" err="1"/>
              <a:t>those</a:t>
            </a:r>
            <a:r>
              <a:rPr lang="de-DE" sz="2200" dirty="0"/>
              <a:t> </a:t>
            </a:r>
            <a:r>
              <a:rPr lang="de-DE" sz="2200" dirty="0" err="1"/>
              <a:t>clouds</a:t>
            </a:r>
            <a:endParaRPr lang="en-US" sz="22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8016CE-D99C-CB45-9D85-5716C172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94" y="744771"/>
            <a:ext cx="82282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2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CCB504-5862-C44E-8FE1-7B9CFF2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2" y="0"/>
            <a:ext cx="11965256" cy="912417"/>
          </a:xfrm>
        </p:spPr>
        <p:txBody>
          <a:bodyPr>
            <a:normAutofit/>
          </a:bodyPr>
          <a:lstStyle/>
          <a:p>
            <a:r>
              <a:rPr lang="en-US" dirty="0"/>
              <a:t>Forward simulation of ground based to Sat view: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8C7991A-B149-EF4F-BAB4-84BA06100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72" y="2509023"/>
            <a:ext cx="3934522" cy="4192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Take ground based data and resample them based on know or possible satellite born radar specifications</a:t>
            </a:r>
          </a:p>
          <a:p>
            <a:r>
              <a:rPr lang="en-US" sz="2200" dirty="0"/>
              <a:t>Enhance sensitivity</a:t>
            </a:r>
          </a:p>
          <a:p>
            <a:r>
              <a:rPr lang="en-US" sz="2200" dirty="0"/>
              <a:t>Enhanced horizontal and vertical sampling</a:t>
            </a:r>
          </a:p>
          <a:p>
            <a:r>
              <a:rPr lang="en-US" sz="2200" dirty="0"/>
              <a:t>Different point target response</a:t>
            </a:r>
          </a:p>
          <a:p>
            <a:pPr marL="0" indent="0">
              <a:buNone/>
            </a:pPr>
            <a:r>
              <a:rPr lang="en-US" sz="2200" dirty="0"/>
              <a:t>Statistical analysis of the data sets to evaluate detection of WMBC from scape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49DB64-E9EC-B04D-A736-DB53A8BC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076" y="963976"/>
            <a:ext cx="8261771" cy="435095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45347B-4FE0-E341-8CB6-5379CF5B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108" y="5380733"/>
            <a:ext cx="7991706" cy="1255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F46692-D3DA-6244-99D9-55D037E45F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99" b="63470"/>
          <a:stretch/>
        </p:blipFill>
        <p:spPr>
          <a:xfrm>
            <a:off x="155190" y="912417"/>
            <a:ext cx="3850886" cy="15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5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CCB504-5862-C44E-8FE1-7B9CFF2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2" y="318425"/>
            <a:ext cx="11965256" cy="912417"/>
          </a:xfrm>
        </p:spPr>
        <p:txBody>
          <a:bodyPr>
            <a:normAutofit/>
          </a:bodyPr>
          <a:lstStyle/>
          <a:p>
            <a:r>
              <a:rPr lang="en-US" dirty="0" err="1"/>
              <a:t>CloudSat</a:t>
            </a:r>
            <a:r>
              <a:rPr lang="en-US" dirty="0"/>
              <a:t> vs ground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5A1F02-A5BA-1F4D-BF4E-FC1442AA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94" y="1166294"/>
            <a:ext cx="2415110" cy="5281710"/>
          </a:xfrm>
          <a:prstGeom prst="rect">
            <a:avLst/>
          </a:prstGeom>
        </p:spPr>
      </p:pic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010BD240-F035-2F44-9BFE-0C449AFDDC78}"/>
              </a:ext>
            </a:extLst>
          </p:cNvPr>
          <p:cNvSpPr txBox="1">
            <a:spLocks/>
          </p:cNvSpPr>
          <p:nvPr/>
        </p:nvSpPr>
        <p:spPr>
          <a:xfrm>
            <a:off x="113372" y="1230842"/>
            <a:ext cx="3934522" cy="530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Compare 138 overpasses with comparable measurements from ground</a:t>
            </a:r>
          </a:p>
          <a:p>
            <a:r>
              <a:rPr lang="en-US" sz="2200" dirty="0"/>
              <a:t>Only 40% of clouds detected from </a:t>
            </a:r>
            <a:r>
              <a:rPr lang="en-US" sz="2200" dirty="0" err="1"/>
              <a:t>CloudSat</a:t>
            </a:r>
            <a:endParaRPr lang="en-US" sz="2200" dirty="0"/>
          </a:p>
          <a:p>
            <a:r>
              <a:rPr lang="en-US" sz="2200" dirty="0"/>
              <a:t>Profile is represented good</a:t>
            </a:r>
          </a:p>
        </p:txBody>
      </p:sp>
    </p:spTree>
    <p:extLst>
      <p:ext uri="{BB962C8B-B14F-4D97-AF65-F5344CB8AC3E}">
        <p14:creationId xmlns:p14="http://schemas.microsoft.com/office/powerpoint/2010/main" val="86171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CCB504-5862-C44E-8FE1-7B9CFF2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2" y="318425"/>
            <a:ext cx="11965256" cy="912417"/>
          </a:xfrm>
        </p:spPr>
        <p:txBody>
          <a:bodyPr>
            <a:normAutofit/>
          </a:bodyPr>
          <a:lstStyle/>
          <a:p>
            <a:r>
              <a:rPr lang="en-US" dirty="0" err="1"/>
              <a:t>CloudSat</a:t>
            </a:r>
            <a:r>
              <a:rPr lang="en-US" dirty="0"/>
              <a:t> vs ground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8C7991A-B149-EF4F-BAB4-84BA06100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72" y="1230842"/>
            <a:ext cx="3934522" cy="5308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Compare 138 overpasses with comparable measurements from ground</a:t>
            </a:r>
          </a:p>
          <a:p>
            <a:r>
              <a:rPr lang="en-US" sz="2200" dirty="0"/>
              <a:t>Only 40% of clouds detected from </a:t>
            </a:r>
            <a:r>
              <a:rPr lang="en-US" sz="2200" dirty="0" err="1"/>
              <a:t>CloudSat</a:t>
            </a:r>
            <a:endParaRPr lang="en-US" sz="2200" dirty="0"/>
          </a:p>
          <a:p>
            <a:r>
              <a:rPr lang="en-US" sz="2200" dirty="0"/>
              <a:t>Profile is represented good</a:t>
            </a:r>
          </a:p>
          <a:p>
            <a:pPr marL="0" indent="0">
              <a:buNone/>
            </a:pPr>
            <a:r>
              <a:rPr lang="en-US" sz="2200" dirty="0"/>
              <a:t>A closed look identifies:</a:t>
            </a:r>
          </a:p>
          <a:p>
            <a:r>
              <a:rPr lang="en-US" sz="2200" dirty="0"/>
              <a:t>broken cloud decks are challenging for </a:t>
            </a:r>
            <a:r>
              <a:rPr lang="en-US" sz="2200" dirty="0" err="1"/>
              <a:t>CloudSat</a:t>
            </a:r>
            <a:r>
              <a:rPr lang="en-US" sz="2200" dirty="0"/>
              <a:t> (a)</a:t>
            </a:r>
          </a:p>
          <a:p>
            <a:r>
              <a:rPr lang="en-US" sz="2200" dirty="0"/>
              <a:t>Missing of low reflectivity clouds (a)</a:t>
            </a:r>
          </a:p>
          <a:p>
            <a:r>
              <a:rPr lang="en-US" sz="2200" dirty="0" err="1"/>
              <a:t>CloudSat</a:t>
            </a:r>
            <a:r>
              <a:rPr lang="en-US" sz="2200" dirty="0"/>
              <a:t> misses low clouds – misses true cloud base ~50% (b)</a:t>
            </a:r>
          </a:p>
          <a:p>
            <a:r>
              <a:rPr lang="en-US" sz="2200" dirty="0"/>
              <a:t>Surface clutter can enhance detection of low clouds (b)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5A1F02-A5BA-1F4D-BF4E-FC1442AA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94" y="1166294"/>
            <a:ext cx="2415110" cy="528171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B967A1B-3E7A-384E-A887-5CC20F612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04" y="1438507"/>
            <a:ext cx="5771596" cy="43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CCB504-5862-C44E-8FE1-7B9CFF2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2" y="318425"/>
            <a:ext cx="11965256" cy="912417"/>
          </a:xfrm>
        </p:spPr>
        <p:txBody>
          <a:bodyPr>
            <a:normAutofit/>
          </a:bodyPr>
          <a:lstStyle/>
          <a:p>
            <a:r>
              <a:rPr lang="en-US" dirty="0" err="1"/>
              <a:t>CloudSat</a:t>
            </a:r>
            <a:r>
              <a:rPr lang="en-US" dirty="0"/>
              <a:t> vs ground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8C7991A-B149-EF4F-BAB4-84BA06100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72" y="1230842"/>
            <a:ext cx="3934522" cy="530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Analyzing ground based data set shows: </a:t>
            </a:r>
          </a:p>
          <a:p>
            <a:r>
              <a:rPr lang="en-US" sz="2200" dirty="0" err="1"/>
              <a:t>CloudSat</a:t>
            </a:r>
            <a:r>
              <a:rPr lang="en-US" sz="2200" dirty="0"/>
              <a:t> miss 80% of all clouds below 0.75 km (b)</a:t>
            </a:r>
          </a:p>
          <a:p>
            <a:r>
              <a:rPr lang="en-US" sz="2200" dirty="0"/>
              <a:t>Which are 20% of all clouds </a:t>
            </a:r>
          </a:p>
          <a:p>
            <a:r>
              <a:rPr lang="en-US" sz="2200" dirty="0"/>
              <a:t>~50 % of all rain (b)</a:t>
            </a:r>
          </a:p>
          <a:p>
            <a:r>
              <a:rPr lang="en-US" sz="2200" dirty="0"/>
              <a:t>Surface clutter can enhance detection of low clouds (b)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Which configuration would be the best to improve detection?</a:t>
            </a:r>
          </a:p>
          <a:p>
            <a:pPr marL="0" indent="0">
              <a:buNone/>
            </a:pPr>
            <a:r>
              <a:rPr lang="en-US" sz="2200" dirty="0"/>
              <a:t>Simulations based on 719 days data set.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03B42F-6C0B-3B4A-8A0D-293EA9AAA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94" y="1326003"/>
            <a:ext cx="8102883" cy="51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5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CCB504-5862-C44E-8FE1-7B9CFF2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2" y="0"/>
            <a:ext cx="11965256" cy="912417"/>
          </a:xfrm>
        </p:spPr>
        <p:txBody>
          <a:bodyPr>
            <a:normAutofit/>
          </a:bodyPr>
          <a:lstStyle/>
          <a:p>
            <a:r>
              <a:rPr lang="en-US" dirty="0"/>
              <a:t>Forward simulation of ground based to Sat view: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8C7991A-B149-EF4F-BAB4-84BA06100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72" y="2509023"/>
            <a:ext cx="3934522" cy="4192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Take ground based data and resample them based on know or possible satellite born radar specifications</a:t>
            </a:r>
          </a:p>
          <a:p>
            <a:r>
              <a:rPr lang="en-US" sz="2200" dirty="0"/>
              <a:t>Enhance sensitivity</a:t>
            </a:r>
          </a:p>
          <a:p>
            <a:r>
              <a:rPr lang="en-US" sz="2200" dirty="0"/>
              <a:t>Enhanced horizontal and vertical sampling</a:t>
            </a:r>
          </a:p>
          <a:p>
            <a:r>
              <a:rPr lang="en-US" sz="2200" dirty="0"/>
              <a:t>Different point target response</a:t>
            </a:r>
          </a:p>
          <a:p>
            <a:pPr marL="0" indent="0">
              <a:buNone/>
            </a:pPr>
            <a:r>
              <a:rPr lang="en-US" sz="2200" dirty="0"/>
              <a:t>Statistical analysis of the data sets to evaluate detection of WMBC from scape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49DB64-E9EC-B04D-A736-DB53A8BC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076" y="963976"/>
            <a:ext cx="8261771" cy="435095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45347B-4FE0-E341-8CB6-5379CF5B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108" y="5380733"/>
            <a:ext cx="7991706" cy="1255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F46692-D3DA-6244-99D9-55D037E45F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99" b="63470"/>
          <a:stretch/>
        </p:blipFill>
        <p:spPr>
          <a:xfrm>
            <a:off x="155190" y="912417"/>
            <a:ext cx="3850886" cy="15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3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Macintosh PowerPoint</Application>
  <PresentationFormat>Breitbild</PresentationFormat>
  <Paragraphs>88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Paper Review  Satellite based cloud profiling radars</vt:lpstr>
      <vt:lpstr>Paper Review  Satellite based cloud profiling radars</vt:lpstr>
      <vt:lpstr>Introduction/Motivation:</vt:lpstr>
      <vt:lpstr>CloudSat and ground based data sets:</vt:lpstr>
      <vt:lpstr>Forward simulation of ground based to Sat view:</vt:lpstr>
      <vt:lpstr>CloudSat vs ground</vt:lpstr>
      <vt:lpstr>CloudSat vs ground</vt:lpstr>
      <vt:lpstr>CloudSat vs ground</vt:lpstr>
      <vt:lpstr>Forward simulation of ground based to Sat view:</vt:lpstr>
      <vt:lpstr>Simulation vs ground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Review  Satellite based cloud profiling radars</dc:title>
  <dc:creator>Microsoft Office User</dc:creator>
  <cp:lastModifiedBy>Microsoft Office User</cp:lastModifiedBy>
  <cp:revision>4</cp:revision>
  <dcterms:created xsi:type="dcterms:W3CDTF">2021-11-05T09:41:40Z</dcterms:created>
  <dcterms:modified xsi:type="dcterms:W3CDTF">2021-11-05T15:15:28Z</dcterms:modified>
</cp:coreProperties>
</file>