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2" r:id="rId5"/>
    <p:sldId id="260" r:id="rId6"/>
    <p:sldId id="270" r:id="rId7"/>
    <p:sldId id="274" r:id="rId8"/>
    <p:sldId id="261" r:id="rId9"/>
    <p:sldId id="263" r:id="rId10"/>
    <p:sldId id="265" r:id="rId11"/>
    <p:sldId id="262" r:id="rId12"/>
    <p:sldId id="267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D4B9B"/>
    <a:srgbClr val="90A0CA"/>
    <a:srgbClr val="2B30F9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6410"/>
  </p:normalViewPr>
  <p:slideViewPr>
    <p:cSldViewPr snapToGrid="0">
      <p:cViewPr varScale="1">
        <p:scale>
          <a:sx n="114" d="100"/>
          <a:sy n="114" d="100"/>
        </p:scale>
        <p:origin x="5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6.9.2022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6.9.2022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DC27AA-FAD5-48C8-89E3-A8865F8A5B4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97341" y="129561"/>
            <a:ext cx="967635" cy="4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udnet.fmi.f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262E09-06DB-47D8-9276-339D3F0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7" y="1801475"/>
            <a:ext cx="8353425" cy="830997"/>
          </a:xfrm>
        </p:spPr>
        <p:txBody>
          <a:bodyPr/>
          <a:lstStyle/>
          <a:p>
            <a:r>
              <a:rPr lang="en-US" dirty="0"/>
              <a:t> New cloud detection method for a stand-alone ground based microwave radiometer 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4D3D6BE0-6471-4C69-B0CB-841561C48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Moritz Löffler</a:t>
            </a:r>
            <a:r>
              <a:rPr lang="de-DE" baseline="30000" dirty="0"/>
              <a:t>1,2</a:t>
            </a:r>
            <a:r>
              <a:rPr lang="de-DE" dirty="0"/>
              <a:t>, Christine Knist</a:t>
            </a:r>
            <a:r>
              <a:rPr lang="de-DE" baseline="30000" dirty="0"/>
              <a:t> 1</a:t>
            </a:r>
            <a:r>
              <a:rPr lang="de-DE" dirty="0"/>
              <a:t>, Jasmin Vural</a:t>
            </a:r>
            <a:r>
              <a:rPr lang="de-DE" baseline="30000" dirty="0"/>
              <a:t> 1</a:t>
            </a:r>
            <a:r>
              <a:rPr lang="de-DE" dirty="0"/>
              <a:t>, Ulrich Görsdorf</a:t>
            </a:r>
            <a:r>
              <a:rPr lang="de-DE" baseline="30000" dirty="0"/>
              <a:t> 1</a:t>
            </a:r>
            <a:r>
              <a:rPr lang="de-DE" dirty="0"/>
              <a:t>, Ulrich Löhnert</a:t>
            </a:r>
            <a:r>
              <a:rPr lang="de-DE" baseline="30000" dirty="0"/>
              <a:t> 2 </a:t>
            </a:r>
          </a:p>
          <a:p>
            <a:r>
              <a:rPr lang="de-DE" baseline="30000" dirty="0"/>
              <a:t>1</a:t>
            </a:r>
            <a:r>
              <a:rPr lang="de-DE" dirty="0"/>
              <a:t> Deutscher Wetterdienst, </a:t>
            </a:r>
            <a:r>
              <a:rPr lang="de-DE" baseline="30000" dirty="0"/>
              <a:t>2</a:t>
            </a:r>
            <a:r>
              <a:rPr lang="de-DE" dirty="0"/>
              <a:t>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24373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0C18F27-3589-4E97-B5BD-32B7D390615C}"/>
              </a:ext>
            </a:extLst>
          </p:cNvPr>
          <p:cNvSpPr txBox="1"/>
          <p:nvPr/>
        </p:nvSpPr>
        <p:spPr>
          <a:xfrm>
            <a:off x="368617" y="1543049"/>
            <a:ext cx="454420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400" u="sng" dirty="0">
                <a:solidFill>
                  <a:srgbClr val="000000"/>
                </a:solidFill>
              </a:rPr>
              <a:t>Input: 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Tb all 14 channels computed radiative transfer model RTTOV-</a:t>
            </a:r>
            <a:r>
              <a:rPr lang="en-GB" sz="1200" dirty="0" err="1">
                <a:solidFill>
                  <a:srgbClr val="000000"/>
                </a:solidFill>
              </a:rPr>
              <a:t>gb</a:t>
            </a:r>
            <a:r>
              <a:rPr lang="en-GB" sz="1200" dirty="0">
                <a:solidFill>
                  <a:srgbClr val="000000"/>
                </a:solidFill>
              </a:rPr>
              <a:t> from ICON-D2 first guess model fields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(Length dataset: ~15 000 times, ~1.5 y)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400" u="sng" dirty="0">
                <a:solidFill>
                  <a:srgbClr val="000000"/>
                </a:solidFill>
              </a:rPr>
              <a:t>Ground truth: 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ICON-D2 model fields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400" u="sng" dirty="0" err="1">
                <a:solidFill>
                  <a:srgbClr val="000000"/>
                </a:solidFill>
              </a:rPr>
              <a:t>Intercomparison</a:t>
            </a:r>
            <a:r>
              <a:rPr lang="en-GB" sz="1400" u="sng" dirty="0">
                <a:solidFill>
                  <a:srgbClr val="000000"/>
                </a:solidFill>
              </a:rPr>
              <a:t> of classifiers: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Only NN with 2 hidden layers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200" dirty="0">
                <a:solidFill>
                  <a:srgbClr val="000000"/>
                </a:solidFill>
              </a:rPr>
              <a:t>Promising results for all elevation angles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200" dirty="0">
                <a:solidFill>
                  <a:srgbClr val="000000"/>
                </a:solidFill>
              </a:rPr>
              <a:t>Worse performance at lowest elevation angles and zenith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200" dirty="0">
                <a:solidFill>
                  <a:srgbClr val="000000"/>
                </a:solidFill>
              </a:rPr>
              <a:t>High probability of detection leads to high false alarm rate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200" dirty="0">
                <a:solidFill>
                  <a:srgbClr val="000000"/>
                </a:solidFill>
              </a:rPr>
              <a:t>Modification of ground truth might help symmetry</a:t>
            </a:r>
          </a:p>
          <a:p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EA522F-0F32-4544-834F-BB069197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1" y="727623"/>
            <a:ext cx="4035224" cy="34540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713D02-5778-4BC4-AF87-C82C3B52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4409469" cy="1080296"/>
          </a:xfrm>
        </p:spPr>
        <p:txBody>
          <a:bodyPr/>
          <a:lstStyle/>
          <a:p>
            <a:r>
              <a:rPr lang="en-GB" dirty="0"/>
              <a:t>Cloud detection trained with modelled elevation scans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D588EB-3893-4B3C-AE8B-A90F986CEA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97779" y="4090749"/>
            <a:ext cx="3876937" cy="557451"/>
          </a:xfrm>
        </p:spPr>
        <p:txBody>
          <a:bodyPr/>
          <a:lstStyle/>
          <a:p>
            <a:pPr algn="ctr"/>
            <a:r>
              <a:rPr lang="en-GB" sz="1050" dirty="0"/>
              <a:t>Performance diagram of ML based classifiers for cloud detection. Tested and trained on ICON-D2 first guess dataset. Moved to observation space (Tb) with RTTOV-</a:t>
            </a:r>
            <a:r>
              <a:rPr lang="en-GB" sz="1050" dirty="0" err="1"/>
              <a:t>gb</a:t>
            </a:r>
            <a:r>
              <a:rPr lang="en-GB" sz="1050" dirty="0"/>
              <a:t>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CAFBC3F-3190-4B43-88BD-DB6EFA6140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96AF1B-B3D5-4FB4-B574-62DAD35F6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CB8543-6F8E-4173-BEC5-290989AC36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60A7E3-1EFF-4806-AB08-E4DE17821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0" y="727623"/>
            <a:ext cx="4035224" cy="34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87217-9CF0-413A-B8D9-72011672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8748712" cy="720197"/>
          </a:xfrm>
        </p:spPr>
        <p:txBody>
          <a:bodyPr/>
          <a:lstStyle/>
          <a:p>
            <a:r>
              <a:rPr lang="en-GB" dirty="0"/>
              <a:t>Observation minus Model-equivalent (</a:t>
            </a:r>
            <a:r>
              <a:rPr lang="en-GB" dirty="0" err="1"/>
              <a:t>OMe</a:t>
            </a:r>
            <a:r>
              <a:rPr lang="en-GB" dirty="0"/>
              <a:t>) statistics</a:t>
            </a:r>
            <a:br>
              <a:rPr lang="en-GB" dirty="0"/>
            </a:br>
            <a:r>
              <a:rPr lang="en-GB" dirty="0"/>
              <a:t>Zenith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5D2F7-25B0-47BE-ABC5-9D8EF3B79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OMe</a:t>
            </a:r>
            <a:r>
              <a:rPr lang="en-GB" dirty="0"/>
              <a:t>-stats. is symmetric for clear-sky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Ome</a:t>
            </a:r>
            <a:r>
              <a:rPr lang="en-GB" dirty="0"/>
              <a:t>-stats. have a smaller variability for clear-sky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</a:t>
            </a:r>
            <a:r>
              <a:rPr lang="en-GB" dirty="0" err="1"/>
              <a:t>hannels</a:t>
            </a:r>
            <a:r>
              <a:rPr lang="en-GB" dirty="0"/>
              <a:t> above 54GHz unaffected by liquid clouds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Expectations are met</a:t>
            </a:r>
          </a:p>
          <a:p>
            <a:r>
              <a:rPr lang="en-GB" dirty="0"/>
              <a:t>NN detects relevant clouds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EA73ED5-24DE-4BB3-B9E7-4C90847A53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73A812-7669-4570-9193-31084C584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1AFC5F8-504E-438A-ABAC-BCD9E717C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11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DBBF-BA39-4607-9742-C2F2E96E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88" y="1224098"/>
            <a:ext cx="5097843" cy="33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ED06D-894C-488F-9FD3-ABE8BD3F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2EE8AB-A0E7-4271-AD72-108F2D88F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 cloud detection with a large reanalysis dataset (e.g. ERA5)</a:t>
            </a:r>
          </a:p>
          <a:p>
            <a:pPr lvl="1"/>
            <a:r>
              <a:rPr lang="en-GB" sz="1800" dirty="0"/>
              <a:t>For this use more precise line by line radiative transfer model</a:t>
            </a:r>
          </a:p>
          <a:p>
            <a:r>
              <a:rPr lang="en-GB" dirty="0"/>
              <a:t>Assimilation experiments with cloud flagged elevation scans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52769-5CFF-4E94-B4A1-53231A4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4BB24-0B1F-41A3-A8E4-9472EBC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E7FAF-E55D-4F0E-B6B5-B30A06F4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96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29137-4C11-49E1-A59C-11D2F4DE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DD415-4958-4BFB-9CD4-90F9D3CF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Off-Zenith: Liquid cloud detection for ground-based MWR is not available.</a:t>
            </a:r>
          </a:p>
          <a:p>
            <a:r>
              <a:rPr lang="en-GB" dirty="0"/>
              <a:t>In Zenith: Machine learning based cloud detection can keep up with empirical cloud detection </a:t>
            </a:r>
          </a:p>
          <a:p>
            <a:pPr lvl="1"/>
            <a:r>
              <a:rPr lang="en-US" sz="1800" dirty="0"/>
              <a:t>Also if they are trained with NWP predictions</a:t>
            </a:r>
            <a:endParaRPr lang="en-GB" sz="1800" dirty="0"/>
          </a:p>
          <a:p>
            <a:r>
              <a:rPr lang="en-GB" dirty="0"/>
              <a:t>Off-Zenith: First results indicate the applied machine learning approach can detect clouds sufficiently. </a:t>
            </a:r>
          </a:p>
          <a:p>
            <a:pPr lvl="1"/>
            <a:r>
              <a:rPr lang="en-GB" sz="1800" dirty="0"/>
              <a:t>Better interpretability of MWR observations. </a:t>
            </a:r>
          </a:p>
          <a:p>
            <a:pPr lvl="1"/>
            <a:r>
              <a:rPr lang="en-GB" sz="1800" dirty="0"/>
              <a:t>Possibly benefit the impact of assimilating ground based MWR.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FA93F4-747A-4F27-AA7D-96D4BED8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19186-A08A-4FAC-82CF-70443D86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8FE35-4617-4620-BADB-A431B5E4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68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327AC-E8BA-47F5-A487-3020EC47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3419262" cy="720197"/>
          </a:xfrm>
        </p:spPr>
        <p:txBody>
          <a:bodyPr/>
          <a:lstStyle/>
          <a:p>
            <a:r>
              <a:rPr lang="en-GB" dirty="0"/>
              <a:t>Microwave radiometer (MWR)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412B6-A884-43D6-B245-E4965776AD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MWR are passive remote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Used for water vapor (WV) &amp; temperature (T) profiling and determining liquid water path (LWP)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DWD is exploring cost &amp; benefit of 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2D4B9B"/>
                </a:solidFill>
              </a:rPr>
              <a:t>UP1.5 – 7.9. 9:00 „DWD </a:t>
            </a:r>
            <a:r>
              <a:rPr lang="en-GB" dirty="0" err="1">
                <a:solidFill>
                  <a:srgbClr val="2D4B9B"/>
                </a:solidFill>
              </a:rPr>
              <a:t>Pilotstation</a:t>
            </a:r>
            <a:r>
              <a:rPr lang="en-GB" dirty="0">
                <a:solidFill>
                  <a:srgbClr val="2D4B9B"/>
                </a:solidFill>
              </a:rPr>
              <a:t>“ C. Knist et al</a:t>
            </a:r>
            <a:r>
              <a:rPr lang="de-DE" dirty="0">
                <a:solidFill>
                  <a:srgbClr val="2D4B9B"/>
                </a:solidFill>
              </a:rPr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2D70DF2-4DB8-4AB1-9028-D6CEBE2D77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8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8C70EB-8BD3-4F56-82C5-BF6ADCB53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HATPRO G5 at </a:t>
            </a:r>
            <a:r>
              <a:rPr lang="de-DE" dirty="0" err="1"/>
              <a:t>observatory</a:t>
            </a:r>
            <a:r>
              <a:rPr lang="de-DE" dirty="0"/>
              <a:t> in Lindenberg (DWD)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1EA8238-20FE-4EA8-92F1-4ABE06B230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51E9991-21A4-44CA-A93E-6AB280EBCB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7B6627-1764-4B6F-A397-F7A8CB08BD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97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21D15-B4E4-4E92-A571-667FE670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3183732" cy="720197"/>
          </a:xfrm>
        </p:spPr>
        <p:txBody>
          <a:bodyPr/>
          <a:lstStyle/>
          <a:p>
            <a:r>
              <a:rPr lang="en-GB" dirty="0"/>
              <a:t>Theory of MWR operation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6F0DA4-B74C-4C19-BB90-435F015A0E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Thermal emissions of atmosphere are recorded as brightness temperatures (Tb)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WV- and T-profiles and LWP retrieved with inverse radiative transfer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Profile retrieval possible in cloudy-sky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However, a cloudy/clear-sky classification is valuable for data assimilation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215FA6-1EE5-45F3-930E-5B9EC71C2F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0922" y="4075513"/>
            <a:ext cx="4861323" cy="626701"/>
          </a:xfrm>
        </p:spPr>
        <p:txBody>
          <a:bodyPr/>
          <a:lstStyle/>
          <a:p>
            <a:pPr algn="ctr"/>
            <a:r>
              <a:rPr lang="en-GB" dirty="0"/>
              <a:t>Contributions to spectral absorption coefficient by liquid water, water vapor and oxygen. Grey lines indicate spectral position of MWR (HATPRO G5) receiver frequencies.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70C6A83-E661-40B3-9C4D-AC4133A149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C0DA17E-0BFF-4A79-ABBE-A3E1D1ED8B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C497949-F4F5-4A53-9A81-E6D3CFD7B7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2B73D-1388-405E-98F8-5EE1527A16F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 bwMode="auto">
          <a:xfrm>
            <a:off x="4147011" y="827132"/>
            <a:ext cx="4311823" cy="32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0291135-C8BE-4532-A9C5-C247762743C3}"/>
              </a:ext>
            </a:extLst>
          </p:cNvPr>
          <p:cNvSpPr txBox="1"/>
          <p:nvPr/>
        </p:nvSpPr>
        <p:spPr>
          <a:xfrm>
            <a:off x="5455706" y="3461923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Liquid </a:t>
            </a:r>
            <a:r>
              <a:rPr lang="de-DE" sz="1100" dirty="0" err="1">
                <a:solidFill>
                  <a:srgbClr val="0000FF"/>
                </a:solidFill>
              </a:rPr>
              <a:t>water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41AAF6-147C-473B-BE15-22BA4FF25256}"/>
              </a:ext>
            </a:extLst>
          </p:cNvPr>
          <p:cNvSpPr txBox="1"/>
          <p:nvPr/>
        </p:nvSpPr>
        <p:spPr>
          <a:xfrm>
            <a:off x="6561583" y="122409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accent2"/>
                </a:solidFill>
              </a:rPr>
              <a:t>Oxygen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925BFF-FD76-499F-A55B-0DBD048EB38A}"/>
              </a:ext>
            </a:extLst>
          </p:cNvPr>
          <p:cNvSpPr txBox="1"/>
          <p:nvPr/>
        </p:nvSpPr>
        <p:spPr>
          <a:xfrm>
            <a:off x="4737849" y="257175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92D050"/>
                </a:solidFill>
              </a:rPr>
              <a:t>Water</a:t>
            </a:r>
            <a:r>
              <a:rPr lang="de-DE" sz="1100" dirty="0">
                <a:solidFill>
                  <a:srgbClr val="92D050"/>
                </a:solidFill>
              </a:rPr>
              <a:t> </a:t>
            </a:r>
            <a:r>
              <a:rPr lang="de-DE" sz="1100" dirty="0" err="1">
                <a:solidFill>
                  <a:srgbClr val="92D050"/>
                </a:solidFill>
              </a:rPr>
              <a:t>vapor</a:t>
            </a:r>
            <a:endParaRPr lang="de-DE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27A91A1-B1E4-4D9D-B9A8-EFC571426937}"/>
              </a:ext>
            </a:extLst>
          </p:cNvPr>
          <p:cNvSpPr txBox="1"/>
          <p:nvPr/>
        </p:nvSpPr>
        <p:spPr>
          <a:xfrm rot="16200000">
            <a:off x="3715566" y="2238569"/>
            <a:ext cx="90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Cloudy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0F2A21-6044-4670-B746-D04DCF39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6"/>
            <a:ext cx="4521796" cy="29733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D19AA0-7AA9-4754-8406-B41E6716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3440543" cy="720197"/>
          </a:xfrm>
        </p:spPr>
        <p:txBody>
          <a:bodyPr/>
          <a:lstStyle/>
          <a:p>
            <a:r>
              <a:rPr lang="en-GB" dirty="0"/>
              <a:t>Clear-sky vs. cloudy variability (LWP &amp; Tb)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3451D1-2271-4CAE-9191-70C39939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43049"/>
            <a:ext cx="3208068" cy="2973389"/>
          </a:xfrm>
        </p:spPr>
        <p:txBody>
          <a:bodyPr>
            <a:normAutofit fontScale="85000" lnSpcReduction="10000"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dirty="0"/>
              <a:t>LWP varies in clouds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/>
              <a:t>This leads to random differences in model comparisons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/>
              <a:t>Also in observation space (Tb)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/>
              <a:t>This representativity error of the observation minus first guess (model equivalent) is important for data assimilation</a:t>
            </a:r>
          </a:p>
          <a:p>
            <a:pPr marL="144000" indent="-1440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D4B9B"/>
                </a:solidFill>
              </a:rPr>
              <a:t>OSA1.5: “Assimilating MWR and Doppler-lidar observations”, </a:t>
            </a:r>
            <a:r>
              <a:rPr lang="en-GB" dirty="0" err="1">
                <a:solidFill>
                  <a:srgbClr val="2D4B9B"/>
                </a:solidFill>
              </a:rPr>
              <a:t>J.Vural</a:t>
            </a:r>
            <a:r>
              <a:rPr lang="en-GB" dirty="0">
                <a:solidFill>
                  <a:srgbClr val="2D4B9B"/>
                </a:solidFill>
              </a:rPr>
              <a:t>, Wed. 7.9.’22 11:30</a:t>
            </a:r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B7CA71-839F-47D9-9F31-86D8B50CA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424" y="4177365"/>
            <a:ext cx="4861323" cy="442035"/>
          </a:xfrm>
        </p:spPr>
        <p:txBody>
          <a:bodyPr/>
          <a:lstStyle/>
          <a:p>
            <a:pPr algn="ctr"/>
            <a:r>
              <a:rPr lang="en-GB" dirty="0"/>
              <a:t>MWR observation and first guess (ICON-D2) of LWP and difference of obs. and first guess at 31.4GHz; A clear and a cloudy case.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E1ED16-F522-4E28-96E1-76EEB0B0B0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0B7C65-1332-449C-A810-EFB660F5B4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ABB2A0-B06B-4937-9401-69A2CFC81D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4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7FCD06A-759A-4A1B-A2D7-81CF6E5C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6"/>
            <a:ext cx="4521795" cy="2973389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490A5F0-11D0-4B81-9399-8824DB4BD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7"/>
            <a:ext cx="4757423" cy="297338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8175927-1553-4A57-854C-2C047820A274}"/>
              </a:ext>
            </a:extLst>
          </p:cNvPr>
          <p:cNvSpPr/>
          <p:nvPr/>
        </p:nvSpPr>
        <p:spPr>
          <a:xfrm>
            <a:off x="3870769" y="951217"/>
            <a:ext cx="5273231" cy="322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nhaltsplatzhalter 10">
            <a:extLst>
              <a:ext uri="{FF2B5EF4-FFF2-40B4-BE49-F238E27FC236}">
                <a16:creationId xmlns:a16="http://schemas.microsoft.com/office/drawing/2014/main" id="{D3747EF9-B379-48CE-832B-69D20547C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5" y="1077595"/>
            <a:ext cx="4757423" cy="29733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D37918-6800-46E8-839A-94AAB7FDADFD}"/>
              </a:ext>
            </a:extLst>
          </p:cNvPr>
          <p:cNvSpPr txBox="1"/>
          <p:nvPr/>
        </p:nvSpPr>
        <p:spPr>
          <a:xfrm rot="16200000">
            <a:off x="3798923" y="2238569"/>
            <a:ext cx="7360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Clear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2DE6A-1F72-4866-B8B5-BF2599F6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3" cy="360099"/>
          </a:xfrm>
        </p:spPr>
        <p:txBody>
          <a:bodyPr/>
          <a:lstStyle/>
          <a:p>
            <a:r>
              <a:rPr lang="en-GB" dirty="0"/>
              <a:t>State of the art cloud detection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D6447-E9B4-46A9-B2EA-08892B3012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“empirical method” relies on threshold of variability of LWP or Tb and IR-radiometer observations.</a:t>
            </a:r>
          </a:p>
          <a:p>
            <a:r>
              <a:rPr lang="en-US" dirty="0"/>
              <a:t>Limited to zenith observations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Elevation scans increase information content of MWR retrieval products</a:t>
            </a:r>
          </a:p>
          <a:p>
            <a:r>
              <a:rPr lang="en-GB" dirty="0"/>
              <a:t>New cloud detection required for elevation scans</a:t>
            </a:r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38D706-599B-49CC-92C5-B41808D8F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5470" y="4071339"/>
            <a:ext cx="4863241" cy="515901"/>
          </a:xfrm>
        </p:spPr>
        <p:txBody>
          <a:bodyPr/>
          <a:lstStyle/>
          <a:p>
            <a:r>
              <a:rPr lang="en-GB" dirty="0"/>
              <a:t>Scheme of MWR boundary layer scan.</a:t>
            </a:r>
          </a:p>
          <a:p>
            <a:r>
              <a:rPr lang="en-GB" dirty="0">
                <a:solidFill>
                  <a:srgbClr val="2D4B9B"/>
                </a:solidFill>
              </a:rPr>
              <a:t>UP 1.5 – 7.9.‘22 14:30, „Influence of obstacles on MWR“, T. </a:t>
            </a:r>
            <a:r>
              <a:rPr lang="en-GB" dirty="0" err="1">
                <a:solidFill>
                  <a:srgbClr val="2D4B9B"/>
                </a:solidFill>
              </a:rPr>
              <a:t>Böck</a:t>
            </a:r>
            <a:endParaRPr lang="en-GB" dirty="0">
              <a:solidFill>
                <a:srgbClr val="2D4B9B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367345-1D80-4ED8-AB09-E8894C9E4A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C9D0A65-2E9C-4428-B57B-8A6059566E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192470-35D8-4DDD-86F1-5BF6413FC5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5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2484D1-A78C-4709-A836-1518D384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5" b="34537"/>
          <a:stretch/>
        </p:blipFill>
        <p:spPr>
          <a:xfrm>
            <a:off x="4303492" y="1224099"/>
            <a:ext cx="4663928" cy="243350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830F93-A8FF-441D-AAC1-52B3655AEAD9}"/>
              </a:ext>
            </a:extLst>
          </p:cNvPr>
          <p:cNvCxnSpPr>
            <a:cxnSpLocks/>
          </p:cNvCxnSpPr>
          <p:nvPr/>
        </p:nvCxnSpPr>
        <p:spPr>
          <a:xfrm flipV="1">
            <a:off x="4782769" y="1391138"/>
            <a:ext cx="0" cy="137093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B2368C8-5A30-4234-A2DF-34C33B5C9180}"/>
              </a:ext>
            </a:extLst>
          </p:cNvPr>
          <p:cNvCxnSpPr>
            <a:cxnSpLocks/>
          </p:cNvCxnSpPr>
          <p:nvPr/>
        </p:nvCxnSpPr>
        <p:spPr>
          <a:xfrm flipV="1">
            <a:off x="4949190" y="1305171"/>
            <a:ext cx="3276173" cy="149898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8025180-4DFE-4844-BB51-46DA3D596EB3}"/>
              </a:ext>
            </a:extLst>
          </p:cNvPr>
          <p:cNvCxnSpPr>
            <a:cxnSpLocks/>
          </p:cNvCxnSpPr>
          <p:nvPr/>
        </p:nvCxnSpPr>
        <p:spPr>
          <a:xfrm flipV="1">
            <a:off x="5009662" y="1946032"/>
            <a:ext cx="4509476" cy="91557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0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22CB297-75B3-4170-A1A4-B7F1A9C83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92" y="1224099"/>
            <a:ext cx="4242502" cy="263095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A44E14F-D25E-4CB0-B85A-0EF243B8C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92" y="1224099"/>
            <a:ext cx="4242502" cy="26309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DD5EBD-9DFB-4D95-98AF-8137B793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3183732" cy="720197"/>
          </a:xfrm>
        </p:spPr>
        <p:txBody>
          <a:bodyPr/>
          <a:lstStyle/>
          <a:p>
            <a:r>
              <a:rPr lang="en-GB" dirty="0"/>
              <a:t>Objectives for cloud detection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992095-E180-406F-BFC1-56101D7F3B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Liquid cloud detection for a stand alone MWR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Adapted to site specific climate and geography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Relying on ubiquitous data (e.g. reanalysis)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Applicable also to off-zenith observations</a:t>
            </a:r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434723-9E55-461E-A694-2A8AFF324D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4E934EC-04B4-4AA8-AAD0-FA64FDF4C1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D3113B-5297-4DE7-B3C3-9311F7BCEB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97AE3C7-C437-49D6-B254-02E75A9A7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6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7DBBDE9-CFE7-4102-9617-27ED2E1392D2}"/>
              </a:ext>
            </a:extLst>
          </p:cNvPr>
          <p:cNvCxnSpPr/>
          <p:nvPr/>
        </p:nvCxnSpPr>
        <p:spPr>
          <a:xfrm flipV="1">
            <a:off x="4641742" y="1146875"/>
            <a:ext cx="0" cy="117787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050015F-0661-4657-958E-D546CFF25E09}"/>
              </a:ext>
            </a:extLst>
          </p:cNvPr>
          <p:cNvCxnSpPr>
            <a:cxnSpLocks/>
          </p:cNvCxnSpPr>
          <p:nvPr/>
        </p:nvCxnSpPr>
        <p:spPr>
          <a:xfrm flipV="1">
            <a:off x="4733569" y="1146875"/>
            <a:ext cx="2612628" cy="119702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87A7790-51AE-4E1A-9095-BCEBD3BBC6D3}"/>
              </a:ext>
            </a:extLst>
          </p:cNvPr>
          <p:cNvCxnSpPr/>
          <p:nvPr/>
        </p:nvCxnSpPr>
        <p:spPr>
          <a:xfrm flipV="1">
            <a:off x="7999708" y="2149099"/>
            <a:ext cx="0" cy="117787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3F3B5D6-85A1-4BBB-B12E-B917B6B79B17}"/>
              </a:ext>
            </a:extLst>
          </p:cNvPr>
          <p:cNvCxnSpPr>
            <a:cxnSpLocks/>
          </p:cNvCxnSpPr>
          <p:nvPr/>
        </p:nvCxnSpPr>
        <p:spPr>
          <a:xfrm flipV="1">
            <a:off x="7999708" y="2129943"/>
            <a:ext cx="2612628" cy="119702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8109C-8D15-46CB-AEA5-910DAD23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classifier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37ED1-4A9C-42A1-A919-A8A27F17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198DA8-6A25-44AD-88CD-9C692B8F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1FFB18-1F26-4009-AE96-3DC9104D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0DE25B-E8A9-436B-8CBE-772AB2CF1748}"/>
              </a:ext>
            </a:extLst>
          </p:cNvPr>
          <p:cNvSpPr/>
          <p:nvPr/>
        </p:nvSpPr>
        <p:spPr>
          <a:xfrm>
            <a:off x="395287" y="1438102"/>
            <a:ext cx="1491702" cy="295101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/>
              <a:t>Datasets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Tb(IR,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Std(Tb)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Cloud </a:t>
            </a:r>
            <a:r>
              <a:rPr lang="de-DE" sz="1400" dirty="0" err="1">
                <a:solidFill>
                  <a:srgbClr val="000000"/>
                </a:solidFill>
              </a:rPr>
              <a:t>cover</a:t>
            </a: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</a:rPr>
              <a:t>CloudNet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target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class</a:t>
            </a:r>
            <a:r>
              <a:rPr lang="de-DE" sz="1400" dirty="0">
                <a:solidFill>
                  <a:srgbClr val="000000"/>
                </a:solidFill>
              </a:rPr>
              <a:t>.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8A07AA-5734-4709-A0A9-D3926D845B34}"/>
              </a:ext>
            </a:extLst>
          </p:cNvPr>
          <p:cNvSpPr/>
          <p:nvPr/>
        </p:nvSpPr>
        <p:spPr>
          <a:xfrm>
            <a:off x="542166" y="1798201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Input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3AA3B3-7142-4E96-A029-64B1ACAEFF55}"/>
              </a:ext>
            </a:extLst>
          </p:cNvPr>
          <p:cNvSpPr/>
          <p:nvPr/>
        </p:nvSpPr>
        <p:spPr>
          <a:xfrm>
            <a:off x="542166" y="3093660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Ground </a:t>
            </a:r>
            <a:r>
              <a:rPr lang="de-DE" sz="1400" dirty="0" err="1">
                <a:solidFill>
                  <a:srgbClr val="000000"/>
                </a:solidFill>
              </a:rPr>
              <a:t>truth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5AA3AB1-D009-4B85-863D-7E57872759E9}"/>
              </a:ext>
            </a:extLst>
          </p:cNvPr>
          <p:cNvSpPr/>
          <p:nvPr/>
        </p:nvSpPr>
        <p:spPr>
          <a:xfrm>
            <a:off x="2053243" y="1798201"/>
            <a:ext cx="972113" cy="360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train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63AD4AC-117F-4461-96D4-3CE06F1B6D93}"/>
              </a:ext>
            </a:extLst>
          </p:cNvPr>
          <p:cNvSpPr/>
          <p:nvPr/>
        </p:nvSpPr>
        <p:spPr>
          <a:xfrm>
            <a:off x="2053243" y="3257548"/>
            <a:ext cx="972113" cy="360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test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3046AD-7B42-433E-B295-6A1D3F8487CC}"/>
              </a:ext>
            </a:extLst>
          </p:cNvPr>
          <p:cNvSpPr/>
          <p:nvPr/>
        </p:nvSpPr>
        <p:spPr>
          <a:xfrm>
            <a:off x="3309944" y="2421594"/>
            <a:ext cx="1346661" cy="5070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classifier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601D06-9C0A-4515-AE16-503BD884BB82}"/>
              </a:ext>
            </a:extLst>
          </p:cNvPr>
          <p:cNvSpPr/>
          <p:nvPr/>
        </p:nvSpPr>
        <p:spPr>
          <a:xfrm>
            <a:off x="5950959" y="1438102"/>
            <a:ext cx="1491702" cy="295101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/>
              <a:t>Prediction</a:t>
            </a:r>
            <a:endParaRPr lang="de-DE" dirty="0"/>
          </a:p>
          <a:p>
            <a:pPr algn="r"/>
            <a:r>
              <a:rPr lang="de-DE" dirty="0" err="1">
                <a:solidFill>
                  <a:srgbClr val="000000"/>
                </a:solidFill>
              </a:rPr>
              <a:t>threshold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 err="1">
                <a:solidFill>
                  <a:srgbClr val="000000"/>
                </a:solidFill>
              </a:rPr>
              <a:t>Probability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04CE1FA-3737-4AC3-9C1A-677D4A4623B9}"/>
              </a:ext>
            </a:extLst>
          </p:cNvPr>
          <p:cNvSpPr/>
          <p:nvPr/>
        </p:nvSpPr>
        <p:spPr>
          <a:xfrm>
            <a:off x="4834128" y="2495083"/>
            <a:ext cx="972113" cy="360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predict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CDF384D-3868-4DF8-89EF-64169A47CEC3}"/>
              </a:ext>
            </a:extLst>
          </p:cNvPr>
          <p:cNvSpPr/>
          <p:nvPr/>
        </p:nvSpPr>
        <p:spPr>
          <a:xfrm>
            <a:off x="7752072" y="1996380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Clear/ </a:t>
            </a:r>
          </a:p>
          <a:p>
            <a:pPr algn="ctr"/>
            <a:r>
              <a:rPr lang="de-DE" sz="1400" dirty="0" err="1">
                <a:solidFill>
                  <a:srgbClr val="000000"/>
                </a:solidFill>
              </a:rPr>
              <a:t>no</a:t>
            </a:r>
            <a:r>
              <a:rPr lang="de-DE" sz="1400" dirty="0">
                <a:solidFill>
                  <a:srgbClr val="000000"/>
                </a:solidFill>
              </a:rPr>
              <a:t>-liquid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09435EB-6549-43A4-827D-BE687A153901}"/>
              </a:ext>
            </a:extLst>
          </p:cNvPr>
          <p:cNvSpPr/>
          <p:nvPr/>
        </p:nvSpPr>
        <p:spPr>
          <a:xfrm>
            <a:off x="7752072" y="3291839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0000"/>
                </a:solidFill>
              </a:rPr>
              <a:t>Cloudy</a:t>
            </a:r>
            <a:r>
              <a:rPr lang="de-DE" sz="1400" dirty="0">
                <a:solidFill>
                  <a:srgbClr val="000000"/>
                </a:solidFill>
              </a:rPr>
              <a:t>/ liquid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7ADFA45-3F97-4704-BC10-61F5DE8C5E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/>
          <a:stretch/>
        </p:blipFill>
        <p:spPr>
          <a:xfrm>
            <a:off x="6012550" y="2289179"/>
            <a:ext cx="1387594" cy="1079181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276E893-622F-4A07-8031-596B9B6F155B}"/>
              </a:ext>
            </a:extLst>
          </p:cNvPr>
          <p:cNvCxnSpPr/>
          <p:nvPr/>
        </p:nvCxnSpPr>
        <p:spPr>
          <a:xfrm>
            <a:off x="6903570" y="2194559"/>
            <a:ext cx="0" cy="124303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40697A31-BCE8-4824-85C2-6199A2BAA845}"/>
              </a:ext>
            </a:extLst>
          </p:cNvPr>
          <p:cNvSpPr/>
          <p:nvPr/>
        </p:nvSpPr>
        <p:spPr>
          <a:xfrm rot="5400000">
            <a:off x="6822885" y="1581042"/>
            <a:ext cx="137308" cy="1017209"/>
          </a:xfrm>
          <a:prstGeom prst="rightBrace">
            <a:avLst>
              <a:gd name="adj1" fmla="val 40900"/>
              <a:gd name="adj2" fmla="val 4747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342504A-87B9-488D-9F8D-BF2D0E9F90B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86989" y="1978250"/>
            <a:ext cx="1662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C16AD54-385A-44D1-A285-567B434E2277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42661" y="2194560"/>
            <a:ext cx="309411" cy="179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674C7C7-2571-4CD2-B897-122BECF24FDA}"/>
              </a:ext>
            </a:extLst>
          </p:cNvPr>
          <p:cNvCxnSpPr>
            <a:cxnSpLocks/>
          </p:cNvCxnSpPr>
          <p:nvPr/>
        </p:nvCxnSpPr>
        <p:spPr>
          <a:xfrm>
            <a:off x="3025356" y="1978250"/>
            <a:ext cx="276729" cy="44334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58CB15D-82D1-48CA-A09A-6F27BB051FA3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25356" y="2928670"/>
            <a:ext cx="284588" cy="5089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8BD45C6-00DC-47E9-93B5-EA0D273E91B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806241" y="2675133"/>
            <a:ext cx="144718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B0095B8-A43B-4C1F-B2C1-4DD87A6345DB}"/>
              </a:ext>
            </a:extLst>
          </p:cNvPr>
          <p:cNvCxnSpPr>
            <a:cxnSpLocks/>
          </p:cNvCxnSpPr>
          <p:nvPr/>
        </p:nvCxnSpPr>
        <p:spPr>
          <a:xfrm>
            <a:off x="1884055" y="3437596"/>
            <a:ext cx="1662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0372C49-6C3A-4CDA-A538-84E47EBB4069}"/>
              </a:ext>
            </a:extLst>
          </p:cNvPr>
          <p:cNvCxnSpPr>
            <a:cxnSpLocks/>
          </p:cNvCxnSpPr>
          <p:nvPr/>
        </p:nvCxnSpPr>
        <p:spPr>
          <a:xfrm>
            <a:off x="4664464" y="2675131"/>
            <a:ext cx="1662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47C2874-3CFD-4DBA-B683-A465448EA75C}"/>
              </a:ext>
            </a:extLst>
          </p:cNvPr>
          <p:cNvCxnSpPr>
            <a:cxnSpLocks/>
          </p:cNvCxnSpPr>
          <p:nvPr/>
        </p:nvCxnSpPr>
        <p:spPr>
          <a:xfrm flipV="1">
            <a:off x="7442661" y="3486435"/>
            <a:ext cx="309411" cy="179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99C1EE15-1E76-4F20-9083-9817B1D4EA7A}"/>
              </a:ext>
            </a:extLst>
          </p:cNvPr>
          <p:cNvSpPr txBox="1"/>
          <p:nvPr/>
        </p:nvSpPr>
        <p:spPr>
          <a:xfrm>
            <a:off x="3124194" y="2957794"/>
            <a:ext cx="1704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0400" indent="-1404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Random </a:t>
            </a:r>
            <a:r>
              <a:rPr lang="de-DE" sz="1600" dirty="0" err="1">
                <a:solidFill>
                  <a:srgbClr val="000000"/>
                </a:solidFill>
              </a:rPr>
              <a:t>forest</a:t>
            </a:r>
            <a:endParaRPr lang="de-DE" sz="1600" dirty="0">
              <a:solidFill>
                <a:srgbClr val="000000"/>
              </a:solidFill>
            </a:endParaRPr>
          </a:p>
          <a:p>
            <a:pPr marL="140400" indent="-14040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0000"/>
                </a:solidFill>
              </a:rPr>
              <a:t>Neural</a:t>
            </a:r>
            <a:r>
              <a:rPr lang="de-DE" sz="1600" dirty="0">
                <a:solidFill>
                  <a:srgbClr val="000000"/>
                </a:solidFill>
              </a:rPr>
              <a:t> network</a:t>
            </a:r>
          </a:p>
          <a:p>
            <a:pPr marL="140400" indent="-1404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…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B11710C-BB01-4E91-A823-67C2BCAB9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2" y="727623"/>
            <a:ext cx="4036575" cy="34552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713D02-5778-4BC4-AF87-C82C3B52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3894079" cy="720197"/>
          </a:xfrm>
        </p:spPr>
        <p:txBody>
          <a:bodyPr/>
          <a:lstStyle/>
          <a:p>
            <a:r>
              <a:rPr lang="en-GB" dirty="0"/>
              <a:t>Cloud detection trained with zenith observations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0D696-0FA8-4530-871B-27362CF17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43049"/>
            <a:ext cx="4544205" cy="3105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u="sng" dirty="0"/>
              <a:t>Input: </a:t>
            </a:r>
          </a:p>
          <a:p>
            <a:pPr marL="0" indent="0">
              <a:buNone/>
            </a:pPr>
            <a:r>
              <a:rPr lang="en-GB" sz="1700" dirty="0"/>
              <a:t>MWR observations: </a:t>
            </a:r>
            <a:r>
              <a:rPr lang="en-GB" sz="1700" dirty="0" err="1"/>
              <a:t>Tb_IR</a:t>
            </a:r>
            <a:r>
              <a:rPr lang="en-GB" sz="1700" dirty="0"/>
              <a:t> &amp; Std(Tb@31.4GHz)</a:t>
            </a:r>
          </a:p>
          <a:p>
            <a:pPr marL="0" indent="0">
              <a:buNone/>
            </a:pPr>
            <a:r>
              <a:rPr lang="en-GB" sz="1700" dirty="0"/>
              <a:t>(Length dataset: ~870 000 times, ~1.5 y)</a:t>
            </a:r>
          </a:p>
          <a:p>
            <a:pPr marL="0" indent="0">
              <a:buNone/>
            </a:pPr>
            <a:r>
              <a:rPr lang="en-GB" sz="2000" u="sng" dirty="0"/>
              <a:t>Ground truth: </a:t>
            </a:r>
          </a:p>
          <a:p>
            <a:pPr marL="0" indent="0">
              <a:buNone/>
            </a:pPr>
            <a:r>
              <a:rPr lang="en-GB" sz="1700" dirty="0" err="1"/>
              <a:t>CloudNet</a:t>
            </a:r>
            <a:r>
              <a:rPr lang="en-GB" sz="1700" dirty="0"/>
              <a:t> target classification</a:t>
            </a:r>
          </a:p>
          <a:p>
            <a:pPr marL="0" indent="0">
              <a:buNone/>
            </a:pPr>
            <a:r>
              <a:rPr lang="en-GB" sz="1600" dirty="0"/>
              <a:t>(Synergy product of cloud radar, ceilometer and MWR, with cloud properties and profile information. See </a:t>
            </a:r>
            <a:r>
              <a:rPr lang="en-GB" sz="1600" dirty="0">
                <a:hlinkClick r:id="rId3"/>
              </a:rPr>
              <a:t>www.cloudnet.fmi.fi</a:t>
            </a:r>
            <a:r>
              <a:rPr lang="en-GB" sz="1600" dirty="0"/>
              <a:t> )</a:t>
            </a:r>
          </a:p>
          <a:p>
            <a:pPr marL="0" indent="0">
              <a:buNone/>
            </a:pPr>
            <a:r>
              <a:rPr lang="en-GB" sz="2000" u="sng" dirty="0" err="1"/>
              <a:t>Intercomparison</a:t>
            </a:r>
            <a:r>
              <a:rPr lang="en-GB" sz="2000" u="sng" dirty="0"/>
              <a:t> of classifiers:</a:t>
            </a:r>
          </a:p>
          <a:p>
            <a:pPr marL="0" indent="0">
              <a:lnSpc>
                <a:spcPct val="120000"/>
              </a:lnSpc>
              <a:spcBef>
                <a:spcPts val="120"/>
              </a:spcBef>
              <a:buNone/>
            </a:pPr>
            <a:r>
              <a:rPr lang="en-GB" sz="1600" dirty="0"/>
              <a:t>(Empirical method, neural network (NN) with 1 hidden layer, NN with 2 hidden layers, random forest)</a:t>
            </a:r>
          </a:p>
          <a:p>
            <a:pPr>
              <a:lnSpc>
                <a:spcPct val="120000"/>
              </a:lnSpc>
              <a:spcBef>
                <a:spcPts val="120"/>
              </a:spcBef>
            </a:pPr>
            <a:r>
              <a:rPr lang="en-GB" sz="1700" dirty="0"/>
              <a:t>Performance of all classifiers similar to another (also empirical classifier)</a:t>
            </a:r>
          </a:p>
          <a:p>
            <a:pPr>
              <a:lnSpc>
                <a:spcPct val="120000"/>
              </a:lnSpc>
              <a:spcBef>
                <a:spcPts val="120"/>
              </a:spcBef>
            </a:pPr>
            <a:r>
              <a:rPr lang="en-GB" sz="1700" dirty="0"/>
              <a:t>Similar results with higher dimensional input</a:t>
            </a:r>
          </a:p>
          <a:p>
            <a:pPr>
              <a:lnSpc>
                <a:spcPct val="120000"/>
              </a:lnSpc>
              <a:spcBef>
                <a:spcPts val="120"/>
              </a:spcBef>
            </a:pPr>
            <a:r>
              <a:rPr lang="en-GB" sz="1700" dirty="0"/>
              <a:t>ML approach and training dataset are suitable to replace empirical method in zenith</a:t>
            </a:r>
            <a:endParaRPr lang="en-GB" sz="16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D588EB-3893-4B3C-AE8B-A90F986CEA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9493" y="4105181"/>
            <a:ext cx="3809218" cy="411257"/>
          </a:xfrm>
        </p:spPr>
        <p:txBody>
          <a:bodyPr/>
          <a:lstStyle/>
          <a:p>
            <a:pPr algn="ctr"/>
            <a:r>
              <a:rPr lang="en-GB" sz="1050" dirty="0"/>
              <a:t>Performance diagram of machine learning based classifiers for cloud detection. Black cross is empirical method</a:t>
            </a:r>
            <a:r>
              <a:rPr lang="de-DE" sz="1050" dirty="0"/>
              <a:t>.</a:t>
            </a:r>
            <a:endParaRPr lang="en-GB" sz="105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CAFBC3F-3190-4B43-88BD-DB6EFA6140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96AF1B-B3D5-4FB4-B574-62DAD35F6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CB8543-6F8E-4173-BEC5-290989AC36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8</a:t>
            </a:fld>
            <a:endParaRPr lang="de-DE" dirty="0"/>
          </a:p>
        </p:txBody>
      </p:sp>
      <p:sp>
        <p:nvSpPr>
          <p:cNvPr id="11" name="Multiplikationszeichen 10">
            <a:extLst>
              <a:ext uri="{FF2B5EF4-FFF2-40B4-BE49-F238E27FC236}">
                <a16:creationId xmlns:a16="http://schemas.microsoft.com/office/drawing/2014/main" id="{760C436F-6E30-4917-BF61-43A977C59C16}"/>
              </a:ext>
            </a:extLst>
          </p:cNvPr>
          <p:cNvSpPr/>
          <p:nvPr/>
        </p:nvSpPr>
        <p:spPr>
          <a:xfrm>
            <a:off x="5589619" y="3486410"/>
            <a:ext cx="172878" cy="175260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4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6BED603-1D21-4AB3-8B2F-9ECA091EF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0" y="741854"/>
            <a:ext cx="4035224" cy="34540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713D02-5778-4BC4-AF87-C82C3B52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4385918" cy="1440394"/>
          </a:xfrm>
        </p:spPr>
        <p:txBody>
          <a:bodyPr/>
          <a:lstStyle/>
          <a:p>
            <a:r>
              <a:rPr lang="en-GB" dirty="0"/>
              <a:t>Cloud detection trained with modelled zenith observation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0D696-0FA8-4530-871B-27362CF17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43049"/>
            <a:ext cx="4544205" cy="3105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500" u="sng" dirty="0"/>
              <a:t>Input: </a:t>
            </a:r>
          </a:p>
          <a:p>
            <a:pPr marL="0" indent="0">
              <a:buNone/>
            </a:pPr>
            <a:r>
              <a:rPr lang="en-GB" sz="1300" dirty="0"/>
              <a:t>Tb all 14 channels computed radiative transfer model RTTOV-</a:t>
            </a:r>
            <a:r>
              <a:rPr lang="en-GB" sz="1300" dirty="0" err="1"/>
              <a:t>gb</a:t>
            </a:r>
            <a:r>
              <a:rPr lang="en-GB" sz="1300" dirty="0"/>
              <a:t> from ICON-D2 first guess model fields</a:t>
            </a:r>
          </a:p>
          <a:p>
            <a:pPr marL="0" indent="0">
              <a:buNone/>
            </a:pPr>
            <a:r>
              <a:rPr lang="en-GB" sz="1300" dirty="0"/>
              <a:t>or MWR observations: Tb all 14 channels</a:t>
            </a:r>
          </a:p>
          <a:p>
            <a:pPr marL="0" indent="0">
              <a:buNone/>
            </a:pPr>
            <a:r>
              <a:rPr lang="en-GB" sz="1300" dirty="0"/>
              <a:t>(Length dataset: ~15 000 times, ~1.5 y)</a:t>
            </a:r>
          </a:p>
          <a:p>
            <a:pPr marL="0" indent="0">
              <a:buNone/>
            </a:pPr>
            <a:r>
              <a:rPr lang="en-GB" sz="1500" u="sng" dirty="0"/>
              <a:t>Ground truth: </a:t>
            </a:r>
          </a:p>
          <a:p>
            <a:pPr marL="0" indent="0">
              <a:buNone/>
            </a:pPr>
            <a:r>
              <a:rPr lang="en-GB" sz="1300" dirty="0"/>
              <a:t>ICON-D2 model fields</a:t>
            </a:r>
          </a:p>
          <a:p>
            <a:pPr marL="0" indent="0">
              <a:buNone/>
            </a:pPr>
            <a:r>
              <a:rPr lang="en-GB" sz="1300" dirty="0"/>
              <a:t>or </a:t>
            </a:r>
            <a:r>
              <a:rPr lang="en-GB" sz="1300" dirty="0" err="1"/>
              <a:t>CloudNet</a:t>
            </a:r>
            <a:r>
              <a:rPr lang="en-GB" sz="1300" dirty="0"/>
              <a:t> target classification</a:t>
            </a:r>
          </a:p>
          <a:p>
            <a:pPr marL="0" indent="0">
              <a:buNone/>
            </a:pPr>
            <a:r>
              <a:rPr lang="en-GB" sz="1500" u="sng" dirty="0" err="1"/>
              <a:t>Intercomparison</a:t>
            </a:r>
            <a:r>
              <a:rPr lang="en-GB" sz="1500" u="sng" dirty="0"/>
              <a:t> of classifiers:</a:t>
            </a:r>
          </a:p>
          <a:p>
            <a:pPr marL="0" indent="0">
              <a:buNone/>
            </a:pPr>
            <a:r>
              <a:rPr lang="en-GB" sz="1200" dirty="0"/>
              <a:t>Only NN with 2 hidden layers</a:t>
            </a:r>
          </a:p>
          <a:p>
            <a:pPr>
              <a:lnSpc>
                <a:spcPct val="120000"/>
              </a:lnSpc>
              <a:spcBef>
                <a:spcPts val="120"/>
              </a:spcBef>
            </a:pPr>
            <a:r>
              <a:rPr lang="en-GB" sz="1300" dirty="0"/>
              <a:t>Larger dataset required for training NN classifier</a:t>
            </a:r>
          </a:p>
          <a:p>
            <a:pPr>
              <a:lnSpc>
                <a:spcPct val="120000"/>
              </a:lnSpc>
              <a:spcBef>
                <a:spcPts val="120"/>
              </a:spcBef>
            </a:pPr>
            <a:r>
              <a:rPr lang="en-GB" sz="1300" dirty="0"/>
              <a:t>After thinning: classifier trained with observed data has similar performance as classifier trained with modelled data.</a:t>
            </a:r>
          </a:p>
          <a:p>
            <a:pPr marL="0" indent="0">
              <a:lnSpc>
                <a:spcPct val="120000"/>
              </a:lnSpc>
              <a:spcBef>
                <a:spcPts val="120"/>
              </a:spcBef>
              <a:buNone/>
            </a:pPr>
            <a:endParaRPr lang="en-GB" sz="16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D588EB-3893-4B3C-AE8B-A90F986CEA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97779" y="4120569"/>
            <a:ext cx="3876937" cy="395869"/>
          </a:xfrm>
        </p:spPr>
        <p:txBody>
          <a:bodyPr/>
          <a:lstStyle/>
          <a:p>
            <a:pPr algn="ctr"/>
            <a:r>
              <a:rPr lang="en-GB" sz="1050" dirty="0"/>
              <a:t>Performance diagram of ML based classifiers for cloud detection. Tested on datasets with different event rates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CAFBC3F-3190-4B43-88BD-DB6EFA6140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6.9.2022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96AF1B-B3D5-4FB4-B574-62DAD35F6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EMS 2022 - OSA 1.9 - New cloud detection for ground based MWR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CB8543-6F8E-4173-BEC5-290989AC36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642233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1105</Words>
  <Application>Microsoft Office PowerPoint</Application>
  <PresentationFormat>Bildschirmpräsentation (16:9)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DWD-PowerPoint</vt:lpstr>
      <vt:lpstr> New cloud detection method for a stand-alone ground based microwave radiometer </vt:lpstr>
      <vt:lpstr>Microwave radiometer (MWR)</vt:lpstr>
      <vt:lpstr>Theory of MWR operation</vt:lpstr>
      <vt:lpstr>Clear-sky vs. cloudy variability (LWP &amp; Tb)</vt:lpstr>
      <vt:lpstr>State of the art cloud detection</vt:lpstr>
      <vt:lpstr>Objectives for cloud detection</vt:lpstr>
      <vt:lpstr>Implementation of a machine learning classifier</vt:lpstr>
      <vt:lpstr>Cloud detection trained with zenith observations</vt:lpstr>
      <vt:lpstr>Cloud detection trained with modelled zenith observation</vt:lpstr>
      <vt:lpstr>Cloud detection trained with modelled elevation scans</vt:lpstr>
      <vt:lpstr>Observation minus Model-equivalent (OMe) statistics Zenith</vt:lpstr>
      <vt:lpstr>Outlook</vt:lpstr>
      <vt:lpstr>Summary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Löffler Moritz</cp:lastModifiedBy>
  <cp:revision>132</cp:revision>
  <dcterms:created xsi:type="dcterms:W3CDTF">2020-05-28T07:34:32Z</dcterms:created>
  <dcterms:modified xsi:type="dcterms:W3CDTF">2022-09-12T06:18:02Z</dcterms:modified>
</cp:coreProperties>
</file>