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5"/>
  </p:notesMasterIdLst>
  <p:handoutMasterIdLst>
    <p:handoutMasterId r:id="rId16"/>
  </p:handoutMasterIdLst>
  <p:sldIdLst>
    <p:sldId id="326" r:id="rId2"/>
    <p:sldId id="257" r:id="rId3"/>
    <p:sldId id="333" r:id="rId4"/>
    <p:sldId id="328" r:id="rId5"/>
    <p:sldId id="331" r:id="rId6"/>
    <p:sldId id="327" r:id="rId7"/>
    <p:sldId id="337" r:id="rId8"/>
    <p:sldId id="336" r:id="rId9"/>
    <p:sldId id="330" r:id="rId10"/>
    <p:sldId id="338" r:id="rId11"/>
    <p:sldId id="334" r:id="rId12"/>
    <p:sldId id="329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6A5"/>
    <a:srgbClr val="457A93"/>
    <a:srgbClr val="D83C4F"/>
    <a:srgbClr val="EEA9B2"/>
    <a:srgbClr val="E84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1" autoAdjust="0"/>
    <p:restoredTop sz="95860" autoAdjust="0"/>
  </p:normalViewPr>
  <p:slideViewPr>
    <p:cSldViewPr snapToGrid="0">
      <p:cViewPr>
        <p:scale>
          <a:sx n="94" d="100"/>
          <a:sy n="94" d="100"/>
        </p:scale>
        <p:origin x="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0D79C9A-F8BE-4D45-B8EA-E7026A6EFF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04B07D-2A8A-4FF3-93A1-908C02CE51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4C00-A796-4676-85A7-E483A41FD712}" type="datetimeFigureOut">
              <a:rPr lang="de-DE" smtClean="0"/>
              <a:t>04.04.2022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8B5D56-CFFB-411A-A5C9-3D5E426F1C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7DD03-6B4E-4C4F-890C-BC28740670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1852C-751A-4528-8A2A-85454042A1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499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4AA7D-A1B8-470F-AE18-7C936727A201}" type="datetimeFigureOut">
              <a:rPr lang="de-DE" smtClean="0"/>
              <a:t>04.04.2022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D9E18-6A82-4BEB-8810-1BD0D267E0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553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360363" indent="-360363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47663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57A93"/>
              </a:buClr>
              <a:buFont typeface="Wingdings" panose="05000000000000000000" pitchFamily="2" charset="2"/>
              <a:buChar char="§"/>
              <a:tabLst>
                <a:tab pos="1255713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6075" indent="-244475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575" indent="-231775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6738994"/>
            <a:ext cx="12192000" cy="119006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Rechteck 8"/>
          <p:cNvSpPr/>
          <p:nvPr userDrawn="1"/>
        </p:nvSpPr>
        <p:spPr>
          <a:xfrm>
            <a:off x="797045" y="6383868"/>
            <a:ext cx="9175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0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ExOb</a:t>
            </a:r>
            <a:r>
              <a:rPr lang="en-US" altLang="de-DE" sz="10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Meeting </a:t>
            </a:r>
            <a:r>
              <a:rPr lang="de-DE" alt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Apr. 4th 2022 | T. Böck</a:t>
            </a:r>
          </a:p>
          <a:p>
            <a:endParaRPr lang="de-DE" altLang="de-DE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M:\Marketing\CD\CD_Logos\UzK_Logo_Quadrat_uniblau\UzK_LogoQuadra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025" y="5702198"/>
            <a:ext cx="1517275" cy="77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6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6738994"/>
            <a:ext cx="12192000" cy="119006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Picture 4" descr="M:\Marketing\CD\CD_Logos\UzK_Logo_Quadrat_uniblau\UzK_LogoQuadra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025" y="5702198"/>
            <a:ext cx="1517275" cy="77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 userDrawn="1"/>
        </p:nvSpPr>
        <p:spPr>
          <a:xfrm>
            <a:off x="797044" y="6383868"/>
            <a:ext cx="91487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0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ExOb</a:t>
            </a:r>
            <a:r>
              <a:rPr lang="en-US" altLang="de-DE" sz="10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Meeting </a:t>
            </a:r>
            <a:r>
              <a:rPr lang="de-DE" alt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Apr. 4th 2022 | T. Böck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2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32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8"/>
          </a:xfrm>
        </p:spPr>
        <p:txBody>
          <a:bodyPr/>
          <a:lstStyle/>
          <a:p>
            <a:r>
              <a:rPr lang="de-DE" sz="3600" dirty="0" err="1">
                <a:solidFill>
                  <a:srgbClr val="C00000"/>
                </a:solidFill>
              </a:rPr>
              <a:t>ExOb</a:t>
            </a:r>
            <a:r>
              <a:rPr lang="de-DE" sz="3600" dirty="0">
                <a:solidFill>
                  <a:srgbClr val="C00000"/>
                </a:solidFill>
              </a:rPr>
              <a:t> Meeting 4.4.2022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185863"/>
            <a:ext cx="10515600" cy="4991100"/>
          </a:xfrm>
        </p:spPr>
        <p:txBody>
          <a:bodyPr/>
          <a:lstStyle/>
          <a:p>
            <a:pPr>
              <a:buClr>
                <a:srgbClr val="C00000"/>
              </a:buClr>
            </a:pPr>
            <a:endParaRPr lang="en-US" altLang="it-IT" sz="2400" dirty="0">
              <a:solidFill>
                <a:srgbClr val="3E5978"/>
              </a:solidFill>
            </a:endParaRPr>
          </a:p>
          <a:p>
            <a:pPr>
              <a:buClr>
                <a:srgbClr val="C00000"/>
              </a:buClr>
            </a:pPr>
            <a:r>
              <a:rPr lang="en-US" altLang="it-IT" sz="2400" dirty="0">
                <a:solidFill>
                  <a:srgbClr val="3E5978"/>
                </a:solidFill>
              </a:rPr>
              <a:t>Retreat</a:t>
            </a:r>
          </a:p>
          <a:p>
            <a:pPr>
              <a:buClr>
                <a:srgbClr val="C00000"/>
              </a:buClr>
            </a:pPr>
            <a:r>
              <a:rPr lang="en-US" altLang="it-IT" sz="2400" dirty="0">
                <a:solidFill>
                  <a:srgbClr val="3E5978"/>
                </a:solidFill>
              </a:rPr>
              <a:t>MIA: Tobias </a:t>
            </a:r>
            <a:r>
              <a:rPr lang="en-US" altLang="it-IT" sz="2400" dirty="0" err="1">
                <a:solidFill>
                  <a:srgbClr val="3E5978"/>
                </a:solidFill>
              </a:rPr>
              <a:t>Böck</a:t>
            </a:r>
            <a:endParaRPr lang="en-US" altLang="it-IT" sz="2400" dirty="0">
              <a:solidFill>
                <a:srgbClr val="3E5978"/>
              </a:solidFill>
            </a:endParaRPr>
          </a:p>
          <a:p>
            <a:pPr>
              <a:buClr>
                <a:srgbClr val="C00000"/>
              </a:buClr>
            </a:pPr>
            <a:r>
              <a:rPr lang="en-US" altLang="it-IT" sz="2400" dirty="0">
                <a:solidFill>
                  <a:srgbClr val="3E5978"/>
                </a:solidFill>
              </a:rPr>
              <a:t>…</a:t>
            </a:r>
          </a:p>
          <a:p>
            <a:pPr>
              <a:buClr>
                <a:srgbClr val="C00000"/>
              </a:buClr>
            </a:pPr>
            <a:endParaRPr lang="en-US" altLang="it-IT" dirty="0">
              <a:solidFill>
                <a:srgbClr val="3E5978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0E263C-BF2C-49B0-8126-262A4862C1C0}"/>
              </a:ext>
            </a:extLst>
          </p:cNvPr>
          <p:cNvSpPr txBox="1"/>
          <p:nvPr/>
        </p:nvSpPr>
        <p:spPr>
          <a:xfrm>
            <a:off x="11787188" y="6176963"/>
            <a:ext cx="40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80803C-F3CA-42D3-8E5E-F589C7428F54}" type="slidenum">
              <a:rPr lang="de-DE" sz="1400" smtClean="0"/>
              <a:t>1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8324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8"/>
          </a:xfrm>
        </p:spPr>
        <p:txBody>
          <a:bodyPr/>
          <a:lstStyle/>
          <a:p>
            <a:r>
              <a:rPr lang="de-DE" sz="3600" dirty="0">
                <a:solidFill>
                  <a:srgbClr val="C00000"/>
                </a:solidFill>
              </a:rPr>
              <a:t>Composite Radar </a:t>
            </a:r>
            <a:r>
              <a:rPr lang="de-DE" sz="3600" dirty="0" err="1">
                <a:solidFill>
                  <a:srgbClr val="C00000"/>
                </a:solidFill>
              </a:rPr>
              <a:t>Reflectivity</a:t>
            </a:r>
            <a:r>
              <a:rPr lang="de-DE" sz="3600" dirty="0">
                <a:solidFill>
                  <a:srgbClr val="C00000"/>
                </a:solidFill>
              </a:rPr>
              <a:t> Forecast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185863"/>
            <a:ext cx="10515600" cy="4991100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endParaRPr lang="en-US" altLang="it-IT" dirty="0">
              <a:solidFill>
                <a:srgbClr val="3E5978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0E263C-BF2C-49B0-8126-262A4862C1C0}"/>
              </a:ext>
            </a:extLst>
          </p:cNvPr>
          <p:cNvSpPr txBox="1"/>
          <p:nvPr/>
        </p:nvSpPr>
        <p:spPr>
          <a:xfrm>
            <a:off x="11787188" y="6176963"/>
            <a:ext cx="40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80803C-F3CA-42D3-8E5E-F589C7428F54}" type="slidenum">
              <a:rPr lang="de-DE" sz="1400" smtClean="0"/>
              <a:t>10</a:t>
            </a:fld>
            <a:endParaRPr lang="de-DE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9789616-926E-4666-BD5C-366B8241CEB3}"/>
              </a:ext>
            </a:extLst>
          </p:cNvPr>
          <p:cNvSpPr txBox="1"/>
          <p:nvPr/>
        </p:nvSpPr>
        <p:spPr>
          <a:xfrm>
            <a:off x="8904133" y="2665750"/>
            <a:ext cx="1650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>
                <a:solidFill>
                  <a:schemeClr val="accent4">
                    <a:lumMod val="75000"/>
                  </a:schemeClr>
                </a:solidFill>
              </a:rPr>
              <a:t>cannot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</a:rPr>
              <a:t>reproduce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</a:rPr>
              <a:t>the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</a:rPr>
              <a:t>observed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</a:rPr>
              <a:t>belt-shaped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 echo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</a:rPr>
              <a:t>splitting</a:t>
            </a:r>
            <a:endParaRPr lang="de-DE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Grafik 5" descr="Ein Bild, das Karte enthält.&#10;&#10;Automatisch generierte Beschreibung">
            <a:extLst>
              <a:ext uri="{FF2B5EF4-FFF2-40B4-BE49-F238E27FC236}">
                <a16:creationId xmlns:a16="http://schemas.microsoft.com/office/drawing/2014/main" id="{D0D45831-7DB4-4084-9E01-74A49D036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25" y="975360"/>
            <a:ext cx="5648727" cy="548094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1FE71E6-45D4-4843-86DE-B7843E7448E9}"/>
              </a:ext>
            </a:extLst>
          </p:cNvPr>
          <p:cNvSpPr/>
          <p:nvPr/>
        </p:nvSpPr>
        <p:spPr>
          <a:xfrm>
            <a:off x="2872125" y="972623"/>
            <a:ext cx="2878435" cy="5480943"/>
          </a:xfrm>
          <a:prstGeom prst="rect">
            <a:avLst/>
          </a:prstGeom>
          <a:noFill/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80710FB-9657-4838-8027-A9116A82A647}"/>
              </a:ext>
            </a:extLst>
          </p:cNvPr>
          <p:cNvSpPr/>
          <p:nvPr/>
        </p:nvSpPr>
        <p:spPr>
          <a:xfrm>
            <a:off x="5836367" y="972622"/>
            <a:ext cx="2878435" cy="5480943"/>
          </a:xfrm>
          <a:prstGeom prst="rect">
            <a:avLst/>
          </a:prstGeom>
          <a:noFill/>
          <a:ln w="444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DBF016-867A-4B2E-A23E-7C8496A1F466}"/>
              </a:ext>
            </a:extLst>
          </p:cNvPr>
          <p:cNvSpPr txBox="1"/>
          <p:nvPr/>
        </p:nvSpPr>
        <p:spPr>
          <a:xfrm>
            <a:off x="8800609" y="1082349"/>
            <a:ext cx="165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accent4">
                    <a:lumMod val="75000"/>
                  </a:schemeClr>
                </a:solidFill>
              </a:rPr>
              <a:t>without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 MWRs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FA22E93-286E-4393-AD62-9F8AAB19F4CD}"/>
              </a:ext>
            </a:extLst>
          </p:cNvPr>
          <p:cNvSpPr txBox="1"/>
          <p:nvPr/>
        </p:nvSpPr>
        <p:spPr>
          <a:xfrm>
            <a:off x="1510453" y="1059596"/>
            <a:ext cx="136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MWRs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00CE47-9C8C-4221-B8AF-E02A3BBD6F63}"/>
              </a:ext>
            </a:extLst>
          </p:cNvPr>
          <p:cNvSpPr txBox="1"/>
          <p:nvPr/>
        </p:nvSpPr>
        <p:spPr>
          <a:xfrm>
            <a:off x="1135674" y="2730096"/>
            <a:ext cx="1650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belt-shaped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echo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splitting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better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reproduced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5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8"/>
          </a:xfrm>
        </p:spPr>
        <p:txBody>
          <a:bodyPr/>
          <a:lstStyle/>
          <a:p>
            <a:r>
              <a:rPr lang="de-DE" sz="3600" dirty="0">
                <a:solidFill>
                  <a:srgbClr val="C00000"/>
                </a:solidFill>
              </a:rPr>
              <a:t>1h </a:t>
            </a:r>
            <a:r>
              <a:rPr lang="de-DE" sz="3600" dirty="0" err="1">
                <a:solidFill>
                  <a:srgbClr val="C00000"/>
                </a:solidFill>
              </a:rPr>
              <a:t>accumulated</a:t>
            </a:r>
            <a:r>
              <a:rPr lang="de-DE" sz="3600" dirty="0">
                <a:solidFill>
                  <a:srgbClr val="C00000"/>
                </a:solidFill>
              </a:rPr>
              <a:t> </a:t>
            </a:r>
            <a:r>
              <a:rPr lang="de-DE" sz="3600" dirty="0" err="1">
                <a:solidFill>
                  <a:srgbClr val="C00000"/>
                </a:solidFill>
              </a:rPr>
              <a:t>Precipitation</a:t>
            </a:r>
            <a:r>
              <a:rPr lang="de-DE" sz="3600" dirty="0">
                <a:solidFill>
                  <a:srgbClr val="C00000"/>
                </a:solidFill>
              </a:rPr>
              <a:t> Forecast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907" y="1185863"/>
            <a:ext cx="10515600" cy="4991100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endParaRPr lang="en-US" altLang="it-IT" dirty="0">
              <a:solidFill>
                <a:srgbClr val="3E5978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0E263C-BF2C-49B0-8126-262A4862C1C0}"/>
              </a:ext>
            </a:extLst>
          </p:cNvPr>
          <p:cNvSpPr txBox="1"/>
          <p:nvPr/>
        </p:nvSpPr>
        <p:spPr>
          <a:xfrm>
            <a:off x="11787188" y="6176963"/>
            <a:ext cx="40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80803C-F3CA-42D3-8E5E-F589C7428F54}" type="slidenum">
              <a:rPr lang="de-DE" sz="1400" smtClean="0"/>
              <a:t>11</a:t>
            </a:fld>
            <a:endParaRPr lang="de-DE" sz="1400" dirty="0"/>
          </a:p>
        </p:txBody>
      </p:sp>
      <p:pic>
        <p:nvPicPr>
          <p:cNvPr id="6" name="Grafik 5" descr="Ein Bild, das Karte enthält.&#10;&#10;Automatisch generierte Beschreibung">
            <a:extLst>
              <a:ext uri="{FF2B5EF4-FFF2-40B4-BE49-F238E27FC236}">
                <a16:creationId xmlns:a16="http://schemas.microsoft.com/office/drawing/2014/main" id="{5A9F90A2-4642-4D3C-8191-677E5384B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11" y="933863"/>
            <a:ext cx="7588416" cy="565149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A70F51F-2D3C-46D5-8EBE-8D1A89EF8011}"/>
              </a:ext>
            </a:extLst>
          </p:cNvPr>
          <p:cNvSpPr/>
          <p:nvPr/>
        </p:nvSpPr>
        <p:spPr>
          <a:xfrm>
            <a:off x="3806614" y="933864"/>
            <a:ext cx="2458720" cy="5651497"/>
          </a:xfrm>
          <a:prstGeom prst="rect">
            <a:avLst/>
          </a:prstGeom>
          <a:noFill/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DF3743D-23BA-4972-ADF3-96F2E746DA90}"/>
              </a:ext>
            </a:extLst>
          </p:cNvPr>
          <p:cNvSpPr/>
          <p:nvPr/>
        </p:nvSpPr>
        <p:spPr>
          <a:xfrm>
            <a:off x="6326294" y="933863"/>
            <a:ext cx="2404533" cy="5651497"/>
          </a:xfrm>
          <a:prstGeom prst="rect">
            <a:avLst/>
          </a:prstGeom>
          <a:noFill/>
          <a:ln w="444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CD8D2A8-E1F3-4049-8332-85F2637BB84A}"/>
              </a:ext>
            </a:extLst>
          </p:cNvPr>
          <p:cNvSpPr txBox="1"/>
          <p:nvPr/>
        </p:nvSpPr>
        <p:spPr>
          <a:xfrm>
            <a:off x="2475654" y="1225624"/>
            <a:ext cx="136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MWRs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2C489A9-3B29-4DA4-8BE4-0A8E34EE8D2B}"/>
              </a:ext>
            </a:extLst>
          </p:cNvPr>
          <p:cNvSpPr txBox="1"/>
          <p:nvPr/>
        </p:nvSpPr>
        <p:spPr>
          <a:xfrm>
            <a:off x="8791787" y="1128714"/>
            <a:ext cx="165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accent4">
                    <a:lumMod val="75000"/>
                  </a:schemeClr>
                </a:solidFill>
              </a:rPr>
              <a:t>without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 MWRs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1A334F7-F93D-4C5F-B724-D6D0A3BC19D7}"/>
              </a:ext>
            </a:extLst>
          </p:cNvPr>
          <p:cNvSpPr/>
          <p:nvPr/>
        </p:nvSpPr>
        <p:spPr>
          <a:xfrm>
            <a:off x="1246294" y="2601958"/>
            <a:ext cx="2458720" cy="2383337"/>
          </a:xfrm>
          <a:prstGeom prst="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5312948-1F56-4EFB-B971-7CD9273B423C}"/>
              </a:ext>
            </a:extLst>
          </p:cNvPr>
          <p:cNvSpPr txBox="1"/>
          <p:nvPr/>
        </p:nvSpPr>
        <p:spPr>
          <a:xfrm>
            <a:off x="2161856" y="2232626"/>
            <a:ext cx="72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OBS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9789616-926E-4666-BD5C-366B8241CEB3}"/>
              </a:ext>
            </a:extLst>
          </p:cNvPr>
          <p:cNvSpPr txBox="1"/>
          <p:nvPr/>
        </p:nvSpPr>
        <p:spPr>
          <a:xfrm>
            <a:off x="9134478" y="2804250"/>
            <a:ext cx="2615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olidFill>
                  <a:srgbClr val="457A93"/>
                </a:solidFill>
              </a:rPr>
              <a:t>Forecast </a:t>
            </a:r>
            <a:r>
              <a:rPr lang="de-DE" dirty="0" err="1">
                <a:solidFill>
                  <a:srgbClr val="457A93"/>
                </a:solidFill>
              </a:rPr>
              <a:t>with</a:t>
            </a:r>
            <a:r>
              <a:rPr lang="de-DE" dirty="0">
                <a:solidFill>
                  <a:srgbClr val="457A93"/>
                </a:solidFill>
              </a:rPr>
              <a:t> MWRs </a:t>
            </a:r>
            <a:r>
              <a:rPr lang="de-DE" dirty="0" err="1">
                <a:solidFill>
                  <a:srgbClr val="457A93"/>
                </a:solidFill>
              </a:rPr>
              <a:t>matches</a:t>
            </a:r>
            <a:r>
              <a:rPr lang="de-DE" dirty="0">
                <a:solidFill>
                  <a:srgbClr val="457A93"/>
                </a:solidFill>
              </a:rPr>
              <a:t> </a:t>
            </a:r>
            <a:r>
              <a:rPr lang="de-DE" dirty="0" err="1">
                <a:solidFill>
                  <a:srgbClr val="457A93"/>
                </a:solidFill>
              </a:rPr>
              <a:t>better</a:t>
            </a:r>
            <a:r>
              <a:rPr lang="de-DE" dirty="0">
                <a:solidFill>
                  <a:srgbClr val="457A93"/>
                </a:solidFill>
              </a:rPr>
              <a:t> </a:t>
            </a:r>
            <a:r>
              <a:rPr lang="de-DE" dirty="0" err="1">
                <a:solidFill>
                  <a:srgbClr val="457A93"/>
                </a:solidFill>
              </a:rPr>
              <a:t>with</a:t>
            </a:r>
            <a:r>
              <a:rPr lang="de-DE" dirty="0">
                <a:solidFill>
                  <a:srgbClr val="457A93"/>
                </a:solidFill>
              </a:rPr>
              <a:t> </a:t>
            </a:r>
            <a:r>
              <a:rPr lang="de-DE" dirty="0" err="1">
                <a:solidFill>
                  <a:srgbClr val="457A93"/>
                </a:solidFill>
              </a:rPr>
              <a:t>the</a:t>
            </a:r>
            <a:r>
              <a:rPr lang="de-DE" dirty="0">
                <a:solidFill>
                  <a:srgbClr val="457A93"/>
                </a:solidFill>
              </a:rPr>
              <a:t> </a:t>
            </a:r>
            <a:r>
              <a:rPr lang="de-DE" dirty="0" err="1">
                <a:solidFill>
                  <a:srgbClr val="457A93"/>
                </a:solidFill>
              </a:rPr>
              <a:t>observed</a:t>
            </a:r>
            <a:r>
              <a:rPr lang="de-DE" dirty="0">
                <a:solidFill>
                  <a:srgbClr val="457A93"/>
                </a:solidFill>
              </a:rPr>
              <a:t> </a:t>
            </a:r>
            <a:r>
              <a:rPr lang="de-DE" dirty="0" err="1">
                <a:solidFill>
                  <a:srgbClr val="457A93"/>
                </a:solidFill>
              </a:rPr>
              <a:t>precipitation</a:t>
            </a:r>
            <a:r>
              <a:rPr lang="de-DE" dirty="0">
                <a:solidFill>
                  <a:srgbClr val="457A93"/>
                </a:solidFill>
              </a:rPr>
              <a:t> </a:t>
            </a:r>
            <a:r>
              <a:rPr lang="de-DE" dirty="0" err="1">
                <a:solidFill>
                  <a:srgbClr val="457A93"/>
                </a:solidFill>
              </a:rPr>
              <a:t>intensity</a:t>
            </a:r>
            <a:r>
              <a:rPr lang="de-DE" dirty="0">
                <a:solidFill>
                  <a:srgbClr val="457A93"/>
                </a:solidFill>
              </a:rPr>
              <a:t> </a:t>
            </a:r>
            <a:r>
              <a:rPr lang="de-DE" dirty="0" err="1">
                <a:solidFill>
                  <a:srgbClr val="457A93"/>
                </a:solidFill>
              </a:rPr>
              <a:t>than</a:t>
            </a:r>
            <a:r>
              <a:rPr lang="de-DE" dirty="0">
                <a:solidFill>
                  <a:srgbClr val="457A93"/>
                </a:solidFill>
              </a:rPr>
              <a:t> </a:t>
            </a:r>
            <a:r>
              <a:rPr lang="de-DE" dirty="0" err="1">
                <a:solidFill>
                  <a:srgbClr val="457A93"/>
                </a:solidFill>
              </a:rPr>
              <a:t>forecast</a:t>
            </a:r>
            <a:r>
              <a:rPr lang="de-DE" dirty="0">
                <a:solidFill>
                  <a:srgbClr val="457A93"/>
                </a:solidFill>
              </a:rPr>
              <a:t> </a:t>
            </a:r>
            <a:r>
              <a:rPr lang="de-DE" dirty="0" err="1">
                <a:solidFill>
                  <a:srgbClr val="457A93"/>
                </a:solidFill>
              </a:rPr>
              <a:t>without</a:t>
            </a:r>
            <a:r>
              <a:rPr lang="de-DE" dirty="0">
                <a:solidFill>
                  <a:srgbClr val="457A93"/>
                </a:solidFill>
              </a:rPr>
              <a:t> MWRs</a:t>
            </a:r>
          </a:p>
        </p:txBody>
      </p:sp>
    </p:spTree>
    <p:extLst>
      <p:ext uri="{BB962C8B-B14F-4D97-AF65-F5344CB8AC3E}">
        <p14:creationId xmlns:p14="http://schemas.microsoft.com/office/powerpoint/2010/main" val="225948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51579"/>
            <a:ext cx="10515600" cy="763588"/>
          </a:xfrm>
        </p:spPr>
        <p:txBody>
          <a:bodyPr/>
          <a:lstStyle/>
          <a:p>
            <a:r>
              <a:rPr lang="de-DE" sz="3600" dirty="0">
                <a:solidFill>
                  <a:srgbClr val="C00000"/>
                </a:solidFill>
              </a:rPr>
              <a:t>Paper Summary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185863"/>
            <a:ext cx="10515600" cy="499110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457A93"/>
                </a:solidFill>
              </a:rPr>
              <a:t>RESULTS: Forecasts with MWRs:</a:t>
            </a:r>
          </a:p>
          <a:p>
            <a:pPr lvl="0"/>
            <a:endParaRPr lang="de-DE" dirty="0">
              <a:solidFill>
                <a:srgbClr val="457A93"/>
              </a:solidFill>
            </a:endParaRPr>
          </a:p>
          <a:p>
            <a:pPr lvl="1"/>
            <a:r>
              <a:rPr lang="en-US" dirty="0">
                <a:solidFill>
                  <a:srgbClr val="457A93"/>
                </a:solidFill>
              </a:rPr>
              <a:t>reasonable adjustments for the thermal conditions in time, better reproducing the weak heat island phenomenon in the observation prior to the rainfall</a:t>
            </a:r>
          </a:p>
          <a:p>
            <a:pPr lvl="1"/>
            <a:endParaRPr lang="de-DE" dirty="0">
              <a:solidFill>
                <a:srgbClr val="457A93"/>
              </a:solidFill>
            </a:endParaRPr>
          </a:p>
          <a:p>
            <a:pPr lvl="1"/>
            <a:r>
              <a:rPr lang="en-US" dirty="0">
                <a:solidFill>
                  <a:srgbClr val="457A93"/>
                </a:solidFill>
              </a:rPr>
              <a:t>improved the skills of the precipitation forecast in both the distribution and the intensity of rainfall precipitation, capable of predicting the process of belt-shaped radar echo splitting</a:t>
            </a:r>
          </a:p>
          <a:p>
            <a:pPr lvl="1"/>
            <a:endParaRPr lang="de-DE" dirty="0">
              <a:solidFill>
                <a:srgbClr val="457A93"/>
              </a:solidFill>
            </a:endParaRPr>
          </a:p>
          <a:p>
            <a:pPr lvl="1"/>
            <a:r>
              <a:rPr lang="en-US" dirty="0">
                <a:solidFill>
                  <a:srgbClr val="457A93"/>
                </a:solidFill>
              </a:rPr>
              <a:t>improved the skills of the quantitative precipitation forecast to a certain extent</a:t>
            </a:r>
            <a:endParaRPr lang="de-DE" dirty="0">
              <a:solidFill>
                <a:srgbClr val="457A93"/>
              </a:solidFill>
            </a:endParaRPr>
          </a:p>
          <a:p>
            <a:pPr lvl="0"/>
            <a:endParaRPr lang="en-US" altLang="it-IT" sz="1200" i="1" dirty="0">
              <a:latin typeface="Calibri"/>
              <a:ea typeface="Arial" charset="0"/>
              <a:cs typeface="Calibri"/>
            </a:endParaRPr>
          </a:p>
          <a:p>
            <a:pPr>
              <a:buNone/>
            </a:pPr>
            <a:endParaRPr lang="en-US" altLang="it-IT" dirty="0">
              <a:solidFill>
                <a:srgbClr val="3E5978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0E263C-BF2C-49B0-8126-262A4862C1C0}"/>
              </a:ext>
            </a:extLst>
          </p:cNvPr>
          <p:cNvSpPr txBox="1"/>
          <p:nvPr/>
        </p:nvSpPr>
        <p:spPr>
          <a:xfrm>
            <a:off x="11787188" y="6176963"/>
            <a:ext cx="40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80803C-F3CA-42D3-8E5E-F589C7428F54}" type="slidenum">
              <a:rPr lang="de-DE" sz="1400" smtClean="0"/>
              <a:t>12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7750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484" y="1417477"/>
            <a:ext cx="4765063" cy="1325563"/>
          </a:xfrm>
        </p:spPr>
        <p:txBody>
          <a:bodyPr/>
          <a:lstStyle/>
          <a:p>
            <a:pPr algn="ctr"/>
            <a:r>
              <a:rPr lang="de-DE" dirty="0" err="1">
                <a:solidFill>
                  <a:srgbClr val="C00000"/>
                </a:solidFill>
              </a:rPr>
              <a:t>Thank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you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for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your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attention</a:t>
            </a:r>
            <a:r>
              <a:rPr lang="de-DE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DC58CEC-B560-4E43-AE48-F926280823B7}"/>
              </a:ext>
            </a:extLst>
          </p:cNvPr>
          <p:cNvSpPr txBox="1"/>
          <p:nvPr/>
        </p:nvSpPr>
        <p:spPr>
          <a:xfrm>
            <a:off x="11801475" y="6176963"/>
            <a:ext cx="39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80803C-F3CA-42D3-8E5E-F589C7428F54}" type="slidenum">
              <a:rPr lang="de-DE" sz="1400" smtClean="0"/>
              <a:t>13</a:t>
            </a:fld>
            <a:endParaRPr lang="de-DE" sz="1400" dirty="0"/>
          </a:p>
        </p:txBody>
      </p:sp>
      <p:pic>
        <p:nvPicPr>
          <p:cNvPr id="5" name="Picture 2" descr="Sonne, Glücklich, Sonnenschein, Golden, Gelb, Strahlen">
            <a:extLst>
              <a:ext uri="{FF2B5EF4-FFF2-40B4-BE49-F238E27FC236}">
                <a16:creationId xmlns:a16="http://schemas.microsoft.com/office/drawing/2014/main" id="{5D8C57D9-D547-4A48-9D1A-8F0B6F77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88" y="714858"/>
            <a:ext cx="6182944" cy="52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48A4560-76B8-46BA-91FB-97761B2E7E90}"/>
              </a:ext>
            </a:extLst>
          </p:cNvPr>
          <p:cNvSpPr txBox="1">
            <a:spLocks/>
          </p:cNvSpPr>
          <p:nvPr/>
        </p:nvSpPr>
        <p:spPr>
          <a:xfrm>
            <a:off x="313483" y="5005288"/>
            <a:ext cx="476506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57A9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de-D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1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8"/>
          </a:xfrm>
        </p:spPr>
        <p:txBody>
          <a:bodyPr/>
          <a:lstStyle/>
          <a:p>
            <a:r>
              <a:rPr lang="de-DE" sz="3600" dirty="0" err="1">
                <a:solidFill>
                  <a:srgbClr val="C00000"/>
                </a:solidFill>
              </a:rPr>
              <a:t>ExOb</a:t>
            </a:r>
            <a:r>
              <a:rPr lang="de-DE" sz="3600" dirty="0">
                <a:solidFill>
                  <a:srgbClr val="C00000"/>
                </a:solidFill>
              </a:rPr>
              <a:t> Meeting 4.4.2022: MIA TB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185863"/>
            <a:ext cx="10515600" cy="49911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Impact of Assimilating Ground-Based Microwave Radiometer Data on the Precipitation Bifurcation Forecast: A Case Study in Beijing (2021)</a:t>
            </a:r>
            <a:endParaRPr lang="de-DE" dirty="0"/>
          </a:p>
          <a:p>
            <a:pPr marL="0" indent="0">
              <a:buNone/>
            </a:pPr>
            <a:r>
              <a:rPr lang="en-US" dirty="0" err="1"/>
              <a:t>Yajie</a:t>
            </a:r>
            <a:r>
              <a:rPr lang="en-US" dirty="0"/>
              <a:t> Qi, </a:t>
            </a:r>
            <a:r>
              <a:rPr lang="en-US" dirty="0" err="1"/>
              <a:t>Shuiyong</a:t>
            </a:r>
            <a:r>
              <a:rPr lang="en-US" dirty="0"/>
              <a:t> Fan, </a:t>
            </a:r>
            <a:r>
              <a:rPr lang="en-US" dirty="0" err="1"/>
              <a:t>Jiajia</a:t>
            </a:r>
            <a:r>
              <a:rPr lang="en-US" dirty="0"/>
              <a:t> Mao, Bai Li, </a:t>
            </a:r>
            <a:r>
              <a:rPr lang="en-US" dirty="0" err="1"/>
              <a:t>Chunwei</a:t>
            </a:r>
            <a:r>
              <a:rPr lang="en-US" dirty="0"/>
              <a:t> Guo and </a:t>
            </a:r>
            <a:r>
              <a:rPr lang="en-US" dirty="0" err="1"/>
              <a:t>Shuting</a:t>
            </a:r>
            <a:r>
              <a:rPr lang="en-US" dirty="0"/>
              <a:t> Zhang</a:t>
            </a:r>
            <a:endParaRPr lang="en-US" altLang="it-IT" sz="1200" i="1" dirty="0">
              <a:latin typeface="Calibri"/>
              <a:ea typeface="Arial" charset="0"/>
              <a:cs typeface="Calibri"/>
            </a:endParaRPr>
          </a:p>
          <a:p>
            <a:pPr marL="0" indent="0">
              <a:buNone/>
            </a:pPr>
            <a:endParaRPr lang="en-US" altLang="it-IT" dirty="0">
              <a:solidFill>
                <a:srgbClr val="3E5978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0E263C-BF2C-49B0-8126-262A4862C1C0}"/>
              </a:ext>
            </a:extLst>
          </p:cNvPr>
          <p:cNvSpPr txBox="1"/>
          <p:nvPr/>
        </p:nvSpPr>
        <p:spPr>
          <a:xfrm>
            <a:off x="11787188" y="6176963"/>
            <a:ext cx="40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80803C-F3CA-42D3-8E5E-F589C7428F54}" type="slidenum">
              <a:rPr lang="de-DE" sz="1400" smtClean="0"/>
              <a:t>2</a:t>
            </a:fld>
            <a:endParaRPr lang="de-DE" sz="1400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234E1F26-F509-4D2B-A37B-156FE51FC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0" y="1049099"/>
            <a:ext cx="10179573" cy="46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0AD6A7E5-EF86-4592-9954-F5D3BA89E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84" y="2697317"/>
            <a:ext cx="2377970" cy="14633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8"/>
          </a:xfrm>
        </p:spPr>
        <p:txBody>
          <a:bodyPr/>
          <a:lstStyle/>
          <a:p>
            <a:r>
              <a:rPr lang="de-DE" sz="3600" dirty="0" err="1">
                <a:solidFill>
                  <a:srgbClr val="C00000"/>
                </a:solidFill>
              </a:rPr>
              <a:t>My</a:t>
            </a:r>
            <a:r>
              <a:rPr lang="de-DE" sz="3600" dirty="0">
                <a:solidFill>
                  <a:srgbClr val="C00000"/>
                </a:solidFill>
              </a:rPr>
              <a:t> Motivation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1128714"/>
            <a:ext cx="10263293" cy="4991100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en-US" sz="2400" dirty="0">
                <a:solidFill>
                  <a:srgbClr val="3E5978"/>
                </a:solidFill>
              </a:rPr>
              <a:t>My PhD work: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solidFill>
                <a:srgbClr val="3E5978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rgbClr val="3E5978"/>
                </a:solidFill>
              </a:rPr>
              <a:t>Integration of </a:t>
            </a:r>
            <a:r>
              <a:rPr lang="en-US" sz="2400" b="1" dirty="0">
                <a:solidFill>
                  <a:srgbClr val="3E5978"/>
                </a:solidFill>
              </a:rPr>
              <a:t>ground-based</a:t>
            </a:r>
            <a:r>
              <a:rPr lang="en-US" sz="2400" dirty="0">
                <a:solidFill>
                  <a:srgbClr val="3E5978"/>
                </a:solidFill>
              </a:rPr>
              <a:t> thermodynamic profilers into the DWD forecasting system (TDYN-PRO)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rgbClr val="3E5978"/>
                </a:solidFill>
              </a:rPr>
              <a:t>EMF III: The potential of ground-based thermodynamic profilers for</a:t>
            </a:r>
            <a:br>
              <a:rPr lang="en-US" sz="2400" dirty="0">
                <a:solidFill>
                  <a:srgbClr val="3E5978"/>
                </a:solidFill>
              </a:rPr>
            </a:br>
            <a:r>
              <a:rPr lang="en-US" sz="2400" dirty="0">
                <a:solidFill>
                  <a:srgbClr val="3E5978"/>
                </a:solidFill>
              </a:rPr>
              <a:t>              improving short-term weather forecasts</a:t>
            </a:r>
          </a:p>
          <a:p>
            <a:endParaRPr lang="en-US" sz="2400" dirty="0">
              <a:solidFill>
                <a:srgbClr val="3E5978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rgbClr val="C00000"/>
                </a:solidFill>
              </a:rPr>
              <a:t>Q1: Are the considered state-of-the-art ground-based profilers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accurate and reliable enough for data assimilation at DWD?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rgbClr val="C00000"/>
                </a:solidFill>
              </a:rPr>
              <a:t>Q2: Do these profilers provide enough information content to have a </a:t>
            </a:r>
            <a:r>
              <a:rPr lang="en-US" sz="2400" b="1" dirty="0">
                <a:solidFill>
                  <a:srgbClr val="C00000"/>
                </a:solidFill>
              </a:rPr>
              <a:t>measurable impact on the short-term forecast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</a:p>
          <a:p>
            <a:pPr>
              <a:buClr>
                <a:srgbClr val="C00000"/>
              </a:buClr>
            </a:pPr>
            <a:endParaRPr lang="en-US" sz="1200" dirty="0">
              <a:solidFill>
                <a:srgbClr val="C0000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Also important for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E-PROFILE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(EUMETNET)</a:t>
            </a:r>
            <a:br>
              <a:rPr lang="en-US" b="0" dirty="0">
                <a:solidFill>
                  <a:srgbClr val="457A93"/>
                </a:solidFill>
                <a:latin typeface="+mn-lt"/>
              </a:rPr>
            </a:br>
            <a:endParaRPr lang="en-US" altLang="it-IT" dirty="0">
              <a:solidFill>
                <a:srgbClr val="3E5978"/>
              </a:solidFill>
            </a:endParaRPr>
          </a:p>
          <a:p>
            <a:endParaRPr lang="en-US" altLang="it-IT" dirty="0">
              <a:solidFill>
                <a:srgbClr val="3E5978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0E263C-BF2C-49B0-8126-262A4862C1C0}"/>
              </a:ext>
            </a:extLst>
          </p:cNvPr>
          <p:cNvSpPr txBox="1"/>
          <p:nvPr/>
        </p:nvSpPr>
        <p:spPr>
          <a:xfrm>
            <a:off x="11787188" y="6176963"/>
            <a:ext cx="40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80803C-F3CA-42D3-8E5E-F589C7428F54}" type="slidenum">
              <a:rPr lang="de-DE" sz="1400" smtClean="0"/>
              <a:t>3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7393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8"/>
          </a:xfrm>
        </p:spPr>
        <p:txBody>
          <a:bodyPr/>
          <a:lstStyle/>
          <a:p>
            <a:r>
              <a:rPr lang="de-DE" sz="3600" dirty="0">
                <a:solidFill>
                  <a:srgbClr val="C00000"/>
                </a:solidFill>
              </a:rPr>
              <a:t>Paper </a:t>
            </a:r>
            <a:r>
              <a:rPr lang="de-DE" sz="3600" dirty="0" err="1">
                <a:solidFill>
                  <a:srgbClr val="C00000"/>
                </a:solidFill>
              </a:rPr>
              <a:t>Overview</a:t>
            </a:r>
            <a:endParaRPr lang="de-DE" sz="3600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185863"/>
            <a:ext cx="10515600" cy="4991100"/>
          </a:xfrm>
        </p:spPr>
        <p:txBody>
          <a:bodyPr/>
          <a:lstStyle/>
          <a:p>
            <a:pPr lvl="0"/>
            <a:r>
              <a:rPr lang="en-US" sz="2400" dirty="0">
                <a:solidFill>
                  <a:srgbClr val="457A93"/>
                </a:solidFill>
              </a:rPr>
              <a:t>T- and H- profiles assimilated into the rapid-refresh multi-scale analysis and prediction system-short term (RMAPS-ST)</a:t>
            </a:r>
          </a:p>
          <a:p>
            <a:pPr lvl="0"/>
            <a:endParaRPr lang="de-DE" sz="2400" dirty="0">
              <a:solidFill>
                <a:srgbClr val="457A93"/>
              </a:solidFill>
            </a:endParaRPr>
          </a:p>
          <a:p>
            <a:pPr lvl="0"/>
            <a:r>
              <a:rPr lang="en-US" sz="2400" dirty="0">
                <a:solidFill>
                  <a:srgbClr val="457A93"/>
                </a:solidFill>
              </a:rPr>
              <a:t>The precipitation bifurcation prediction that occurred in Beijing on 4 May 2019 was selected as a case</a:t>
            </a:r>
            <a:endParaRPr lang="de-DE" sz="2400" dirty="0">
              <a:solidFill>
                <a:srgbClr val="457A93"/>
              </a:solidFill>
            </a:endParaRPr>
          </a:p>
          <a:p>
            <a:pPr lvl="1"/>
            <a:r>
              <a:rPr lang="en-US" dirty="0">
                <a:solidFill>
                  <a:srgbClr val="457A93"/>
                </a:solidFill>
              </a:rPr>
              <a:t>belt-shaped radar echo splitting (</a:t>
            </a:r>
            <a:r>
              <a:rPr lang="en-US" dirty="0">
                <a:solidFill>
                  <a:srgbClr val="457A93"/>
                </a:solidFill>
                <a:sym typeface="Wingdings" panose="05000000000000000000" pitchFamily="2" charset="2"/>
              </a:rPr>
              <a:t>bifurcation: “</a:t>
            </a:r>
            <a:r>
              <a:rPr lang="en-US" dirty="0" err="1">
                <a:solidFill>
                  <a:srgbClr val="457A93"/>
                </a:solidFill>
              </a:rPr>
              <a:t>Gabelung</a:t>
            </a:r>
            <a:r>
              <a:rPr lang="en-US" dirty="0">
                <a:solidFill>
                  <a:srgbClr val="457A93"/>
                </a:solidFill>
              </a:rPr>
              <a:t>”)</a:t>
            </a:r>
          </a:p>
          <a:p>
            <a:pPr lvl="1"/>
            <a:endParaRPr lang="de-DE" dirty="0">
              <a:solidFill>
                <a:srgbClr val="457A93"/>
              </a:solidFill>
            </a:endParaRPr>
          </a:p>
          <a:p>
            <a:pPr lvl="0"/>
            <a:r>
              <a:rPr lang="en-US" sz="2400" dirty="0">
                <a:solidFill>
                  <a:srgbClr val="457A93"/>
                </a:solidFill>
              </a:rPr>
              <a:t>Experiment 1: DA of conventional data and radar</a:t>
            </a:r>
            <a:endParaRPr lang="de-DE" sz="2400" dirty="0">
              <a:solidFill>
                <a:srgbClr val="457A93"/>
              </a:solidFill>
            </a:endParaRPr>
          </a:p>
          <a:p>
            <a:pPr lvl="0"/>
            <a:r>
              <a:rPr lang="en-US" sz="2400" dirty="0">
                <a:solidFill>
                  <a:srgbClr val="457A93"/>
                </a:solidFill>
              </a:rPr>
              <a:t>Experiment 2: DA of conventional data and radar </a:t>
            </a:r>
            <a:r>
              <a:rPr lang="en-US" sz="2400" b="1" dirty="0">
                <a:solidFill>
                  <a:srgbClr val="457A93"/>
                </a:solidFill>
              </a:rPr>
              <a:t>plus MWR data</a:t>
            </a:r>
            <a:endParaRPr lang="de-DE" sz="2400" b="1" dirty="0">
              <a:solidFill>
                <a:srgbClr val="457A93"/>
              </a:solidFill>
            </a:endParaRPr>
          </a:p>
          <a:p>
            <a:pPr>
              <a:buClr>
                <a:srgbClr val="C00000"/>
              </a:buClr>
            </a:pPr>
            <a:endParaRPr lang="en-US" altLang="it-IT" sz="1200" i="1" dirty="0">
              <a:latin typeface="Calibri"/>
              <a:ea typeface="Arial" charset="0"/>
              <a:cs typeface="Calibri"/>
            </a:endParaRPr>
          </a:p>
          <a:p>
            <a:pPr>
              <a:buNone/>
            </a:pPr>
            <a:endParaRPr lang="en-US" altLang="it-IT" dirty="0">
              <a:solidFill>
                <a:srgbClr val="3E5978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0E263C-BF2C-49B0-8126-262A4862C1C0}"/>
              </a:ext>
            </a:extLst>
          </p:cNvPr>
          <p:cNvSpPr txBox="1"/>
          <p:nvPr/>
        </p:nvSpPr>
        <p:spPr>
          <a:xfrm>
            <a:off x="11787188" y="6176963"/>
            <a:ext cx="40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80803C-F3CA-42D3-8E5E-F589C7428F54}" type="slidenum">
              <a:rPr lang="de-DE" sz="1400" smtClean="0"/>
              <a:t>4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605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8"/>
          </a:xfrm>
        </p:spPr>
        <p:txBody>
          <a:bodyPr/>
          <a:lstStyle/>
          <a:p>
            <a:r>
              <a:rPr lang="de-DE" sz="3600" dirty="0">
                <a:solidFill>
                  <a:srgbClr val="C00000"/>
                </a:solidFill>
              </a:rPr>
              <a:t>Prior </a:t>
            </a:r>
            <a:r>
              <a:rPr lang="de-DE" sz="3600" dirty="0" err="1">
                <a:solidFill>
                  <a:srgbClr val="C00000"/>
                </a:solidFill>
              </a:rPr>
              <a:t>studies</a:t>
            </a:r>
            <a:endParaRPr lang="de-DE" sz="3600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185863"/>
            <a:ext cx="10515600" cy="49911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457A93"/>
                </a:solidFill>
              </a:rPr>
              <a:t>“Caumont et al. (2016) assimilated the proﬁles retrieved by multiple ground-based microwave radiometers into the mesoscale prediction system, the results showed that the impact was neutral and only works for large-scale precipitation.”</a:t>
            </a:r>
            <a:endParaRPr lang="de-DE" sz="2400" dirty="0">
              <a:solidFill>
                <a:srgbClr val="457A93"/>
              </a:solidFill>
            </a:endParaRPr>
          </a:p>
          <a:p>
            <a:pPr lvl="0"/>
            <a:endParaRPr lang="en-US" dirty="0">
              <a:solidFill>
                <a:srgbClr val="457A93"/>
              </a:solidFill>
            </a:endParaRPr>
          </a:p>
          <a:p>
            <a:pPr lvl="0"/>
            <a:endParaRPr lang="de-DE" dirty="0">
              <a:solidFill>
                <a:srgbClr val="457A93"/>
              </a:solidFill>
            </a:endParaRPr>
          </a:p>
          <a:p>
            <a:pPr lvl="0"/>
            <a:endParaRPr lang="en-US" altLang="it-IT" sz="1200" i="1" dirty="0">
              <a:latin typeface="Calibri"/>
              <a:ea typeface="Arial" charset="0"/>
              <a:cs typeface="Calibri"/>
            </a:endParaRPr>
          </a:p>
          <a:p>
            <a:pPr>
              <a:buNone/>
            </a:pPr>
            <a:endParaRPr lang="en-US" altLang="it-IT" dirty="0">
              <a:solidFill>
                <a:srgbClr val="3E5978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0E263C-BF2C-49B0-8126-262A4862C1C0}"/>
              </a:ext>
            </a:extLst>
          </p:cNvPr>
          <p:cNvSpPr txBox="1"/>
          <p:nvPr/>
        </p:nvSpPr>
        <p:spPr>
          <a:xfrm>
            <a:off x="11787188" y="6176963"/>
            <a:ext cx="40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80803C-F3CA-42D3-8E5E-F589C7428F54}" type="slidenum">
              <a:rPr lang="de-DE" sz="1400" smtClean="0"/>
              <a:t>5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122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8"/>
          </a:xfrm>
        </p:spPr>
        <p:txBody>
          <a:bodyPr/>
          <a:lstStyle/>
          <a:p>
            <a:r>
              <a:rPr lang="de-DE" sz="3600" dirty="0" err="1">
                <a:solidFill>
                  <a:srgbClr val="C00000"/>
                </a:solidFill>
              </a:rPr>
              <a:t>Their</a:t>
            </a:r>
            <a:r>
              <a:rPr lang="de-DE" sz="3600" dirty="0">
                <a:solidFill>
                  <a:srgbClr val="C00000"/>
                </a:solidFill>
              </a:rPr>
              <a:t> Motivation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185863"/>
            <a:ext cx="10515600" cy="4991100"/>
          </a:xfrm>
        </p:spPr>
        <p:txBody>
          <a:bodyPr/>
          <a:lstStyle/>
          <a:p>
            <a:pPr>
              <a:buClr>
                <a:srgbClr val="C00000"/>
              </a:buClr>
            </a:pPr>
            <a:endParaRPr lang="en-US" sz="2400" dirty="0">
              <a:solidFill>
                <a:srgbClr val="3E5978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rgbClr val="457A93"/>
                </a:solidFill>
              </a:rPr>
              <a:t>Beijing:</a:t>
            </a:r>
          </a:p>
          <a:p>
            <a:pPr lvl="1">
              <a:buClr>
                <a:srgbClr val="C00000"/>
              </a:buClr>
            </a:pPr>
            <a:r>
              <a:rPr lang="en-US" sz="2000" dirty="0">
                <a:solidFill>
                  <a:srgbClr val="457A93"/>
                </a:solidFill>
              </a:rPr>
              <a:t>embraced on three sides by mountains</a:t>
            </a:r>
          </a:p>
          <a:p>
            <a:pPr lvl="1">
              <a:buClr>
                <a:srgbClr val="C00000"/>
              </a:buClr>
            </a:pPr>
            <a:r>
              <a:rPr lang="en-US" sz="2000" dirty="0">
                <a:solidFill>
                  <a:srgbClr val="457A93"/>
                </a:solidFill>
              </a:rPr>
              <a:t>urban heat island effect</a:t>
            </a:r>
          </a:p>
          <a:p>
            <a:pPr lvl="1">
              <a:buClr>
                <a:srgbClr val="C00000"/>
              </a:buClr>
            </a:pPr>
            <a:r>
              <a:rPr lang="en-US" sz="2000" dirty="0">
                <a:solidFill>
                  <a:srgbClr val="457A93"/>
                </a:solidFill>
              </a:rPr>
              <a:t>other urban effects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rgbClr val="457A93"/>
                </a:solidFill>
                <a:sym typeface="Wingdings" panose="05000000000000000000" pitchFamily="2" charset="2"/>
              </a:rPr>
              <a:t>this increases the difficulty and</a:t>
            </a:r>
            <a:r>
              <a:rPr lang="en-US" sz="2400" dirty="0">
                <a:solidFill>
                  <a:srgbClr val="457A93"/>
                </a:solidFill>
              </a:rPr>
              <a:t> uncertainty of precipitation forecast.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it-IT" sz="2400" dirty="0">
              <a:solidFill>
                <a:srgbClr val="457A93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it-IT" sz="2400" i="1" dirty="0">
              <a:solidFill>
                <a:srgbClr val="457A93"/>
              </a:solidFill>
              <a:latin typeface="Calibri"/>
              <a:ea typeface="Arial" charset="0"/>
              <a:cs typeface="Calibri"/>
            </a:endParaRP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rgbClr val="457A93"/>
                </a:solidFill>
              </a:rPr>
              <a:t>At the moment, forecast is incapable of predicting local rainfall reliably</a:t>
            </a:r>
            <a:endParaRPr lang="de-DE" dirty="0">
              <a:solidFill>
                <a:srgbClr val="457A93"/>
              </a:solidFill>
            </a:endParaRPr>
          </a:p>
          <a:p>
            <a:pPr>
              <a:buClr>
                <a:srgbClr val="C00000"/>
              </a:buClr>
            </a:pPr>
            <a:endParaRPr lang="en-US" altLang="it-IT" sz="1200" i="1" dirty="0">
              <a:latin typeface="Calibri"/>
              <a:ea typeface="Arial" charset="0"/>
              <a:cs typeface="Calibri"/>
            </a:endParaRPr>
          </a:p>
          <a:p>
            <a:pPr marL="0" indent="0">
              <a:buNone/>
            </a:pPr>
            <a:endParaRPr lang="en-US" altLang="it-IT" dirty="0">
              <a:solidFill>
                <a:srgbClr val="3E5978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0E263C-BF2C-49B0-8126-262A4862C1C0}"/>
              </a:ext>
            </a:extLst>
          </p:cNvPr>
          <p:cNvSpPr txBox="1"/>
          <p:nvPr/>
        </p:nvSpPr>
        <p:spPr>
          <a:xfrm>
            <a:off x="11787188" y="6176963"/>
            <a:ext cx="40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80803C-F3CA-42D3-8E5E-F589C7428F54}" type="slidenum">
              <a:rPr lang="de-DE" sz="1400" smtClean="0"/>
              <a:t>6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0391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8"/>
          </a:xfrm>
        </p:spPr>
        <p:txBody>
          <a:bodyPr/>
          <a:lstStyle/>
          <a:p>
            <a:r>
              <a:rPr lang="de-DE" sz="3600" dirty="0">
                <a:solidFill>
                  <a:srgbClr val="C00000"/>
                </a:solidFill>
              </a:rPr>
              <a:t>Methods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185863"/>
            <a:ext cx="10515600" cy="4991100"/>
          </a:xfrm>
        </p:spPr>
        <p:txBody>
          <a:bodyPr/>
          <a:lstStyle/>
          <a:p>
            <a:pPr lvl="0"/>
            <a:r>
              <a:rPr lang="en-US" altLang="it-IT" dirty="0">
                <a:solidFill>
                  <a:srgbClr val="457A93"/>
                </a:solidFill>
              </a:rPr>
              <a:t>Instruments:</a:t>
            </a:r>
          </a:p>
          <a:p>
            <a:pPr lvl="1"/>
            <a:r>
              <a:rPr lang="en-US" altLang="it-IT" dirty="0">
                <a:solidFill>
                  <a:srgbClr val="457A93"/>
                </a:solidFill>
                <a:ea typeface="Arial" charset="0"/>
              </a:rPr>
              <a:t>5 MWRs</a:t>
            </a:r>
          </a:p>
          <a:p>
            <a:pPr lvl="1"/>
            <a:r>
              <a:rPr lang="en-US" dirty="0">
                <a:solidFill>
                  <a:srgbClr val="457A93"/>
                </a:solidFill>
              </a:rPr>
              <a:t>level 2 data (T- and H-profiles)</a:t>
            </a:r>
          </a:p>
          <a:p>
            <a:pPr lvl="1"/>
            <a:r>
              <a:rPr lang="en-US" dirty="0">
                <a:solidFill>
                  <a:srgbClr val="457A93"/>
                </a:solidFill>
              </a:rPr>
              <a:t>retrieval by manufacturer</a:t>
            </a:r>
          </a:p>
          <a:p>
            <a:pPr lvl="1"/>
            <a:r>
              <a:rPr lang="en-US" dirty="0">
                <a:solidFill>
                  <a:srgbClr val="457A93"/>
                </a:solidFill>
              </a:rPr>
              <a:t>2min resolution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it-IT" dirty="0">
                <a:solidFill>
                  <a:srgbClr val="C00000"/>
                </a:solidFill>
                <a:ea typeface="Arial" charset="0"/>
                <a:sym typeface="Wingdings" panose="05000000000000000000" pitchFamily="2" charset="2"/>
              </a:rPr>
              <a:t>what instrument model, manufacturer, retrieval used?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US" altLang="it-IT" dirty="0">
              <a:solidFill>
                <a:srgbClr val="457A93"/>
              </a:solidFill>
              <a:ea typeface="Arial" charset="0"/>
              <a:sym typeface="Wingdings" panose="05000000000000000000" pitchFamily="2" charset="2"/>
            </a:endParaRPr>
          </a:p>
          <a:p>
            <a:r>
              <a:rPr lang="en-US" altLang="it-IT" dirty="0">
                <a:solidFill>
                  <a:srgbClr val="457A93"/>
                </a:solidFill>
                <a:ea typeface="Arial" charset="0"/>
                <a:sym typeface="Wingdings" panose="05000000000000000000" pitchFamily="2" charset="2"/>
              </a:rPr>
              <a:t>Model:</a:t>
            </a:r>
          </a:p>
          <a:p>
            <a:pPr lvl="1"/>
            <a:r>
              <a:rPr lang="en-US" dirty="0">
                <a:solidFill>
                  <a:srgbClr val="457A93"/>
                </a:solidFill>
              </a:rPr>
              <a:t>rapid-refresh multi-scale analysis and prediction system-short term (RMAPS-ST). </a:t>
            </a:r>
            <a:r>
              <a:rPr lang="en-US" dirty="0">
                <a:solidFill>
                  <a:srgbClr val="457A93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457A93"/>
                </a:solidFill>
              </a:rPr>
              <a:t> DA: 3DVar</a:t>
            </a:r>
          </a:p>
          <a:p>
            <a:pPr lvl="1"/>
            <a:r>
              <a:rPr lang="en-US" altLang="it-IT" dirty="0">
                <a:solidFill>
                  <a:srgbClr val="457A93"/>
                </a:solidFill>
                <a:ea typeface="Arial" charset="0"/>
              </a:rPr>
              <a:t>Resolution: 9km China wide, 3km over northern China, nested into ECMWF </a:t>
            </a:r>
            <a:r>
              <a:rPr lang="en-US" dirty="0">
                <a:solidFill>
                  <a:srgbClr val="457A93"/>
                </a:solidFill>
              </a:rPr>
              <a:t>medium-range forecast model</a:t>
            </a:r>
          </a:p>
          <a:p>
            <a:pPr lvl="1"/>
            <a:r>
              <a:rPr lang="en-US" altLang="it-IT" dirty="0">
                <a:solidFill>
                  <a:srgbClr val="457A93"/>
                </a:solidFill>
                <a:ea typeface="Arial" charset="0"/>
              </a:rPr>
              <a:t>3h cycling runs</a:t>
            </a:r>
          </a:p>
          <a:p>
            <a:pPr marL="457200" lvl="1" indent="0">
              <a:buNone/>
            </a:pPr>
            <a:endParaRPr lang="en-US" altLang="it-IT" dirty="0">
              <a:solidFill>
                <a:srgbClr val="457A93"/>
              </a:solidFill>
              <a:ea typeface="Arial" charset="0"/>
            </a:endParaRPr>
          </a:p>
          <a:p>
            <a:pPr marL="457200" lvl="1" indent="0">
              <a:buNone/>
            </a:pPr>
            <a:endParaRPr lang="en-US" altLang="it-IT" dirty="0">
              <a:ea typeface="Arial" charset="0"/>
            </a:endParaRPr>
          </a:p>
          <a:p>
            <a:pPr>
              <a:buNone/>
            </a:pPr>
            <a:endParaRPr lang="en-US" altLang="it-IT" dirty="0">
              <a:solidFill>
                <a:srgbClr val="3E5978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0E263C-BF2C-49B0-8126-262A4862C1C0}"/>
              </a:ext>
            </a:extLst>
          </p:cNvPr>
          <p:cNvSpPr txBox="1"/>
          <p:nvPr/>
        </p:nvSpPr>
        <p:spPr>
          <a:xfrm>
            <a:off x="11787188" y="6176963"/>
            <a:ext cx="40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80803C-F3CA-42D3-8E5E-F589C7428F54}" type="slidenum">
              <a:rPr lang="de-DE" sz="1400" smtClean="0"/>
              <a:t>7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7854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578604"/>
            <a:ext cx="10515600" cy="763588"/>
          </a:xfrm>
        </p:spPr>
        <p:txBody>
          <a:bodyPr/>
          <a:lstStyle/>
          <a:p>
            <a:pPr algn="ctr"/>
            <a:r>
              <a:rPr lang="de-DE" sz="3600" dirty="0" err="1">
                <a:solidFill>
                  <a:srgbClr val="C00000"/>
                </a:solidFill>
              </a:rPr>
              <a:t>Results</a:t>
            </a:r>
            <a:r>
              <a:rPr lang="de-DE" sz="3600" dirty="0">
                <a:solidFill>
                  <a:srgbClr val="C00000"/>
                </a:solidFill>
              </a:rPr>
              <a:t> </a:t>
            </a:r>
            <a:r>
              <a:rPr lang="de-DE" sz="3600" dirty="0" err="1">
                <a:solidFill>
                  <a:srgbClr val="C00000"/>
                </a:solidFill>
              </a:rPr>
              <a:t>Overview</a:t>
            </a:r>
            <a:br>
              <a:rPr lang="de-DE" sz="36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457A93"/>
                </a:solidFill>
              </a:rPr>
              <a:t>belt-shaped radar echo splitting</a:t>
            </a:r>
            <a:r>
              <a:rPr lang="de-DE" sz="2000" dirty="0">
                <a:solidFill>
                  <a:srgbClr val="457A93"/>
                </a:solidFill>
              </a:rPr>
              <a:t> </a:t>
            </a:r>
            <a:r>
              <a:rPr lang="de-DE" sz="2000" dirty="0" err="1">
                <a:solidFill>
                  <a:srgbClr val="457A93"/>
                </a:solidFill>
              </a:rPr>
              <a:t>over</a:t>
            </a:r>
            <a:r>
              <a:rPr lang="de-DE" sz="2000" dirty="0">
                <a:solidFill>
                  <a:srgbClr val="457A93"/>
                </a:solidFill>
              </a:rPr>
              <a:t> Beijing on 4 May 2019 (</a:t>
            </a:r>
            <a:r>
              <a:rPr lang="de-DE" sz="2000" dirty="0" err="1">
                <a:solidFill>
                  <a:srgbClr val="457A93"/>
                </a:solidFill>
              </a:rPr>
              <a:t>case</a:t>
            </a:r>
            <a:r>
              <a:rPr lang="de-DE" sz="2000" dirty="0">
                <a:solidFill>
                  <a:srgbClr val="457A93"/>
                </a:solidFill>
              </a:rPr>
              <a:t> </a:t>
            </a:r>
            <a:r>
              <a:rPr lang="de-DE" sz="2000" dirty="0" err="1">
                <a:solidFill>
                  <a:srgbClr val="457A93"/>
                </a:solidFill>
              </a:rPr>
              <a:t>study</a:t>
            </a:r>
            <a:r>
              <a:rPr lang="de-DE" sz="2000" dirty="0">
                <a:solidFill>
                  <a:srgbClr val="457A93"/>
                </a:solidFill>
              </a:rPr>
              <a:t>)</a:t>
            </a:r>
            <a:r>
              <a:rPr lang="de-DE" sz="3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185863"/>
            <a:ext cx="10515600" cy="4991100"/>
          </a:xfrm>
        </p:spPr>
        <p:txBody>
          <a:bodyPr/>
          <a:lstStyle/>
          <a:p>
            <a:pPr>
              <a:buClr>
                <a:srgbClr val="C00000"/>
              </a:buClr>
            </a:pPr>
            <a:endParaRPr lang="en-US" altLang="it-IT" dirty="0">
              <a:solidFill>
                <a:srgbClr val="3E5978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0E263C-BF2C-49B0-8126-262A4862C1C0}"/>
              </a:ext>
            </a:extLst>
          </p:cNvPr>
          <p:cNvSpPr txBox="1"/>
          <p:nvPr/>
        </p:nvSpPr>
        <p:spPr>
          <a:xfrm>
            <a:off x="11787188" y="6176963"/>
            <a:ext cx="40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80803C-F3CA-42D3-8E5E-F589C7428F54}" type="slidenum">
              <a:rPr lang="de-DE" sz="1400" smtClean="0"/>
              <a:t>8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8414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38032"/>
            <a:ext cx="10515600" cy="763588"/>
          </a:xfrm>
        </p:spPr>
        <p:txBody>
          <a:bodyPr/>
          <a:lstStyle/>
          <a:p>
            <a:r>
              <a:rPr lang="de-DE" sz="3600" dirty="0" err="1">
                <a:solidFill>
                  <a:srgbClr val="C00000"/>
                </a:solidFill>
              </a:rPr>
              <a:t>Observed</a:t>
            </a:r>
            <a:r>
              <a:rPr lang="de-DE" sz="3600" dirty="0">
                <a:solidFill>
                  <a:srgbClr val="C00000"/>
                </a:solidFill>
              </a:rPr>
              <a:t> Radar </a:t>
            </a:r>
            <a:r>
              <a:rPr lang="de-DE" sz="3600" dirty="0" err="1">
                <a:solidFill>
                  <a:srgbClr val="C00000"/>
                </a:solidFill>
              </a:rPr>
              <a:t>Reflectivity</a:t>
            </a:r>
            <a:endParaRPr lang="de-DE" sz="3600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185863"/>
            <a:ext cx="10515600" cy="4991100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endParaRPr lang="en-US" altLang="it-IT" dirty="0">
              <a:solidFill>
                <a:srgbClr val="3E5978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0E263C-BF2C-49B0-8126-262A4862C1C0}"/>
              </a:ext>
            </a:extLst>
          </p:cNvPr>
          <p:cNvSpPr txBox="1"/>
          <p:nvPr/>
        </p:nvSpPr>
        <p:spPr>
          <a:xfrm>
            <a:off x="11787188" y="6176963"/>
            <a:ext cx="40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80803C-F3CA-42D3-8E5E-F589C7428F54}" type="slidenum">
              <a:rPr lang="de-DE" sz="1400" smtClean="0"/>
              <a:t>9</a:t>
            </a:fld>
            <a:endParaRPr lang="de-DE" sz="1400" dirty="0"/>
          </a:p>
        </p:txBody>
      </p:sp>
      <p:pic>
        <p:nvPicPr>
          <p:cNvPr id="11" name="Grafik 10" descr="Ein Bild, das Karte enthält.&#10;&#10;Automatisch generierte Beschreibung">
            <a:extLst>
              <a:ext uri="{FF2B5EF4-FFF2-40B4-BE49-F238E27FC236}">
                <a16:creationId xmlns:a16="http://schemas.microsoft.com/office/drawing/2014/main" id="{257D3135-0220-4ADB-9D8F-CD1E4EE00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88" y="904564"/>
            <a:ext cx="8291312" cy="5689436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C16309AA-63A7-49D3-8B49-4F9B580C0E80}"/>
              </a:ext>
            </a:extLst>
          </p:cNvPr>
          <p:cNvCxnSpPr/>
          <p:nvPr/>
        </p:nvCxnSpPr>
        <p:spPr>
          <a:xfrm>
            <a:off x="838200" y="1862667"/>
            <a:ext cx="1028795" cy="0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D0D5C78-55DD-42DD-A643-5C79D94DC80C}"/>
              </a:ext>
            </a:extLst>
          </p:cNvPr>
          <p:cNvCxnSpPr/>
          <p:nvPr/>
        </p:nvCxnSpPr>
        <p:spPr>
          <a:xfrm>
            <a:off x="838200" y="3749040"/>
            <a:ext cx="1028795" cy="0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95CEEF3-B164-4C5E-90C8-A245CFC9C1ED}"/>
              </a:ext>
            </a:extLst>
          </p:cNvPr>
          <p:cNvCxnSpPr/>
          <p:nvPr/>
        </p:nvCxnSpPr>
        <p:spPr>
          <a:xfrm>
            <a:off x="889000" y="5601546"/>
            <a:ext cx="1028795" cy="0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396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498</Words>
  <Application>Microsoft Office PowerPoint</Application>
  <PresentationFormat>Breitbild</PresentationFormat>
  <Paragraphs>107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</vt:lpstr>
      <vt:lpstr>ExOb Meeting 4.4.2022</vt:lpstr>
      <vt:lpstr>ExOb Meeting 4.4.2022: MIA TB</vt:lpstr>
      <vt:lpstr>My Motivation</vt:lpstr>
      <vt:lpstr>Paper Overview</vt:lpstr>
      <vt:lpstr>Prior studies</vt:lpstr>
      <vt:lpstr>Their Motivation</vt:lpstr>
      <vt:lpstr>Methods</vt:lpstr>
      <vt:lpstr>Results Overview belt-shaped radar echo splitting over Beijing on 4 May 2019 (case study) </vt:lpstr>
      <vt:lpstr>Observed Radar Reflectivity</vt:lpstr>
      <vt:lpstr>Composite Radar Reflectivity Forecast</vt:lpstr>
      <vt:lpstr>1h accumulated Precipitation Forecast</vt:lpstr>
      <vt:lpstr>Paper Summary</vt:lpstr>
      <vt:lpstr>Thank you for your attention!</vt:lpstr>
    </vt:vector>
  </TitlesOfParts>
  <Company>Universität zu Köln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debora schiffer</dc:creator>
  <cp:lastModifiedBy>Tobsen</cp:lastModifiedBy>
  <cp:revision>257</cp:revision>
  <dcterms:created xsi:type="dcterms:W3CDTF">2017-04-11T15:02:11Z</dcterms:created>
  <dcterms:modified xsi:type="dcterms:W3CDTF">2022-04-04T12:04:06Z</dcterms:modified>
</cp:coreProperties>
</file>