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1E5B-EE92-4957-B674-F524BFA95642}" type="datetimeFigureOut">
              <a:rPr lang="de-DE" smtClean="0"/>
              <a:pPr/>
              <a:t>10.05.2016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F37BE-AD0F-4818-8AE2-EACB18A654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39552" cy="332656"/>
          </a:xfrm>
          <a:prstGeom prst="rect">
            <a:avLst/>
          </a:prstGeom>
        </p:spPr>
        <p:txBody>
          <a:bodyPr/>
          <a:lstStyle/>
          <a:p>
            <a:fld id="{289D2B36-A16A-47E9-83E9-F1DE011A426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2B36-A16A-47E9-83E9-F1DE011A426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508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289D2B36-A16A-47E9-83E9-F1DE011A426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Grafik 4" descr="Lim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92696"/>
          </a:xfrm>
          <a:prstGeom prst="rect">
            <a:avLst/>
          </a:prstGeom>
        </p:spPr>
      </p:pic>
      <p:pic>
        <p:nvPicPr>
          <p:cNvPr id="6" name="Grafik 5" descr="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1979712" cy="246808"/>
          </a:xfrm>
          <a:prstGeom prst="rect">
            <a:avLst/>
          </a:prstGeom>
        </p:spPr>
      </p:pic>
      <p:pic>
        <p:nvPicPr>
          <p:cNvPr id="8" name="Picture 3" descr="C:\Users\Clemens\Application Data\SSH\temp\Lim_tr (2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0"/>
            <a:ext cx="504056" cy="669387"/>
          </a:xfrm>
          <a:prstGeom prst="rect">
            <a:avLst/>
          </a:prstGeom>
          <a:noFill/>
        </p:spPr>
      </p:pic>
      <p:sp>
        <p:nvSpPr>
          <p:cNvPr id="9" name="Textfeld 8"/>
          <p:cNvSpPr txBox="1"/>
          <p:nvPr/>
        </p:nvSpPr>
        <p:spPr>
          <a:xfrm>
            <a:off x="-36512" y="420633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Faculty</a:t>
            </a:r>
            <a:r>
              <a:rPr lang="de-DE" sz="800" b="1" baseline="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Physics and Earth </a:t>
            </a:r>
            <a:r>
              <a:rPr lang="de-DE" sz="800" b="1" baseline="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Sciences</a:t>
            </a:r>
            <a:endParaRPr lang="de-DE" sz="8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27784" y="188640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Leipzig Institute </a:t>
            </a:r>
            <a:r>
              <a:rPr lang="de-DE" sz="2000" b="1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de-DE" sz="2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b="1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Meteorology</a:t>
            </a:r>
            <a:r>
              <a:rPr lang="de-DE" sz="2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- LIM</a:t>
            </a:r>
            <a:endParaRPr lang="de-DE" sz="20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0" y="6525344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B36-A16A-47E9-83E9-F1DE011A4263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31444" y="1380005"/>
            <a:ext cx="5160836" cy="1754326"/>
          </a:xfrm>
          <a:prstGeom prst="rect">
            <a:avLst/>
          </a:prstGeom>
          <a:gradFill rotWithShape="1">
            <a:gsLst>
              <a:gs pos="0">
                <a:srgbClr val="767676">
                  <a:alpha val="0"/>
                </a:srgbClr>
              </a:gs>
              <a:gs pos="100000">
                <a:srgbClr val="FFFFFF">
                  <a:alpha val="60001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Remote sensing of clouds </a:t>
            </a:r>
            <a:endParaRPr lang="en-US" sz="3600" b="1" dirty="0"/>
          </a:p>
          <a:p>
            <a:pPr algn="ctr"/>
            <a:r>
              <a:rPr lang="en-US" sz="3600" b="1" dirty="0" smtClean="0"/>
              <a:t>with </a:t>
            </a:r>
          </a:p>
          <a:p>
            <a:pPr algn="ctr"/>
            <a:r>
              <a:rPr lang="en-US" sz="3600" b="1" dirty="0" smtClean="0"/>
              <a:t>SMART-HALO</a:t>
            </a:r>
            <a:endParaRPr lang="en-US" sz="3600" b="1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03998" y="5099134"/>
            <a:ext cx="3045256" cy="1384995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gamma/>
                  <a:tint val="0"/>
                  <a:invGamma/>
                  <a:alpha val="60001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 smtClean="0"/>
              <a:t>Kevin Wolf,</a:t>
            </a:r>
          </a:p>
          <a:p>
            <a:pPr algn="ctr">
              <a:defRPr/>
            </a:pPr>
            <a:r>
              <a:rPr lang="en-US" sz="2800" dirty="0" smtClean="0"/>
              <a:t>André Ehrlich,</a:t>
            </a:r>
            <a:endParaRPr lang="en-US" sz="2800" dirty="0"/>
          </a:p>
          <a:p>
            <a:pPr algn="ctr">
              <a:defRPr/>
            </a:pPr>
            <a:r>
              <a:rPr lang="en-US" sz="2800" dirty="0"/>
              <a:t>Manfred </a:t>
            </a:r>
            <a:r>
              <a:rPr lang="en-US" sz="2800" dirty="0" err="1" smtClean="0"/>
              <a:t>Wendisch</a:t>
            </a:r>
            <a:endParaRPr lang="en-US" sz="2800" dirty="0" smtClean="0"/>
          </a:p>
        </p:txBody>
      </p:sp>
      <p:pic>
        <p:nvPicPr>
          <p:cNvPr id="8" name="Picture 6" descr="D:\präsentation\PowerPoint\gifs\Vorlagen_Leipzig\2000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438" y="4105562"/>
            <a:ext cx="4524388" cy="63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4"/>
          <p:cNvSpPr txBox="1">
            <a:spLocks noChangeArrowheads="1"/>
          </p:cNvSpPr>
          <p:nvPr/>
        </p:nvSpPr>
        <p:spPr bwMode="auto">
          <a:xfrm>
            <a:off x="2178726" y="4685656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3459163"/>
            <a:r>
              <a:rPr lang="en-US" sz="2400" b="1" dirty="0"/>
              <a:t>Institute for Meteorology</a:t>
            </a:r>
          </a:p>
        </p:txBody>
      </p:sp>
      <p:pic>
        <p:nvPicPr>
          <p:cNvPr id="10" name="Picture 3" descr="081029_1113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7705" y="2255028"/>
            <a:ext cx="2236783" cy="1730372"/>
          </a:xfrm>
          <a:prstGeom prst="rect">
            <a:avLst/>
          </a:prstGeom>
          <a:noFill/>
        </p:spPr>
      </p:pic>
      <p:sp>
        <p:nvSpPr>
          <p:cNvPr id="12" name="Textfeld 11"/>
          <p:cNvSpPr txBox="1"/>
          <p:nvPr/>
        </p:nvSpPr>
        <p:spPr>
          <a:xfrm>
            <a:off x="27296" y="6536316"/>
            <a:ext cx="320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NARVAL-II, Cologne, 11.-12.05.2016</a:t>
            </a:r>
            <a:endParaRPr lang="en-US" sz="1600" b="1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2198445"/>
            <a:ext cx="2587168" cy="173037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01" r="17713" b="19550"/>
          <a:stretch/>
        </p:blipFill>
        <p:spPr>
          <a:xfrm>
            <a:off x="-2052736" y="9117632"/>
            <a:ext cx="1740170" cy="104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7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B36-A16A-47E9-83E9-F1DE011A426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052736"/>
            <a:ext cx="7848872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current status:</a:t>
            </a:r>
          </a:p>
          <a:p>
            <a:endParaRPr lang="en-US" sz="14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mounting for SMART-HALO optical inlets ready for assembly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„</a:t>
            </a:r>
            <a:r>
              <a:rPr lang="de-DE" dirty="0" err="1" smtClean="0">
                <a:solidFill>
                  <a:schemeClr val="tx2"/>
                </a:solidFill>
              </a:rPr>
              <a:t>radiometric</a:t>
            </a:r>
            <a:r>
              <a:rPr lang="de-DE" dirty="0" smtClean="0">
                <a:solidFill>
                  <a:schemeClr val="tx2"/>
                </a:solidFill>
              </a:rPr>
              <a:t>“ </a:t>
            </a:r>
            <a:r>
              <a:rPr lang="de-DE" dirty="0" err="1" smtClean="0">
                <a:solidFill>
                  <a:schemeClr val="tx2"/>
                </a:solidFill>
              </a:rPr>
              <a:t>calibration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by</a:t>
            </a:r>
            <a:r>
              <a:rPr lang="de-DE" dirty="0" smtClean="0">
                <a:solidFill>
                  <a:schemeClr val="tx2"/>
                </a:solidFill>
              </a:rPr>
              <a:t> end </a:t>
            </a:r>
            <a:r>
              <a:rPr lang="de-DE" dirty="0" err="1" smtClean="0">
                <a:solidFill>
                  <a:schemeClr val="tx2"/>
                </a:solidFill>
              </a:rPr>
              <a:t>of</a:t>
            </a:r>
            <a:r>
              <a:rPr lang="de-DE" dirty="0" smtClean="0">
                <a:solidFill>
                  <a:schemeClr val="tx2"/>
                </a:solidFill>
              </a:rPr>
              <a:t> May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 smtClean="0">
                <a:solidFill>
                  <a:schemeClr val="tx2"/>
                </a:solidFill>
              </a:rPr>
              <a:t>instrument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checkup</a:t>
            </a:r>
            <a:r>
              <a:rPr lang="de-DE" dirty="0" smtClean="0">
                <a:solidFill>
                  <a:schemeClr val="tx2"/>
                </a:solidFill>
              </a:rPr>
              <a:t> at </a:t>
            </a:r>
            <a:r>
              <a:rPr lang="de-DE" dirty="0" err="1" smtClean="0">
                <a:solidFill>
                  <a:schemeClr val="tx2"/>
                </a:solidFill>
              </a:rPr>
              <a:t>Enviscope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begin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of</a:t>
            </a:r>
            <a:r>
              <a:rPr lang="de-DE" dirty="0" smtClean="0">
                <a:solidFill>
                  <a:schemeClr val="tx2"/>
                </a:solidFill>
              </a:rPr>
              <a:t> June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96" y="6536316"/>
            <a:ext cx="320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NARVAL-II, Cologne, 11.-12.05.2016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8818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B36-A16A-47E9-83E9-F1DE011A426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836712"/>
            <a:ext cx="7848872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Requirements and constrains:</a:t>
            </a:r>
          </a:p>
          <a:p>
            <a:endParaRPr lang="en-US" sz="14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passive remote sensing -&gt; </a:t>
            </a:r>
            <a:r>
              <a:rPr lang="en-US" b="1" dirty="0" smtClean="0">
                <a:solidFill>
                  <a:schemeClr val="tx2"/>
                </a:solidFill>
              </a:rPr>
              <a:t>daytime</a:t>
            </a:r>
            <a:r>
              <a:rPr lang="en-US" dirty="0" smtClean="0">
                <a:solidFill>
                  <a:schemeClr val="tx2"/>
                </a:solidFill>
              </a:rPr>
              <a:t> measurements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avoid</a:t>
            </a:r>
            <a:r>
              <a:rPr lang="en-US" dirty="0" smtClean="0">
                <a:solidFill>
                  <a:schemeClr val="tx2"/>
                </a:solidFill>
              </a:rPr>
              <a:t> low solar elevation (15°) 		</a:t>
            </a:r>
            <a:r>
              <a:rPr lang="en-US" dirty="0" smtClean="0">
                <a:solidFill>
                  <a:schemeClr val="tx2"/>
                </a:solidFill>
              </a:rPr>
              <a:t>(08.08.: 06:50 </a:t>
            </a:r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en-US" dirty="0" smtClean="0">
                <a:solidFill>
                  <a:schemeClr val="tx2"/>
                </a:solidFill>
              </a:rPr>
              <a:t>17:15 AST</a:t>
            </a:r>
            <a:r>
              <a:rPr lang="en-US" baseline="30000" dirty="0" smtClean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 lvl="8"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(31.08.: 06:55 </a:t>
            </a:r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en-US" dirty="0" smtClean="0">
                <a:solidFill>
                  <a:schemeClr val="tx2"/>
                </a:solidFill>
              </a:rPr>
              <a:t>17:05 AST</a:t>
            </a:r>
            <a:r>
              <a:rPr lang="en-US" baseline="30000" dirty="0" smtClean="0">
                <a:solidFill>
                  <a:schemeClr val="tx2"/>
                </a:solidFill>
              </a:rPr>
              <a:t>*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cabin temperature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(T &lt; 30°C)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Preferred flight pattern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endParaRPr lang="en-US" sz="14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straight legs (min. 5 minutes)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-&gt; covering several ECMWF IFS </a:t>
            </a:r>
            <a:r>
              <a:rPr lang="en-US" sz="1600" dirty="0" err="1" smtClean="0">
                <a:solidFill>
                  <a:schemeClr val="tx2"/>
                </a:solidFill>
              </a:rPr>
              <a:t>gridpoints</a:t>
            </a:r>
            <a:r>
              <a:rPr lang="en-US" sz="1600" dirty="0" smtClean="0">
                <a:solidFill>
                  <a:schemeClr val="tx2"/>
                </a:solidFill>
              </a:rPr>
              <a:t> ( 9 km 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 / minimum spirals, turns or circles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above</a:t>
            </a:r>
            <a:r>
              <a:rPr lang="en-US" dirty="0">
                <a:solidFill>
                  <a:schemeClr val="tx2"/>
                </a:solidFill>
              </a:rPr>
              <a:t> clouds (at least 500 </a:t>
            </a:r>
            <a:r>
              <a:rPr lang="en-US" dirty="0" err="1">
                <a:solidFill>
                  <a:schemeClr val="tx2"/>
                </a:solidFill>
              </a:rPr>
              <a:t>ft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coordination with satellite overpass </a:t>
            </a:r>
            <a:endParaRPr lang="en-US" dirty="0" smtClean="0">
              <a:solidFill>
                <a:schemeClr val="tx2"/>
              </a:solidFill>
            </a:endParaRPr>
          </a:p>
          <a:p>
            <a:pPr lvl="2">
              <a:lnSpc>
                <a:spcPct val="150000"/>
              </a:lnSpc>
            </a:pPr>
            <a:r>
              <a:rPr lang="de-DE" dirty="0">
                <a:solidFill>
                  <a:schemeClr val="tx2"/>
                </a:solidFill>
              </a:rPr>
              <a:t>	</a:t>
            </a:r>
            <a:r>
              <a:rPr lang="de-DE" sz="1400" dirty="0" smtClean="0">
                <a:solidFill>
                  <a:schemeClr val="tx2"/>
                </a:solidFill>
              </a:rPr>
              <a:t>			*AST = </a:t>
            </a:r>
            <a:r>
              <a:rPr lang="en-US" sz="1400" dirty="0" smtClean="0">
                <a:solidFill>
                  <a:schemeClr val="tx2"/>
                </a:solidFill>
              </a:rPr>
              <a:t>Atlantic Standard Time (UTC-4)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96" y="6536316"/>
            <a:ext cx="320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NARVAL-II, Cologne, 11.-12.05.2016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153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B36-A16A-47E9-83E9-F1DE011A4263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052736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Calibration (flight):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radiation box (for downward Irradiance)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4 x 2 min legs</a:t>
            </a:r>
            <a:endParaRPr lang="en-US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i="1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ground calibrations (~1 h, between flights)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4499992" y="2348880"/>
            <a:ext cx="0" cy="108012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644008" y="3429000"/>
            <a:ext cx="129614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4572000" y="2278032"/>
            <a:ext cx="129614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6012160" y="2348880"/>
            <a:ext cx="0" cy="10081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7296" y="6536316"/>
            <a:ext cx="320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NARVAL-II, Cologne, 11.-12.05.2016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5522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B36-A16A-47E9-83E9-F1DE011A4263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052736"/>
            <a:ext cx="7848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References: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2"/>
                </a:solidFill>
              </a:rPr>
              <a:t>ECMWF- </a:t>
            </a:r>
            <a:r>
              <a:rPr lang="en-US" sz="1600" dirty="0" smtClean="0">
                <a:solidFill>
                  <a:schemeClr val="tx2"/>
                </a:solidFill>
              </a:rPr>
              <a:t>Atmospherics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Physics</a:t>
            </a:r>
            <a:r>
              <a:rPr lang="de-DE" sz="1600" dirty="0" smtClean="0">
                <a:solidFill>
                  <a:schemeClr val="tx2"/>
                </a:solidFill>
              </a:rPr>
              <a:t> </a:t>
            </a:r>
            <a:r>
              <a:rPr lang="de-DE" sz="1600" dirty="0">
                <a:solidFill>
                  <a:schemeClr val="tx2"/>
                </a:solidFill>
              </a:rPr>
              <a:t>(http://www.ecmwf.int/en/research/modelling-and-prediction/atmospheric-physics</a:t>
            </a:r>
            <a:r>
              <a:rPr lang="de-DE" sz="1600" dirty="0" smtClean="0">
                <a:solidFill>
                  <a:schemeClr val="tx2"/>
                </a:solidFill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2"/>
                </a:solidFill>
              </a:rPr>
              <a:t>ECMWF - </a:t>
            </a:r>
            <a:r>
              <a:rPr lang="en-US" sz="1600" dirty="0">
                <a:solidFill>
                  <a:schemeClr val="tx2"/>
                </a:solidFill>
              </a:rPr>
              <a:t>Detailed information of implementation of IFS cycle 41r2 </a:t>
            </a:r>
            <a:r>
              <a:rPr lang="de-DE" sz="1600" dirty="0">
                <a:solidFill>
                  <a:schemeClr val="tx2"/>
                </a:solidFill>
              </a:rPr>
              <a:t>(https://software.ecmwf.int/wiki/display/FCST/Detailed+information+of+implementation+of+IFS+cycle+41r2</a:t>
            </a:r>
            <a:r>
              <a:rPr lang="de-DE" sz="1600" dirty="0" smtClean="0">
                <a:solidFill>
                  <a:schemeClr val="tx2"/>
                </a:solidFill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ECMWF </a:t>
            </a:r>
            <a:r>
              <a:rPr lang="de-DE" sz="1600" dirty="0">
                <a:solidFill>
                  <a:schemeClr val="tx2"/>
                </a:solidFill>
              </a:rPr>
              <a:t>IFS DOCUMENTATION - Cy40r1 (http://www.ecmwf.int/sites/default/files/elibrary/2014/9204-part-iv-physical-processes.pdf</a:t>
            </a:r>
            <a:r>
              <a:rPr lang="de-DE" sz="1600" dirty="0" smtClean="0">
                <a:solidFill>
                  <a:schemeClr val="tx2"/>
                </a:solidFill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tx2"/>
                </a:solidFill>
              </a:rPr>
              <a:t>Morcrette</a:t>
            </a:r>
            <a:r>
              <a:rPr lang="de-DE" sz="1600" dirty="0">
                <a:solidFill>
                  <a:schemeClr val="tx2"/>
                </a:solidFill>
              </a:rPr>
              <a:t>, J.-J., </a:t>
            </a:r>
            <a:r>
              <a:rPr lang="de-DE" sz="1600" dirty="0" err="1" smtClean="0">
                <a:solidFill>
                  <a:schemeClr val="tx2"/>
                </a:solidFill>
              </a:rPr>
              <a:t>Mozdzynski</a:t>
            </a:r>
            <a:r>
              <a:rPr lang="de-DE" sz="1600" dirty="0">
                <a:solidFill>
                  <a:schemeClr val="tx2"/>
                </a:solidFill>
              </a:rPr>
              <a:t>, G., </a:t>
            </a:r>
            <a:r>
              <a:rPr lang="de-DE" sz="1600" dirty="0" err="1" smtClean="0">
                <a:solidFill>
                  <a:schemeClr val="tx2"/>
                </a:solidFill>
              </a:rPr>
              <a:t>Leutbecher</a:t>
            </a:r>
            <a:r>
              <a:rPr lang="de-DE" sz="1600" dirty="0" smtClean="0">
                <a:solidFill>
                  <a:schemeClr val="tx2"/>
                </a:solidFill>
              </a:rPr>
              <a:t>, M.: </a:t>
            </a:r>
            <a:r>
              <a:rPr lang="en-US" sz="1600" dirty="0">
                <a:solidFill>
                  <a:schemeClr val="tx2"/>
                </a:solidFill>
              </a:rPr>
              <a:t>A Reduced Radiation Grid for the ECMWF Integrated Forecasting </a:t>
            </a:r>
            <a:r>
              <a:rPr lang="en-US" sz="1600" dirty="0" smtClean="0">
                <a:solidFill>
                  <a:schemeClr val="tx2"/>
                </a:solidFill>
              </a:rPr>
              <a:t>System, Mon. </a:t>
            </a:r>
            <a:r>
              <a:rPr lang="en-US" sz="1600" dirty="0" err="1" smtClean="0">
                <a:solidFill>
                  <a:schemeClr val="tx2"/>
                </a:solidFill>
              </a:rPr>
              <a:t>Weath</a:t>
            </a:r>
            <a:r>
              <a:rPr lang="en-US" sz="1600" dirty="0" smtClean="0">
                <a:solidFill>
                  <a:schemeClr val="tx2"/>
                </a:solidFill>
              </a:rPr>
              <a:t>. Rev., 2008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296" y="6536316"/>
            <a:ext cx="3208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NARVAL-II, Cologne, 11.-12.05.2016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738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design_strahlun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PPTdesign_strahlung</Template>
  <TotalTime>0</TotalTime>
  <Words>192</Words>
  <Application>Microsoft Office PowerPoint</Application>
  <PresentationFormat>Bildschirmpräsentation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PPTdesign_strahlung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Clemens</dc:creator>
  <cp:lastModifiedBy>Kevin</cp:lastModifiedBy>
  <cp:revision>96</cp:revision>
  <dcterms:created xsi:type="dcterms:W3CDTF">2011-05-13T12:45:10Z</dcterms:created>
  <dcterms:modified xsi:type="dcterms:W3CDTF">2016-05-10T07:06:01Z</dcterms:modified>
</cp:coreProperties>
</file>