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5" r:id="rId1"/>
  </p:sldMasterIdLst>
  <p:notesMasterIdLst>
    <p:notesMasterId r:id="rId26"/>
  </p:notesMasterIdLst>
  <p:handoutMasterIdLst>
    <p:handoutMasterId r:id="rId27"/>
  </p:handoutMasterIdLst>
  <p:sldIdLst>
    <p:sldId id="308" r:id="rId2"/>
    <p:sldId id="257" r:id="rId3"/>
    <p:sldId id="265" r:id="rId4"/>
    <p:sldId id="266" r:id="rId5"/>
    <p:sldId id="267" r:id="rId6"/>
    <p:sldId id="268" r:id="rId7"/>
    <p:sldId id="296" r:id="rId8"/>
    <p:sldId id="274" r:id="rId9"/>
    <p:sldId id="322" r:id="rId10"/>
    <p:sldId id="299" r:id="rId11"/>
    <p:sldId id="298" r:id="rId12"/>
    <p:sldId id="297" r:id="rId13"/>
    <p:sldId id="290" r:id="rId14"/>
    <p:sldId id="319" r:id="rId15"/>
    <p:sldId id="262" r:id="rId16"/>
    <p:sldId id="320" r:id="rId17"/>
    <p:sldId id="323" r:id="rId18"/>
    <p:sldId id="277" r:id="rId19"/>
    <p:sldId id="281" r:id="rId20"/>
    <p:sldId id="321" r:id="rId21"/>
    <p:sldId id="300" r:id="rId22"/>
    <p:sldId id="286" r:id="rId23"/>
    <p:sldId id="292" r:id="rId24"/>
    <p:sldId id="32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A93"/>
    <a:srgbClr val="D83C4F"/>
    <a:srgbClr val="EEA9B2"/>
    <a:srgbClr val="BA06A5"/>
    <a:srgbClr val="E84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31" autoAdjust="0"/>
    <p:restoredTop sz="95860" autoAdjust="0"/>
  </p:normalViewPr>
  <p:slideViewPr>
    <p:cSldViewPr snapToGrid="0">
      <p:cViewPr>
        <p:scale>
          <a:sx n="94" d="100"/>
          <a:sy n="94" d="100"/>
        </p:scale>
        <p:origin x="1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E0D79C9A-F8BE-4D45-B8EA-E7026A6EFF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04B07D-2A8A-4FF3-93A1-908C02CE51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0C4C00-A796-4676-85A7-E483A41FD712}" type="datetimeFigureOut">
              <a:rPr lang="de-DE" smtClean="0"/>
              <a:t>22.04.2022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B8B5D56-CFFB-411A-A5C9-3D5E426F1C9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17DD03-6B4E-4C4F-890C-BC28740670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1852C-751A-4528-8A2A-85454042A1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4990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4AA7D-A1B8-470F-AE18-7C936727A201}" type="datetimeFigureOut">
              <a:rPr lang="de-DE" smtClean="0"/>
              <a:t>18.04.2022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D9E18-6A82-4BEB-8810-1BD0D267E0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5534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360363" indent="-3603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47663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tabLst>
                <a:tab pos="1255713" algn="l"/>
              </a:tabLst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6075" indent="-2444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0575" indent="-231775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9" name="Rechteck 8"/>
          <p:cNvSpPr/>
          <p:nvPr userDrawn="1"/>
        </p:nvSpPr>
        <p:spPr>
          <a:xfrm>
            <a:off x="797045" y="6383868"/>
            <a:ext cx="91752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Uncertainty Assessment for HATPRO Microwave Radiometer Measurements and Calibrations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DACH2022 Session DACH-7 | Mar. 25th 2022 | T. Böck</a:t>
            </a:r>
          </a:p>
          <a:p>
            <a:endParaRPr lang="de-DE" altLang="de-DE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46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57A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457A93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6738994"/>
            <a:ext cx="12192000" cy="119006"/>
          </a:xfrm>
          <a:prstGeom prst="rect">
            <a:avLst/>
          </a:prstGeom>
          <a:solidFill>
            <a:srgbClr val="457A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pic>
        <p:nvPicPr>
          <p:cNvPr id="11" name="Picture 4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025" y="5702198"/>
            <a:ext cx="1517275" cy="77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eck 11"/>
          <p:cNvSpPr/>
          <p:nvPr userDrawn="1"/>
        </p:nvSpPr>
        <p:spPr>
          <a:xfrm>
            <a:off x="797044" y="6383868"/>
            <a:ext cx="91487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Uncertainty Assessment for HATPRO Microwave Radiometer Measurements and Calibrations </a:t>
            </a:r>
            <a:r>
              <a:rPr lang="de-DE" alt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DACH2022 Session DACH-7 | Mar. 25th 2022 | T. Böck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altLang="de-DE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1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426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:\Marketing\Debora_Schiffer\016\016_Präsentationsvorlagen_UzK\016_PPT_Lay_Titel_16zu9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1061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:\Marketing\CD\CD_Logos\UzK_Logo_Quadrat_uniblau\UzK_LogoQuadrat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461" y="233586"/>
            <a:ext cx="1839869" cy="93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063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32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7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mo.int/pages/prog/www/OSY/GOS-RRR.html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28264" y="5034462"/>
            <a:ext cx="1133547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Assessment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HATPRO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Radiometer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de-D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Calibrations</a:t>
            </a:r>
            <a:endParaRPr lang="de-DE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b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428261" y="6221233"/>
            <a:ext cx="115185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Geophysics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University </a:t>
            </a:r>
            <a:r>
              <a:rPr lang="de-DE" alt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Cologne | </a:t>
            </a: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Tobias Böck, Bernhard </a:t>
            </a:r>
            <a:r>
              <a:rPr lang="de-DE" alt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Pospichal</a:t>
            </a:r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, Ulrich Löhnert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E950B0B5-1787-43AC-A846-9222E7C58EA4}"/>
              </a:ext>
            </a:extLst>
          </p:cNvPr>
          <p:cNvSpPr/>
          <p:nvPr/>
        </p:nvSpPr>
        <p:spPr>
          <a:xfrm>
            <a:off x="5715625" y="3359815"/>
            <a:ext cx="64763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DACH2022 </a:t>
            </a:r>
            <a:r>
              <a:rPr lang="en-US" altLang="de-DE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Meteorologie</a:t>
            </a:r>
            <a:r>
              <a:rPr lang="en-US" alt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de-DE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Tagung</a:t>
            </a:r>
            <a:r>
              <a:rPr lang="en-US" alt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, Mar. 25</a:t>
            </a:r>
            <a:r>
              <a:rPr lang="en-US" altLang="de-DE" sz="2400" b="1" baseline="30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th</a:t>
            </a:r>
            <a:r>
              <a:rPr lang="en-US" alt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 2022</a:t>
            </a:r>
          </a:p>
          <a:p>
            <a:pPr algn="ctr"/>
            <a:r>
              <a:rPr lang="en-US" altLang="de-DE" sz="1600" dirty="0">
                <a:solidFill>
                  <a:schemeClr val="tx1">
                    <a:lumMod val="85000"/>
                    <a:lumOff val="15000"/>
                  </a:schemeClr>
                </a:solidFill>
                <a:cs typeface="Arial" panose="020B0604020202020204" pitchFamily="34" charset="0"/>
              </a:rPr>
              <a:t>Session topic DACH-7: Research infrastructures in weather and climate research</a:t>
            </a:r>
          </a:p>
        </p:txBody>
      </p:sp>
      <p:pic>
        <p:nvPicPr>
          <p:cNvPr id="7" name="Bild 9">
            <a:extLst>
              <a:ext uri="{FF2B5EF4-FFF2-40B4-BE49-F238E27FC236}">
                <a16:creationId xmlns:a16="http://schemas.microsoft.com/office/drawing/2014/main" id="{DA049D6F-6595-467A-9FE8-634CF4BDE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0419" y="10054"/>
            <a:ext cx="2493169" cy="4755752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4D2B543-E70C-4700-A0EB-0A1A3FA3450B}"/>
              </a:ext>
            </a:extLst>
          </p:cNvPr>
          <p:cNvSpPr/>
          <p:nvPr/>
        </p:nvSpPr>
        <p:spPr>
          <a:xfrm>
            <a:off x="3243263" y="2050256"/>
            <a:ext cx="292893" cy="2619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4D47DEA-B161-49D4-9960-BBF8DAF4AA90}"/>
              </a:ext>
            </a:extLst>
          </p:cNvPr>
          <p:cNvSpPr/>
          <p:nvPr/>
        </p:nvSpPr>
        <p:spPr>
          <a:xfrm>
            <a:off x="5203034" y="2764632"/>
            <a:ext cx="74771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51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0F58028-8E39-4386-ACFA-27C26C282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786"/>
            <a:ext cx="6489142" cy="41294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Repeatability</a:t>
            </a:r>
            <a:r>
              <a:rPr lang="de-DE" sz="3600" dirty="0">
                <a:solidFill>
                  <a:srgbClr val="C00000"/>
                </a:solidFill>
              </a:rPr>
              <a:t>:</a:t>
            </a:r>
            <a:br>
              <a:rPr lang="de-DE" sz="3600" dirty="0">
                <a:solidFill>
                  <a:srgbClr val="C00000"/>
                </a:solidFill>
              </a:rPr>
            </a:br>
            <a:r>
              <a:rPr lang="de-DE" sz="2800" dirty="0" err="1">
                <a:solidFill>
                  <a:srgbClr val="C00000"/>
                </a:solidFill>
              </a:rPr>
              <a:t>Leaps</a:t>
            </a:r>
            <a:r>
              <a:rPr lang="de-DE" sz="2800" dirty="0">
                <a:solidFill>
                  <a:srgbClr val="C00000"/>
                </a:solidFill>
              </a:rPr>
              <a:t> at </a:t>
            </a:r>
            <a:r>
              <a:rPr lang="de-DE" sz="2800" dirty="0" err="1">
                <a:solidFill>
                  <a:srgbClr val="C00000"/>
                </a:solidFill>
              </a:rPr>
              <a:t>Zenith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between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Calibrations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compared</a:t>
            </a:r>
            <a:r>
              <a:rPr lang="de-DE" sz="2800" dirty="0">
                <a:solidFill>
                  <a:srgbClr val="C00000"/>
                </a:solidFill>
              </a:rPr>
              <a:t> </a:t>
            </a:r>
            <a:r>
              <a:rPr lang="de-DE" sz="2800" dirty="0" err="1">
                <a:solidFill>
                  <a:srgbClr val="C00000"/>
                </a:solidFill>
              </a:rPr>
              <a:t>to</a:t>
            </a:r>
            <a:r>
              <a:rPr lang="de-DE" sz="2800" dirty="0">
                <a:solidFill>
                  <a:srgbClr val="C00000"/>
                </a:solidFill>
              </a:rPr>
              <a:t> a </a:t>
            </a:r>
            <a:r>
              <a:rPr lang="de-DE" sz="2800" dirty="0" err="1">
                <a:solidFill>
                  <a:srgbClr val="C00000"/>
                </a:solidFill>
              </a:rPr>
              <a:t>reference</a:t>
            </a:r>
            <a:endParaRPr lang="de-DE" sz="28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10</a:t>
            </a:fld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1D00239-942E-4AA0-B05B-ED9AA82B14A0}"/>
              </a:ext>
            </a:extLst>
          </p:cNvPr>
          <p:cNvSpPr txBox="1"/>
          <p:nvPr/>
        </p:nvSpPr>
        <p:spPr>
          <a:xfrm>
            <a:off x="7327342" y="2017295"/>
            <a:ext cx="42048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influenced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quality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Can </a:t>
            </a:r>
            <a:r>
              <a:rPr lang="de-DE" dirty="0" err="1">
                <a:solidFill>
                  <a:srgbClr val="457A93"/>
                </a:solidFill>
              </a:rPr>
              <a:t>only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done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way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when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at least </a:t>
            </a:r>
            <a:r>
              <a:rPr lang="de-DE" dirty="0" err="1">
                <a:solidFill>
                  <a:srgbClr val="457A93"/>
                </a:solidFill>
              </a:rPr>
              <a:t>two</a:t>
            </a:r>
            <a:r>
              <a:rPr lang="de-DE" dirty="0">
                <a:solidFill>
                  <a:srgbClr val="457A93"/>
                </a:solidFill>
              </a:rPr>
              <a:t> MWRs on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site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simultaneously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Meaningful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values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only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achieved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with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conditions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each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</a:t>
            </a:r>
            <a:br>
              <a:rPr lang="de-DE" dirty="0">
                <a:solidFill>
                  <a:srgbClr val="457A93"/>
                </a:solidFill>
              </a:rPr>
            </a:br>
            <a:r>
              <a:rPr lang="de-DE" dirty="0">
                <a:solidFill>
                  <a:srgbClr val="457A93"/>
                </a:solidFill>
              </a:rPr>
              <a:t>(same </a:t>
            </a:r>
            <a:r>
              <a:rPr lang="de-DE" dirty="0" err="1">
                <a:solidFill>
                  <a:srgbClr val="457A93"/>
                </a:solidFill>
              </a:rPr>
              <a:t>day</a:t>
            </a:r>
            <a:r>
              <a:rPr lang="de-DE" dirty="0">
                <a:solidFill>
                  <a:srgbClr val="457A93"/>
                </a:solidFill>
              </a:rPr>
              <a:t>, same </a:t>
            </a:r>
            <a:r>
              <a:rPr lang="de-DE" dirty="0" err="1">
                <a:solidFill>
                  <a:srgbClr val="457A93"/>
                </a:solidFill>
              </a:rPr>
              <a:t>weather</a:t>
            </a:r>
            <a:r>
              <a:rPr lang="de-DE" dirty="0">
                <a:solidFill>
                  <a:srgbClr val="457A93"/>
                </a:solidFill>
              </a:rPr>
              <a:t>, same </a:t>
            </a:r>
            <a:r>
              <a:rPr lang="de-DE" dirty="0" err="1">
                <a:solidFill>
                  <a:srgbClr val="457A93"/>
                </a:solidFill>
              </a:rPr>
              <a:t>target</a:t>
            </a:r>
            <a:r>
              <a:rPr lang="de-DE" dirty="0">
                <a:solidFill>
                  <a:srgbClr val="457A93"/>
                </a:solidFill>
              </a:rPr>
              <a:t>,…)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124D21A-C163-40BD-9B6F-36AC1FFA3FFD}"/>
              </a:ext>
            </a:extLst>
          </p:cNvPr>
          <p:cNvSpPr txBox="1"/>
          <p:nvPr/>
        </p:nvSpPr>
        <p:spPr>
          <a:xfrm>
            <a:off x="2393047" y="2612495"/>
            <a:ext cx="116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≤ 0.12 K </a:t>
            </a:r>
          </a:p>
          <a:p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H</a:t>
            </a:r>
            <a:r>
              <a:rPr lang="en-US" b="1" baseline="-25000" dirty="0">
                <a:solidFill>
                  <a:srgbClr val="C00000"/>
                </a:solidFill>
                <a:sym typeface="Wingdings" panose="05000000000000000000" pitchFamily="2" charset="2"/>
              </a:rPr>
              <a:t>2</a:t>
            </a:r>
            <a:r>
              <a:rPr lang="en-US" b="1" dirty="0">
                <a:solidFill>
                  <a:srgbClr val="C00000"/>
                </a:solidFill>
                <a:sym typeface="Wingdings" panose="05000000000000000000" pitchFamily="2" charset="2"/>
              </a:rPr>
              <a:t>O-band</a:t>
            </a:r>
            <a:endParaRPr lang="de-DE" sz="18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43AA0E5-6B4E-4BE6-8D5A-AE357398E9BE}"/>
              </a:ext>
            </a:extLst>
          </p:cNvPr>
          <p:cNvSpPr txBox="1"/>
          <p:nvPr/>
        </p:nvSpPr>
        <p:spPr>
          <a:xfrm>
            <a:off x="4934815" y="3856623"/>
            <a:ext cx="108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it-IT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≤ 0.16 K</a:t>
            </a:r>
          </a:p>
          <a:p>
            <a:r>
              <a:rPr lang="en-US" altLang="it-IT" b="1" dirty="0">
                <a:solidFill>
                  <a:srgbClr val="C00000"/>
                </a:solidFill>
                <a:sym typeface="Wingdings" panose="05000000000000000000" pitchFamily="2" charset="2"/>
              </a:rPr>
              <a:t>O</a:t>
            </a:r>
            <a:r>
              <a:rPr lang="en-US" altLang="it-IT" b="1" baseline="-25000" dirty="0">
                <a:solidFill>
                  <a:srgbClr val="C00000"/>
                </a:solidFill>
                <a:sym typeface="Wingdings" panose="05000000000000000000" pitchFamily="2" charset="2"/>
              </a:rPr>
              <a:t>2</a:t>
            </a:r>
            <a:r>
              <a:rPr lang="en-US" altLang="it-IT" b="1" dirty="0">
                <a:solidFill>
                  <a:srgbClr val="C00000"/>
                </a:solidFill>
                <a:sym typeface="Wingdings" panose="05000000000000000000" pitchFamily="2" charset="2"/>
              </a:rPr>
              <a:t>-band</a:t>
            </a:r>
            <a:r>
              <a:rPr lang="en-US" altLang="it-IT" sz="18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33409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51579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Drifts</a:t>
            </a:r>
            <a:r>
              <a:rPr lang="de-DE" sz="3600" dirty="0">
                <a:solidFill>
                  <a:srgbClr val="C00000"/>
                </a:solidFill>
              </a:rPr>
              <a:t> (via </a:t>
            </a:r>
            <a:r>
              <a:rPr lang="de-DE" sz="3600" dirty="0" err="1">
                <a:solidFill>
                  <a:srgbClr val="C00000"/>
                </a:solidFill>
              </a:rPr>
              <a:t>Coldload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Leaps</a:t>
            </a:r>
            <a:r>
              <a:rPr lang="de-DE" sz="3600" dirty="0">
                <a:solidFill>
                  <a:srgbClr val="C00000"/>
                </a:solidFill>
              </a:rPr>
              <a:t>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11</a:t>
            </a:fld>
            <a:endParaRPr lang="de-DE" sz="1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847BB0E-9DD6-44F7-BB6C-6106E512351E}"/>
              </a:ext>
            </a:extLst>
          </p:cNvPr>
          <p:cNvSpPr txBox="1"/>
          <p:nvPr/>
        </p:nvSpPr>
        <p:spPr>
          <a:xfrm>
            <a:off x="2086187" y="5066999"/>
            <a:ext cx="8186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Cannot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directly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influenced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operator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also </a:t>
            </a:r>
            <a:r>
              <a:rPr lang="de-DE" dirty="0" err="1">
                <a:solidFill>
                  <a:srgbClr val="457A93"/>
                </a:solidFill>
              </a:rPr>
              <a:t>influenced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biases</a:t>
            </a:r>
            <a:r>
              <a:rPr lang="de-DE" dirty="0">
                <a:solidFill>
                  <a:srgbClr val="457A93"/>
                </a:solidFill>
              </a:rPr>
              <a:t>!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Need </a:t>
            </a:r>
            <a:r>
              <a:rPr lang="de-DE" dirty="0" err="1">
                <a:solidFill>
                  <a:srgbClr val="457A93"/>
                </a:solidFill>
              </a:rPr>
              <a:t>to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wait</a:t>
            </a:r>
            <a:r>
              <a:rPr lang="de-DE" dirty="0">
                <a:solidFill>
                  <a:srgbClr val="457A93"/>
                </a:solidFill>
              </a:rPr>
              <a:t> a </a:t>
            </a:r>
            <a:r>
              <a:rPr lang="de-DE" dirty="0" err="1">
                <a:solidFill>
                  <a:srgbClr val="457A93"/>
                </a:solidFill>
              </a:rPr>
              <a:t>certain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amount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time </a:t>
            </a:r>
            <a:r>
              <a:rPr lang="de-DE" dirty="0" err="1">
                <a:solidFill>
                  <a:srgbClr val="457A93"/>
                </a:solidFill>
              </a:rPr>
              <a:t>between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to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get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meaningful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data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grpSp>
        <p:nvGrpSpPr>
          <p:cNvPr id="5" name="Gruppieren 17">
            <a:extLst>
              <a:ext uri="{FF2B5EF4-FFF2-40B4-BE49-F238E27FC236}">
                <a16:creationId xmlns:a16="http://schemas.microsoft.com/office/drawing/2014/main" id="{A95AD954-0F82-41BC-8811-F9FFDB1737A3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874731"/>
            <a:ext cx="10344324" cy="4135119"/>
            <a:chOff x="0" y="0"/>
            <a:chExt cx="71844" cy="27412"/>
          </a:xfrm>
        </p:grpSpPr>
        <p:pic>
          <p:nvPicPr>
            <p:cNvPr id="15" name="Grafik 15">
              <a:extLst>
                <a:ext uri="{FF2B5EF4-FFF2-40B4-BE49-F238E27FC236}">
                  <a16:creationId xmlns:a16="http://schemas.microsoft.com/office/drawing/2014/main" id="{E2A59AC5-1084-419E-9CC4-9574C44514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92" y="115"/>
              <a:ext cx="36252" cy="27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Grafik 14">
              <a:extLst>
                <a:ext uri="{FF2B5EF4-FFF2-40B4-BE49-F238E27FC236}">
                  <a16:creationId xmlns:a16="http://schemas.microsoft.com/office/drawing/2014/main" id="{6B0B4E55-58C3-4979-AD1F-1F4E059917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550" cy="27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864B3177-2B2F-455C-8A94-BB0DF7F658D2}"/>
              </a:ext>
            </a:extLst>
          </p:cNvPr>
          <p:cNvSpPr/>
          <p:nvPr/>
        </p:nvSpPr>
        <p:spPr>
          <a:xfrm>
            <a:off x="7572587" y="1259840"/>
            <a:ext cx="1144693" cy="31496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728E55F4-F900-40EE-B4EE-D8EBF8680E2C}"/>
              </a:ext>
            </a:extLst>
          </p:cNvPr>
          <p:cNvSpPr/>
          <p:nvPr/>
        </p:nvSpPr>
        <p:spPr>
          <a:xfrm>
            <a:off x="2352911" y="1259840"/>
            <a:ext cx="1144693" cy="31496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2C17F0B4-0C0D-4718-8D40-A5F591005636}"/>
              </a:ext>
            </a:extLst>
          </p:cNvPr>
          <p:cNvSpPr/>
          <p:nvPr/>
        </p:nvSpPr>
        <p:spPr>
          <a:xfrm rot="4437936">
            <a:off x="4725712" y="1986204"/>
            <a:ext cx="151203" cy="73423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280D45C-C270-47B4-B4EA-5E53DD7AD273}"/>
              </a:ext>
            </a:extLst>
          </p:cNvPr>
          <p:cNvSpPr/>
          <p:nvPr/>
        </p:nvSpPr>
        <p:spPr>
          <a:xfrm rot="19669998">
            <a:off x="5355633" y="2625840"/>
            <a:ext cx="139820" cy="718771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B488BFB4-666C-403E-B1D4-9B07BF77AAA3}"/>
              </a:ext>
            </a:extLst>
          </p:cNvPr>
          <p:cNvSpPr/>
          <p:nvPr/>
        </p:nvSpPr>
        <p:spPr>
          <a:xfrm rot="19615366">
            <a:off x="4078787" y="1405011"/>
            <a:ext cx="166895" cy="1171786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21652D46-37F2-4AC4-A794-6CF214A2120F}"/>
              </a:ext>
            </a:extLst>
          </p:cNvPr>
          <p:cNvSpPr/>
          <p:nvPr/>
        </p:nvSpPr>
        <p:spPr>
          <a:xfrm rot="19476246">
            <a:off x="1878527" y="2647948"/>
            <a:ext cx="247784" cy="127362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9A797ED2-694A-49C6-A556-7413832F3F7C}"/>
              </a:ext>
            </a:extLst>
          </p:cNvPr>
          <p:cNvSpPr/>
          <p:nvPr/>
        </p:nvSpPr>
        <p:spPr>
          <a:xfrm rot="1098951">
            <a:off x="3715572" y="1392926"/>
            <a:ext cx="166895" cy="1171786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D309BC91-9392-4008-B895-1A571FF39C6B}"/>
              </a:ext>
            </a:extLst>
          </p:cNvPr>
          <p:cNvSpPr/>
          <p:nvPr/>
        </p:nvSpPr>
        <p:spPr>
          <a:xfrm>
            <a:off x="10273015" y="2643785"/>
            <a:ext cx="598186" cy="1824560"/>
          </a:xfrm>
          <a:prstGeom prst="ellipse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592CD09B-698F-49F3-9E91-8DF638FA0FAE}"/>
              </a:ext>
            </a:extLst>
          </p:cNvPr>
          <p:cNvCxnSpPr/>
          <p:nvPr/>
        </p:nvCxnSpPr>
        <p:spPr>
          <a:xfrm>
            <a:off x="10680748" y="2604128"/>
            <a:ext cx="0" cy="1835753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88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7" grpId="0" animBg="1"/>
      <p:bldP spid="20" grpId="0" animBg="1"/>
      <p:bldP spid="23" grpId="0" animBg="1"/>
      <p:bldP spid="24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70544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Short </a:t>
            </a:r>
            <a:r>
              <a:rPr lang="de-DE" sz="3600" dirty="0" err="1">
                <a:solidFill>
                  <a:srgbClr val="C00000"/>
                </a:solidFill>
              </a:rPr>
              <a:t>Reminder</a:t>
            </a:r>
            <a:r>
              <a:rPr lang="de-DE" sz="3600" dirty="0">
                <a:solidFill>
                  <a:srgbClr val="C00000"/>
                </a:solidFill>
              </a:rPr>
              <a:t>: </a:t>
            </a:r>
            <a:r>
              <a:rPr lang="de-DE" sz="3600" dirty="0" err="1">
                <a:solidFill>
                  <a:srgbClr val="C00000"/>
                </a:solidFill>
              </a:rPr>
              <a:t>Covariance</a:t>
            </a:r>
            <a:r>
              <a:rPr lang="de-DE" sz="3600" dirty="0">
                <a:solidFill>
                  <a:srgbClr val="C00000"/>
                </a:solidFill>
              </a:rPr>
              <a:t> Matrix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4930588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Correlated radiometric noise </a:t>
            </a:r>
            <a:r>
              <a:rPr lang="en-US" altLang="it-IT" sz="2400" dirty="0">
                <a:solidFill>
                  <a:srgbClr val="3E5978"/>
                </a:solidFill>
              </a:rPr>
              <a:t>for all 14 channels (shows dependency of these channels)</a:t>
            </a:r>
          </a:p>
          <a:p>
            <a:pPr>
              <a:buClr>
                <a:srgbClr val="C00000"/>
              </a:buClr>
            </a:pPr>
            <a:r>
              <a:rPr lang="de-DE" sz="2400" dirty="0">
                <a:solidFill>
                  <a:srgbClr val="3E5978"/>
                </a:solidFill>
              </a:rPr>
              <a:t>The </a:t>
            </a:r>
            <a:r>
              <a:rPr lang="de-DE" sz="2400" dirty="0" err="1">
                <a:solidFill>
                  <a:srgbClr val="3E5978"/>
                </a:solidFill>
              </a:rPr>
              <a:t>radiometric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noise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for</a:t>
            </a:r>
            <a:r>
              <a:rPr lang="de-DE" sz="2400" dirty="0">
                <a:solidFill>
                  <a:srgbClr val="3E5978"/>
                </a:solidFill>
              </a:rPr>
              <a:t> a </a:t>
            </a:r>
            <a:r>
              <a:rPr lang="de-DE" sz="2400" dirty="0" err="1">
                <a:solidFill>
                  <a:srgbClr val="3E5978"/>
                </a:solidFill>
              </a:rPr>
              <a:t>single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channel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can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be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determined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by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calculating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the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variance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when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looking</a:t>
            </a:r>
            <a:r>
              <a:rPr lang="de-DE" sz="2400" dirty="0">
                <a:solidFill>
                  <a:srgbClr val="3E5978"/>
                </a:solidFill>
              </a:rPr>
              <a:t> on a </a:t>
            </a:r>
            <a:r>
              <a:rPr lang="de-DE" sz="2400" dirty="0" err="1">
                <a:solidFill>
                  <a:srgbClr val="3E5978"/>
                </a:solidFill>
              </a:rPr>
              <a:t>stable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blackbody</a:t>
            </a:r>
            <a:r>
              <a:rPr lang="de-DE" sz="2400" dirty="0">
                <a:solidFill>
                  <a:srgbClr val="3E5978"/>
                </a:solidFill>
              </a:rPr>
              <a:t> </a:t>
            </a:r>
            <a:r>
              <a:rPr lang="de-DE" sz="2400" dirty="0" err="1">
                <a:solidFill>
                  <a:srgbClr val="3E5978"/>
                </a:solidFill>
              </a:rPr>
              <a:t>target</a:t>
            </a:r>
            <a:endParaRPr lang="de-DE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de-DE" sz="2400" strike="sngStrike" dirty="0" err="1">
                <a:solidFill>
                  <a:srgbClr val="3E5978"/>
                </a:solidFill>
              </a:rPr>
              <a:t>Highly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correlated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channels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are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of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no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use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for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retrievals</a:t>
            </a:r>
            <a:r>
              <a:rPr lang="de-DE" sz="2400" strike="sngStrike" dirty="0">
                <a:solidFill>
                  <a:srgbClr val="3E5978"/>
                </a:solidFill>
              </a:rPr>
              <a:t> and </a:t>
            </a:r>
            <a:r>
              <a:rPr lang="de-DE" sz="2400" strike="sngStrike" dirty="0" err="1">
                <a:solidFill>
                  <a:srgbClr val="3E5978"/>
                </a:solidFill>
              </a:rPr>
              <a:t>data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assimilations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as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they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don‘t</a:t>
            </a:r>
            <a:r>
              <a:rPr lang="de-DE" sz="2400" strike="sngStrike" dirty="0">
                <a:solidFill>
                  <a:srgbClr val="3E5978"/>
                </a:solidFill>
              </a:rPr>
              <a:t> </a:t>
            </a:r>
            <a:r>
              <a:rPr lang="de-DE" sz="2400" strike="sngStrike" dirty="0" err="1">
                <a:solidFill>
                  <a:srgbClr val="3E5978"/>
                </a:solidFill>
              </a:rPr>
              <a:t>contain</a:t>
            </a:r>
            <a:r>
              <a:rPr lang="de-DE" sz="2400" strike="sngStrike" dirty="0">
                <a:solidFill>
                  <a:srgbClr val="3E5978"/>
                </a:solidFill>
              </a:rPr>
              <a:t> additional </a:t>
            </a:r>
            <a:r>
              <a:rPr lang="de-DE" sz="2400" strike="sngStrike" dirty="0" err="1">
                <a:solidFill>
                  <a:srgbClr val="3E5978"/>
                </a:solidFill>
              </a:rPr>
              <a:t>information</a:t>
            </a:r>
            <a:endParaRPr lang="en-US" altLang="it-IT" sz="2400" strike="sngStrike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12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386D8B2-A50D-4F91-A2BC-844D26A50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455" y="845014"/>
            <a:ext cx="66548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2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13</a:t>
            </a:fld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32FF40-A5F5-49C7-BC0B-5728D9530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16" y="1569458"/>
            <a:ext cx="4666749" cy="350006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55D491C-6E9C-4A57-91E4-30F181FE3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86" y="1536327"/>
            <a:ext cx="4666750" cy="3500062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133B98B-6062-4D3B-A8E3-6B8D0795876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3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>
                <a:solidFill>
                  <a:srgbClr val="C00000"/>
                </a:solidFill>
              </a:rPr>
              <a:t>Noise Levels </a:t>
            </a:r>
            <a:r>
              <a:rPr lang="de-DE" sz="3600" dirty="0" err="1">
                <a:solidFill>
                  <a:srgbClr val="C00000"/>
                </a:solidFill>
              </a:rPr>
              <a:t>for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Hotload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5451E73-7A40-49E2-A43A-A0A8D195AF2E}"/>
              </a:ext>
            </a:extLst>
          </p:cNvPr>
          <p:cNvSpPr txBox="1"/>
          <p:nvPr/>
        </p:nvSpPr>
        <p:spPr>
          <a:xfrm>
            <a:off x="2657061" y="5071972"/>
            <a:ext cx="6877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olidFill>
                  <a:srgbClr val="457A93"/>
                </a:solidFill>
              </a:rPr>
              <a:t>Coldload</a:t>
            </a:r>
            <a:r>
              <a:rPr lang="de-DE" dirty="0">
                <a:solidFill>
                  <a:srgbClr val="457A93"/>
                </a:solidFill>
              </a:rPr>
              <a:t> and </a:t>
            </a:r>
            <a:r>
              <a:rPr lang="de-DE" dirty="0" err="1">
                <a:solidFill>
                  <a:srgbClr val="457A93"/>
                </a:solidFill>
              </a:rPr>
              <a:t>Hotload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Covariances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similar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all Gen5 HATPROs,</a:t>
            </a:r>
            <a:br>
              <a:rPr lang="de-DE" dirty="0">
                <a:solidFill>
                  <a:srgbClr val="457A93"/>
                </a:solidFill>
              </a:rPr>
            </a:br>
            <a:r>
              <a:rPr lang="de-DE" dirty="0" err="1">
                <a:solidFill>
                  <a:srgbClr val="457A93"/>
                </a:solidFill>
              </a:rPr>
              <a:t>significantly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higher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values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Gen2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Operator </a:t>
            </a:r>
            <a:r>
              <a:rPr lang="de-DE" dirty="0" err="1">
                <a:solidFill>
                  <a:srgbClr val="457A93"/>
                </a:solidFill>
              </a:rPr>
              <a:t>independent</a:t>
            </a:r>
            <a:r>
              <a:rPr lang="de-DE" dirty="0">
                <a:solidFill>
                  <a:srgbClr val="457A93"/>
                </a:solidFill>
              </a:rPr>
              <a:t>, </a:t>
            </a:r>
            <a:r>
              <a:rPr lang="de-DE" dirty="0" err="1">
                <a:solidFill>
                  <a:srgbClr val="457A93"/>
                </a:solidFill>
              </a:rPr>
              <a:t>instrument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specific</a:t>
            </a:r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Square root </a:t>
            </a:r>
            <a:r>
              <a:rPr lang="de-DE" dirty="0" err="1">
                <a:solidFill>
                  <a:srgbClr val="457A93"/>
                </a:solidFill>
              </a:rPr>
              <a:t>of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diagonals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as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standard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deviation</a:t>
            </a:r>
            <a:endParaRPr lang="de-DE" dirty="0">
              <a:solidFill>
                <a:srgbClr val="457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717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0263" y="903978"/>
            <a:ext cx="11781182" cy="5465012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sz="1600" b="1" dirty="0">
              <a:solidFill>
                <a:srgbClr val="C00000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800" b="1" dirty="0">
                <a:solidFill>
                  <a:srgbClr val="C00000"/>
                </a:solidFill>
              </a:rPr>
              <a:t>            Results Overview (for Gen5 HATPROs):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1800" b="1" dirty="0">
              <a:solidFill>
                <a:srgbClr val="C00000"/>
              </a:solidFill>
            </a:endParaRPr>
          </a:p>
          <a:p>
            <a:pPr marL="457200" lvl="1" indent="0">
              <a:buClr>
                <a:srgbClr val="C00000"/>
              </a:buClr>
              <a:buNone/>
            </a:pPr>
            <a:endParaRPr lang="en-US" altLang="it-IT" sz="1800" b="1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457200" lvl="1" indent="0">
              <a:buClr>
                <a:srgbClr val="C00000"/>
              </a:buClr>
              <a:buNone/>
            </a:pPr>
            <a:br>
              <a:rPr lang="en-US" altLang="it-IT" sz="800" baseline="30000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br>
              <a:rPr lang="en-US" altLang="it-IT" sz="800" b="1" dirty="0">
                <a:solidFill>
                  <a:srgbClr val="C00000"/>
                </a:solidFill>
                <a:sym typeface="Wingdings" panose="05000000000000000000" pitchFamily="2" charset="2"/>
              </a:rPr>
            </a:br>
            <a:endParaRPr lang="en-US" altLang="it-IT" sz="800" b="1" dirty="0">
              <a:solidFill>
                <a:srgbClr val="3E5978"/>
              </a:solidFill>
              <a:sym typeface="Wingdings" panose="05000000000000000000" pitchFamily="2" charset="2"/>
            </a:endParaRP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sz="14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endParaRPr lang="de-DE" sz="1400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14</a:t>
            </a:fld>
            <a:endParaRPr lang="de-DE" sz="1400" dirty="0"/>
          </a:p>
        </p:txBody>
      </p:sp>
      <p:graphicFrame>
        <p:nvGraphicFramePr>
          <p:cNvPr id="5" name="Tabelle 6">
            <a:extLst>
              <a:ext uri="{FF2B5EF4-FFF2-40B4-BE49-F238E27FC236}">
                <a16:creationId xmlns:a16="http://schemas.microsoft.com/office/drawing/2014/main" id="{675193B3-29A0-489B-B252-B309042B0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075617"/>
              </p:ext>
            </p:extLst>
          </p:nvPr>
        </p:nvGraphicFramePr>
        <p:xfrm>
          <a:off x="681775" y="1712627"/>
          <a:ext cx="6484412" cy="4500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1599">
                  <a:extLst>
                    <a:ext uri="{9D8B030D-6E8A-4147-A177-3AD203B41FA5}">
                      <a16:colId xmlns:a16="http://schemas.microsoft.com/office/drawing/2014/main" val="753485111"/>
                    </a:ext>
                  </a:extLst>
                </a:gridCol>
                <a:gridCol w="1471599">
                  <a:extLst>
                    <a:ext uri="{9D8B030D-6E8A-4147-A177-3AD203B41FA5}">
                      <a16:colId xmlns:a16="http://schemas.microsoft.com/office/drawing/2014/main" val="616949033"/>
                    </a:ext>
                  </a:extLst>
                </a:gridCol>
                <a:gridCol w="1471599">
                  <a:extLst>
                    <a:ext uri="{9D8B030D-6E8A-4147-A177-3AD203B41FA5}">
                      <a16:colId xmlns:a16="http://schemas.microsoft.com/office/drawing/2014/main" val="10656042"/>
                    </a:ext>
                  </a:extLst>
                </a:gridCol>
                <a:gridCol w="2069615">
                  <a:extLst>
                    <a:ext uri="{9D8B030D-6E8A-4147-A177-3AD203B41FA5}">
                      <a16:colId xmlns:a16="http://schemas.microsoft.com/office/drawing/2014/main" val="465521793"/>
                    </a:ext>
                  </a:extLst>
                </a:gridCol>
              </a:tblGrid>
              <a:tr h="765336"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Type </a:t>
                      </a:r>
                      <a:r>
                        <a:rPr lang="de-DE" sz="1500" dirty="0" err="1"/>
                        <a:t>of</a:t>
                      </a:r>
                      <a:r>
                        <a:rPr lang="de-DE" sz="1500" dirty="0"/>
                        <a:t> Error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Typical</a:t>
                      </a:r>
                      <a:r>
                        <a:rPr lang="de-DE" sz="1500" dirty="0"/>
                        <a:t> 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Error Values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H</a:t>
                      </a:r>
                      <a:r>
                        <a:rPr lang="de-DE" sz="1500" baseline="-25000" dirty="0"/>
                        <a:t>2</a:t>
                      </a:r>
                      <a:r>
                        <a:rPr lang="de-DE" sz="1500" dirty="0"/>
                        <a:t>O-band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Typical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Error Values</a:t>
                      </a:r>
                      <a:br>
                        <a:rPr lang="de-DE" sz="1500" dirty="0"/>
                      </a:br>
                      <a:r>
                        <a:rPr lang="de-DE" sz="1500" dirty="0"/>
                        <a:t>O</a:t>
                      </a:r>
                      <a:r>
                        <a:rPr lang="de-DE" sz="1500" baseline="-25000" dirty="0"/>
                        <a:t>2</a:t>
                      </a:r>
                      <a:r>
                        <a:rPr lang="de-DE" sz="1500" dirty="0"/>
                        <a:t>-band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Determined</a:t>
                      </a:r>
                      <a:r>
                        <a:rPr lang="de-DE" sz="1500" dirty="0"/>
                        <a:t> via</a:t>
                      </a: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030986"/>
                  </a:ext>
                </a:extLst>
              </a:tr>
              <a:tr h="765336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Biases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usually ≤ 0.3 K</a:t>
                      </a: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(up to 0.48 K)</a:t>
                      </a:r>
                      <a:endParaRPr lang="de-DE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usually ≤ 0.5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1.15 K)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Zenith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measurement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differences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between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two</a:t>
                      </a:r>
                      <a:r>
                        <a:rPr lang="de-DE" sz="1500" dirty="0"/>
                        <a:t> MWRs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3672850"/>
                  </a:ext>
                </a:extLst>
              </a:tr>
              <a:tr h="1330318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Calibration Repeatability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≤ 0.12 K</a:t>
                      </a:r>
                      <a:endParaRPr lang="de-DE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≤ 0.16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Leaps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to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zenith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reference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measurements</a:t>
                      </a:r>
                      <a:r>
                        <a:rPr lang="de-DE" sz="1500" dirty="0"/>
                        <a:t> after </a:t>
                      </a:r>
                      <a:r>
                        <a:rPr lang="de-DE" sz="1500" dirty="0" err="1"/>
                        <a:t>two</a:t>
                      </a:r>
                      <a:r>
                        <a:rPr lang="de-DE" sz="1500" dirty="0"/>
                        <a:t> immediate </a:t>
                      </a:r>
                      <a:r>
                        <a:rPr lang="de-DE" sz="1500" dirty="0" err="1"/>
                        <a:t>consecutive</a:t>
                      </a:r>
                      <a:r>
                        <a:rPr lang="de-DE" sz="1500" dirty="0"/>
                        <a:t> </a:t>
                      </a:r>
                      <a:r>
                        <a:rPr lang="de-DE" sz="1500" dirty="0" err="1"/>
                        <a:t>calibrations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0243400"/>
                  </a:ext>
                </a:extLst>
              </a:tr>
              <a:tr h="838010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Drifts (over 6 months)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usually ≤ 0.3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0.8 K) 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usually ≤ 0.8 K</a:t>
                      </a:r>
                    </a:p>
                    <a:p>
                      <a:pPr algn="ctr"/>
                      <a:r>
                        <a:rPr lang="en-US" altLang="it-IT" sz="1600" b="1" dirty="0">
                          <a:solidFill>
                            <a:srgbClr val="C00000"/>
                          </a:solidFill>
                          <a:sym typeface="Wingdings" panose="05000000000000000000" pitchFamily="2" charset="2"/>
                        </a:rPr>
                        <a:t>(up to 1.3 K) </a:t>
                      </a:r>
                      <a:endParaRPr lang="de-DE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 err="1"/>
                        <a:t>Leaps</a:t>
                      </a:r>
                      <a:r>
                        <a:rPr lang="de-DE" sz="1500" dirty="0"/>
                        <a:t> at </a:t>
                      </a:r>
                      <a:r>
                        <a:rPr lang="de-DE" sz="1500" dirty="0" err="1"/>
                        <a:t>coldload</a:t>
                      </a:r>
                      <a:r>
                        <a:rPr lang="de-DE" sz="1500" dirty="0"/>
                        <a:t> after </a:t>
                      </a:r>
                      <a:r>
                        <a:rPr lang="de-DE" sz="1500" dirty="0" err="1"/>
                        <a:t>calibration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0253461"/>
                  </a:ext>
                </a:extLst>
              </a:tr>
              <a:tr h="765336"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Noise Levels</a:t>
                      </a:r>
                      <a:b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</a:b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(</a:t>
                      </a:r>
                      <a:r>
                        <a:rPr lang="en-US" altLang="it-IT" sz="15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coldload</a:t>
                      </a: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 – </a:t>
                      </a:r>
                      <a:r>
                        <a:rPr lang="en-US" altLang="it-IT" sz="1500" b="1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hotload</a:t>
                      </a:r>
                      <a:r>
                        <a:rPr lang="en-US" altLang="it-IT" sz="15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sym typeface="Wingdings" panose="05000000000000000000" pitchFamily="2" charset="2"/>
                        </a:rPr>
                        <a:t>) (1s) </a:t>
                      </a:r>
                      <a:endParaRPr lang="de-DE" sz="15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rgbClr val="457A9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≤ 0.11 K –</a:t>
                      </a:r>
                      <a:b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</a:b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0.18 K</a:t>
                      </a:r>
                      <a:endParaRPr lang="de-DE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≤ 0.27 K –</a:t>
                      </a:r>
                      <a:b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</a:br>
                      <a:r>
                        <a:rPr lang="en-US" altLang="it-IT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sym typeface="Wingdings" panose="05000000000000000000" pitchFamily="2" charset="2"/>
                        </a:rPr>
                        <a:t>0.35 K</a:t>
                      </a:r>
                      <a:endParaRPr lang="de-DE" sz="1500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500" dirty="0"/>
                        <a:t>Standard </a:t>
                      </a:r>
                      <a:r>
                        <a:rPr lang="de-DE" sz="1500" dirty="0" err="1"/>
                        <a:t>deviation</a:t>
                      </a:r>
                      <a:endParaRPr lang="de-DE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9964491"/>
                  </a:ext>
                </a:extLst>
              </a:tr>
            </a:tbl>
          </a:graphicData>
        </a:graphic>
      </p:graphicFrame>
      <p:sp>
        <p:nvSpPr>
          <p:cNvPr id="9" name="Titel 1">
            <a:extLst>
              <a:ext uri="{FF2B5EF4-FFF2-40B4-BE49-F238E27FC236}">
                <a16:creationId xmlns:a16="http://schemas.microsoft.com/office/drawing/2014/main" id="{1E8DB77B-6E31-4B48-B864-45339916D8EB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3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>
                <a:solidFill>
                  <a:srgbClr val="C00000"/>
                </a:solidFill>
              </a:rPr>
              <a:t>Summary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3C9FB1-DA0D-47DA-8C22-C5FEF81690F3}"/>
              </a:ext>
            </a:extLst>
          </p:cNvPr>
          <p:cNvSpPr txBox="1"/>
          <p:nvPr/>
        </p:nvSpPr>
        <p:spPr>
          <a:xfrm>
            <a:off x="7553471" y="1718374"/>
            <a:ext cx="40301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Comparison to RPG manual:</a:t>
            </a:r>
          </a:p>
          <a:p>
            <a:pPr lvl="1">
              <a:buClr>
                <a:srgbClr val="C00000"/>
              </a:buClr>
            </a:pPr>
            <a:endParaRPr lang="en-US" sz="2400" dirty="0">
              <a:solidFill>
                <a:srgbClr val="3E5978"/>
              </a:solidFill>
              <a:sym typeface="Wingdings" panose="05000000000000000000" pitchFamily="2" charset="2"/>
            </a:endParaRP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3E5978"/>
                </a:solidFill>
              </a:rPr>
              <a:t>absolute TB uncertainty 0.5 K,</a:t>
            </a:r>
            <a:br>
              <a:rPr lang="en-US" sz="2000" dirty="0">
                <a:solidFill>
                  <a:srgbClr val="3E5978"/>
                </a:solidFill>
              </a:rPr>
            </a:br>
            <a:r>
              <a:rPr lang="en-US" sz="2000" dirty="0">
                <a:solidFill>
                  <a:srgbClr val="3E5978"/>
                </a:solidFill>
                <a:sym typeface="Wingdings" panose="05000000000000000000" pitchFamily="2" charset="2"/>
              </a:rPr>
              <a:t> </a:t>
            </a:r>
            <a:r>
              <a:rPr lang="en-US" sz="2000" dirty="0">
                <a:solidFill>
                  <a:srgbClr val="3E5978"/>
                </a:solidFill>
              </a:rPr>
              <a:t>noise 0.10 to 0.15 K</a:t>
            </a:r>
          </a:p>
          <a:p>
            <a:pPr lvl="1">
              <a:buClr>
                <a:srgbClr val="C00000"/>
              </a:buClr>
            </a:pPr>
            <a:endParaRPr lang="en-US" sz="2000" dirty="0">
              <a:solidFill>
                <a:srgbClr val="3E5978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4CB9065-EDA4-47F3-B031-9F49C8471340}"/>
              </a:ext>
            </a:extLst>
          </p:cNvPr>
          <p:cNvSpPr txBox="1"/>
          <p:nvPr/>
        </p:nvSpPr>
        <p:spPr>
          <a:xfrm>
            <a:off x="7553471" y="3599001"/>
            <a:ext cx="414946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Suggestion for total maximum error per channel:</a:t>
            </a:r>
          </a:p>
          <a:p>
            <a:pPr lvl="1">
              <a:buClr>
                <a:srgbClr val="C00000"/>
              </a:buClr>
            </a:pPr>
            <a:r>
              <a:rPr lang="en-US" sz="2000" b="1" dirty="0">
                <a:solidFill>
                  <a:srgbClr val="3E5978"/>
                </a:solidFill>
              </a:rPr>
              <a:t>Bias mean </a:t>
            </a:r>
            <a:r>
              <a:rPr lang="en-US" sz="2000" b="1">
                <a:solidFill>
                  <a:srgbClr val="3E5978"/>
                </a:solidFill>
              </a:rPr>
              <a:t>+ Repeatability + Drift</a:t>
            </a:r>
            <a:br>
              <a:rPr lang="en-US" sz="2000" dirty="0">
                <a:solidFill>
                  <a:srgbClr val="3E5978"/>
                </a:solidFill>
              </a:rPr>
            </a:br>
            <a:r>
              <a:rPr lang="en-US" sz="2000" dirty="0">
                <a:solidFill>
                  <a:srgbClr val="3E5978"/>
                </a:solidFill>
              </a:rPr>
              <a:t>(for retrievals noise is also important)</a:t>
            </a: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For minimal error: only Repeatability</a:t>
            </a:r>
            <a:endParaRPr lang="en-US" sz="2000" dirty="0">
              <a:solidFill>
                <a:srgbClr val="3E5978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2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3484" y="1417477"/>
            <a:ext cx="4765063" cy="1325563"/>
          </a:xfrm>
        </p:spPr>
        <p:txBody>
          <a:bodyPr/>
          <a:lstStyle/>
          <a:p>
            <a:pPr algn="ctr"/>
            <a:r>
              <a:rPr lang="de-DE" dirty="0" err="1">
                <a:solidFill>
                  <a:srgbClr val="C00000"/>
                </a:solidFill>
              </a:rPr>
              <a:t>Thank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for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your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attention</a:t>
            </a:r>
            <a:r>
              <a:rPr lang="de-DE" dirty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15</a:t>
            </a:fld>
            <a:endParaRPr lang="de-DE" sz="1400" dirty="0"/>
          </a:p>
        </p:txBody>
      </p:sp>
      <p:pic>
        <p:nvPicPr>
          <p:cNvPr id="5" name="Picture 2" descr="Sonne, Glücklich, Sonnenschein, Golden, Gelb, Strahlen">
            <a:extLst>
              <a:ext uri="{FF2B5EF4-FFF2-40B4-BE49-F238E27FC236}">
                <a16:creationId xmlns:a16="http://schemas.microsoft.com/office/drawing/2014/main" id="{5D8C57D9-D547-4A48-9D1A-8F0B6F770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588" y="714858"/>
            <a:ext cx="6182944" cy="526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248A4560-76B8-46BA-91FB-97761B2E7E90}"/>
              </a:ext>
            </a:extLst>
          </p:cNvPr>
          <p:cNvSpPr txBox="1">
            <a:spLocks/>
          </p:cNvSpPr>
          <p:nvPr/>
        </p:nvSpPr>
        <p:spPr>
          <a:xfrm>
            <a:off x="313483" y="5005288"/>
            <a:ext cx="476506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sz="2000" dirty="0">
                <a:solidFill>
                  <a:srgbClr val="C00000"/>
                </a:solidFill>
              </a:rPr>
              <a:t>Contact:</a:t>
            </a:r>
          </a:p>
          <a:p>
            <a:pPr algn="ctr"/>
            <a:r>
              <a:rPr lang="de-DE" sz="2000" dirty="0">
                <a:solidFill>
                  <a:srgbClr val="C00000"/>
                </a:solidFill>
              </a:rPr>
              <a:t>tobias.boeck@uni-koeln.de</a:t>
            </a:r>
          </a:p>
        </p:txBody>
      </p:sp>
    </p:spTree>
    <p:extLst>
      <p:ext uri="{BB962C8B-B14F-4D97-AF65-F5344CB8AC3E}">
        <p14:creationId xmlns:p14="http://schemas.microsoft.com/office/powerpoint/2010/main" val="1164717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07257" y="2398138"/>
            <a:ext cx="4765063" cy="1325563"/>
          </a:xfrm>
        </p:spPr>
        <p:txBody>
          <a:bodyPr/>
          <a:lstStyle/>
          <a:p>
            <a:pPr algn="ctr"/>
            <a:r>
              <a:rPr lang="de-DE" dirty="0">
                <a:solidFill>
                  <a:srgbClr val="C00000"/>
                </a:solidFill>
              </a:rPr>
              <a:t>Bonus </a:t>
            </a:r>
            <a:r>
              <a:rPr lang="de-DE" dirty="0" err="1">
                <a:solidFill>
                  <a:srgbClr val="C00000"/>
                </a:solidFill>
              </a:rPr>
              <a:t>Slides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C58CEC-B560-4E43-AE48-F926280823B7}"/>
              </a:ext>
            </a:extLst>
          </p:cNvPr>
          <p:cNvSpPr txBox="1"/>
          <p:nvPr/>
        </p:nvSpPr>
        <p:spPr>
          <a:xfrm>
            <a:off x="11801475" y="6176963"/>
            <a:ext cx="390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16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756739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RFI TOPHAT Jülich: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17</a:t>
            </a:fld>
            <a:endParaRPr lang="de-DE" sz="1400" dirty="0"/>
          </a:p>
        </p:txBody>
      </p:sp>
      <p:grpSp>
        <p:nvGrpSpPr>
          <p:cNvPr id="6" name="Gruppieren 21">
            <a:extLst>
              <a:ext uri="{FF2B5EF4-FFF2-40B4-BE49-F238E27FC236}">
                <a16:creationId xmlns:a16="http://schemas.microsoft.com/office/drawing/2014/main" id="{8D9299A8-02D3-4237-A144-8B2BBDB3B3EC}"/>
              </a:ext>
            </a:extLst>
          </p:cNvPr>
          <p:cNvGrpSpPr>
            <a:grpSpLocks/>
          </p:cNvGrpSpPr>
          <p:nvPr/>
        </p:nvGrpSpPr>
        <p:grpSpPr bwMode="auto">
          <a:xfrm>
            <a:off x="1241571" y="1494828"/>
            <a:ext cx="9420837" cy="4177309"/>
            <a:chOff x="0" y="0"/>
            <a:chExt cx="71668" cy="29109"/>
          </a:xfrm>
        </p:grpSpPr>
        <p:pic>
          <p:nvPicPr>
            <p:cNvPr id="7" name="Grafik 20">
              <a:extLst>
                <a:ext uri="{FF2B5EF4-FFF2-40B4-BE49-F238E27FC236}">
                  <a16:creationId xmlns:a16="http://schemas.microsoft.com/office/drawing/2014/main" id="{A43B2C91-BBB8-49F0-B2CE-ED642DAD8B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5" y="0"/>
              <a:ext cx="35903" cy="28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Grafik 19">
              <a:extLst>
                <a:ext uri="{FF2B5EF4-FFF2-40B4-BE49-F238E27FC236}">
                  <a16:creationId xmlns:a16="http://schemas.microsoft.com/office/drawing/2014/main" id="{56BB4232-B0A7-4F28-A2A0-7D7FF954BD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"/>
              <a:ext cx="35687" cy="290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 Box 2">
            <a:extLst>
              <a:ext uri="{FF2B5EF4-FFF2-40B4-BE49-F238E27FC236}">
                <a16:creationId xmlns:a16="http://schemas.microsoft.com/office/drawing/2014/main" id="{0771FFCC-7A57-400C-97CE-467B4F88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816" y="1289654"/>
            <a:ext cx="4143809" cy="296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30° Elevation Scan </a:t>
            </a:r>
            <a:r>
              <a:rPr kumimoji="0" lang="de-DE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Interferences</a:t>
            </a:r>
            <a:r>
              <a:rPr kumimoji="0" lang="de-DE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14.04. – 18.05.2021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F4C04876-0226-4541-983B-22FBF0AA4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0327" y="1289654"/>
            <a:ext cx="4143809" cy="296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de-DE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30° Elevation Scan </a:t>
            </a:r>
            <a:r>
              <a:rPr kumimoji="0" lang="de-DE" altLang="zh-CN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Interferences</a:t>
            </a:r>
            <a:r>
              <a:rPr kumimoji="0" lang="de-DE" altLang="zh-C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 14.04. – 18.05.2020</a:t>
            </a:r>
            <a:endParaRPr kumimoji="0" lang="de-DE" alt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86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18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9C36800-2236-4CCE-9BD3-50EAB5B12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46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FOGHAT at Köln: </a:t>
            </a:r>
            <a:r>
              <a:rPr lang="de-DE" sz="3600" dirty="0" err="1">
                <a:solidFill>
                  <a:srgbClr val="C00000"/>
                </a:solidFill>
              </a:rPr>
              <a:t>Azimuth</a:t>
            </a:r>
            <a:r>
              <a:rPr lang="de-DE" sz="3600" dirty="0">
                <a:solidFill>
                  <a:srgbClr val="C00000"/>
                </a:solidFill>
              </a:rPr>
              <a:t> Scans (</a:t>
            </a:r>
            <a:r>
              <a:rPr lang="de-DE" sz="3600" dirty="0" err="1">
                <a:solidFill>
                  <a:srgbClr val="C00000"/>
                </a:solidFill>
              </a:rPr>
              <a:t>Obstacles</a:t>
            </a:r>
            <a:r>
              <a:rPr lang="de-DE" sz="3600" dirty="0">
                <a:solidFill>
                  <a:srgbClr val="C00000"/>
                </a:solidFill>
              </a:rPr>
              <a:t> and external </a:t>
            </a:r>
            <a:r>
              <a:rPr lang="de-DE" sz="3600" dirty="0" err="1">
                <a:solidFill>
                  <a:srgbClr val="C00000"/>
                </a:solidFill>
              </a:rPr>
              <a:t>Interference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19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AA7A290-25A5-490C-9509-2FC5514BB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20" y="1429677"/>
            <a:ext cx="5333559" cy="3998645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0279BBA5-F3AE-4478-80AC-6498143890AA}"/>
              </a:ext>
            </a:extLst>
          </p:cNvPr>
          <p:cNvCxnSpPr>
            <a:cxnSpLocks/>
          </p:cNvCxnSpPr>
          <p:nvPr/>
        </p:nvCxnSpPr>
        <p:spPr>
          <a:xfrm flipH="1">
            <a:off x="6246160" y="1506704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8807C155-C2D5-42E0-B277-F0EF01A67379}"/>
              </a:ext>
            </a:extLst>
          </p:cNvPr>
          <p:cNvCxnSpPr>
            <a:cxnSpLocks/>
          </p:cNvCxnSpPr>
          <p:nvPr/>
        </p:nvCxnSpPr>
        <p:spPr>
          <a:xfrm flipH="1">
            <a:off x="6754907" y="3103248"/>
            <a:ext cx="2407022" cy="75975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5727F5DF-3FD3-4498-8B8E-988D7D6F4DF2}"/>
              </a:ext>
            </a:extLst>
          </p:cNvPr>
          <p:cNvSpPr txBox="1"/>
          <p:nvPr/>
        </p:nvSpPr>
        <p:spPr>
          <a:xfrm>
            <a:off x="8585248" y="1758631"/>
            <a:ext cx="2253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wall </a:t>
            </a:r>
            <a:r>
              <a:rPr lang="de-DE" sz="2000" dirty="0" err="1"/>
              <a:t>from</a:t>
            </a:r>
            <a:r>
              <a:rPr lang="de-DE" sz="2000" dirty="0"/>
              <a:t> </a:t>
            </a:r>
            <a:r>
              <a:rPr lang="de-DE" sz="2000" dirty="0" err="1"/>
              <a:t>building</a:t>
            </a:r>
            <a:endParaRPr lang="de-DE" sz="2000" dirty="0"/>
          </a:p>
          <a:p>
            <a:r>
              <a:rPr lang="de-DE" sz="2000" dirty="0" err="1"/>
              <a:t>between</a:t>
            </a:r>
            <a:endParaRPr lang="de-DE" sz="2000" dirty="0"/>
          </a:p>
          <a:p>
            <a:r>
              <a:rPr lang="de-DE" sz="2000" dirty="0"/>
              <a:t>NE and SE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83FBFCE7-4D2D-4B90-8D88-A8258DF64B57}"/>
              </a:ext>
            </a:extLst>
          </p:cNvPr>
          <p:cNvCxnSpPr>
            <a:cxnSpLocks/>
          </p:cNvCxnSpPr>
          <p:nvPr/>
        </p:nvCxnSpPr>
        <p:spPr>
          <a:xfrm flipV="1">
            <a:off x="3177376" y="4296945"/>
            <a:ext cx="1777459" cy="80790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71F8085F-B0E9-4F03-86CC-28A76D7C17C0}"/>
              </a:ext>
            </a:extLst>
          </p:cNvPr>
          <p:cNvCxnSpPr>
            <a:cxnSpLocks/>
          </p:cNvCxnSpPr>
          <p:nvPr/>
        </p:nvCxnSpPr>
        <p:spPr>
          <a:xfrm flipV="1">
            <a:off x="2953709" y="3151641"/>
            <a:ext cx="1874153" cy="187657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D02E25C-12E2-4E01-8FBB-0A40F6011AAC}"/>
              </a:ext>
            </a:extLst>
          </p:cNvPr>
          <p:cNvCxnSpPr>
            <a:cxnSpLocks/>
          </p:cNvCxnSpPr>
          <p:nvPr/>
        </p:nvCxnSpPr>
        <p:spPr>
          <a:xfrm flipV="1">
            <a:off x="3256317" y="4623971"/>
            <a:ext cx="2012995" cy="57298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216F856-B0C1-4CED-BD4F-B2675071C6A8}"/>
              </a:ext>
            </a:extLst>
          </p:cNvPr>
          <p:cNvCxnSpPr>
            <a:cxnSpLocks/>
          </p:cNvCxnSpPr>
          <p:nvPr/>
        </p:nvCxnSpPr>
        <p:spPr>
          <a:xfrm flipV="1">
            <a:off x="3256317" y="4623971"/>
            <a:ext cx="2672110" cy="69139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>
            <a:extLst>
              <a:ext uri="{FF2B5EF4-FFF2-40B4-BE49-F238E27FC236}">
                <a16:creationId xmlns:a16="http://schemas.microsoft.com/office/drawing/2014/main" id="{C2354509-9C21-4174-8BB3-9153227E0A72}"/>
              </a:ext>
            </a:extLst>
          </p:cNvPr>
          <p:cNvSpPr txBox="1"/>
          <p:nvPr/>
        </p:nvSpPr>
        <p:spPr>
          <a:xfrm>
            <a:off x="1204282" y="5028212"/>
            <a:ext cx="22530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</a:rPr>
              <a:t>EM </a:t>
            </a:r>
            <a:r>
              <a:rPr lang="de-DE" sz="2000" dirty="0" err="1">
                <a:solidFill>
                  <a:schemeClr val="accent1"/>
                </a:solidFill>
              </a:rPr>
              <a:t>interference</a:t>
            </a:r>
            <a:r>
              <a:rPr lang="de-DE" sz="2000" dirty="0">
                <a:solidFill>
                  <a:schemeClr val="accent1"/>
                </a:solidFill>
              </a:rPr>
              <a:t>?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726013AB-A490-4417-B8C8-D11E6995101E}"/>
              </a:ext>
            </a:extLst>
          </p:cNvPr>
          <p:cNvCxnSpPr>
            <a:cxnSpLocks/>
          </p:cNvCxnSpPr>
          <p:nvPr/>
        </p:nvCxnSpPr>
        <p:spPr>
          <a:xfrm flipV="1">
            <a:off x="3131327" y="3863006"/>
            <a:ext cx="1552506" cy="116520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3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Motivation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The atmospheric boundary layer (ABL) is the </a:t>
            </a:r>
            <a:r>
              <a:rPr lang="en-US" sz="2400" b="1" dirty="0">
                <a:solidFill>
                  <a:srgbClr val="3E5978"/>
                </a:solidFill>
              </a:rPr>
              <a:t>most important under-sampled </a:t>
            </a:r>
            <a:r>
              <a:rPr lang="en-US" sz="2400" dirty="0">
                <a:solidFill>
                  <a:srgbClr val="3E5978"/>
                </a:solidFill>
              </a:rPr>
              <a:t>part of the atmosphere*</a:t>
            </a: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For NWP applications, the top-priority atmospheric variables like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b="1" dirty="0">
                <a:solidFill>
                  <a:srgbClr val="3E5978"/>
                </a:solidFill>
              </a:rPr>
              <a:t>temperature (T) and humidity (H) profiles</a:t>
            </a:r>
            <a:r>
              <a:rPr lang="en-US" altLang="it-IT" sz="2400" dirty="0">
                <a:solidFill>
                  <a:srgbClr val="3E5978"/>
                </a:solidFill>
              </a:rPr>
              <a:t> are not currently adequately measured**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T and H profiles can be obtained by </a:t>
            </a:r>
            <a:r>
              <a:rPr lang="en-US" altLang="it-IT" sz="2400" b="1" dirty="0">
                <a:solidFill>
                  <a:srgbClr val="3E5978"/>
                </a:solidFill>
              </a:rPr>
              <a:t>ground-based microwave radiometer (MWR) </a:t>
            </a:r>
            <a:r>
              <a:rPr lang="en-US" altLang="it-IT" sz="2400" dirty="0">
                <a:solidFill>
                  <a:srgbClr val="3E5978"/>
                </a:solidFill>
              </a:rPr>
              <a:t>observations</a:t>
            </a:r>
            <a:endParaRPr lang="en-US" altLang="it-IT" sz="24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Yet MWR observations are not assimilated by any operational NWP system</a:t>
            </a:r>
            <a:endParaRPr lang="en-US" altLang="it-IT" sz="1200" i="1" dirty="0">
              <a:latin typeface="Calibri"/>
              <a:ea typeface="Arial" charset="0"/>
              <a:cs typeface="Calibri"/>
            </a:endParaRPr>
          </a:p>
          <a:p>
            <a:pPr>
              <a:buNone/>
            </a:pPr>
            <a:endParaRPr lang="en-US" altLang="it-IT" sz="1200" i="1" dirty="0">
              <a:latin typeface="Calibri"/>
              <a:ea typeface="Arial" charset="0"/>
              <a:cs typeface="Calibri"/>
            </a:endParaRPr>
          </a:p>
          <a:p>
            <a:pPr>
              <a:buNone/>
            </a:pPr>
            <a:r>
              <a:rPr lang="en-US" altLang="it-IT" sz="1200" i="1" dirty="0">
                <a:latin typeface="Calibri"/>
                <a:ea typeface="Arial" charset="0"/>
                <a:cs typeface="Calibri"/>
              </a:rPr>
              <a:t>*US National Research Council Reports	</a:t>
            </a:r>
            <a:r>
              <a:rPr lang="en-US" altLang="it-IT" sz="1200" b="0" u="none" dirty="0">
                <a:solidFill>
                  <a:schemeClr val="tx1"/>
                </a:solidFill>
                <a:latin typeface="Calibri"/>
                <a:cs typeface="Calibri"/>
              </a:rPr>
              <a:t>**WMO guidance on observations for NWP:</a:t>
            </a:r>
            <a:br>
              <a:rPr lang="en-US" altLang="it-IT" sz="1200" b="0" u="none" dirty="0">
                <a:solidFill>
                  <a:schemeClr val="tx1"/>
                </a:solidFill>
                <a:latin typeface="Calibri"/>
                <a:cs typeface="Calibri"/>
              </a:rPr>
            </a:br>
            <a:r>
              <a:rPr lang="en-US" altLang="it-IT" sz="1200" b="0" u="none" dirty="0">
                <a:solidFill>
                  <a:schemeClr val="tx1"/>
                </a:solidFill>
                <a:latin typeface="Calibri"/>
                <a:cs typeface="Calibri"/>
              </a:rPr>
              <a:t>			    </a:t>
            </a:r>
            <a:r>
              <a:rPr lang="en-US" altLang="it-IT" sz="1200" b="0" i="1" u="none" dirty="0">
                <a:solidFill>
                  <a:schemeClr val="tx1"/>
                </a:solidFill>
                <a:latin typeface="Calibri"/>
                <a:ea typeface="Arial" charset="0"/>
                <a:cs typeface="Calibri"/>
                <a:hlinkClick r:id="rId2"/>
              </a:rPr>
              <a:t>https://www.wmo.int/pages/prog/www/OSY/GOS-RRR.html</a:t>
            </a:r>
            <a:endParaRPr lang="en-US" altLang="it-IT" sz="1200" i="1" dirty="0">
              <a:latin typeface="Calibri"/>
              <a:ea typeface="Arial" charset="0"/>
              <a:cs typeface="Calibri"/>
            </a:endParaRPr>
          </a:p>
          <a:p>
            <a:pPr marL="0" indent="0"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9637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200" dirty="0" err="1">
                <a:solidFill>
                  <a:srgbClr val="C00000"/>
                </a:solidFill>
              </a:rPr>
              <a:t>Biases</a:t>
            </a:r>
            <a:r>
              <a:rPr lang="de-DE" sz="3200" dirty="0">
                <a:solidFill>
                  <a:srgbClr val="C00000"/>
                </a:solidFill>
              </a:rPr>
              <a:t>/Offsets via </a:t>
            </a:r>
            <a:r>
              <a:rPr lang="de-DE" sz="3200" dirty="0" err="1">
                <a:solidFill>
                  <a:srgbClr val="C00000"/>
                </a:solidFill>
              </a:rPr>
              <a:t>Zenith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Comparisons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20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A07648-B9B0-42BF-AFE8-80EA25999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681" y="1128713"/>
            <a:ext cx="9440170" cy="460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2159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Leaps</a:t>
            </a:r>
            <a:r>
              <a:rPr lang="de-DE" sz="3600" dirty="0">
                <a:solidFill>
                  <a:srgbClr val="C00000"/>
                </a:solidFill>
              </a:rPr>
              <a:t> at </a:t>
            </a:r>
            <a:r>
              <a:rPr lang="de-DE" sz="3600" dirty="0" err="1">
                <a:solidFill>
                  <a:srgbClr val="C00000"/>
                </a:solidFill>
              </a:rPr>
              <a:t>Zenith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between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calibrations</a:t>
            </a:r>
            <a:r>
              <a:rPr lang="de-DE" sz="3600" dirty="0">
                <a:solidFill>
                  <a:srgbClr val="C00000"/>
                </a:solidFill>
              </a:rPr>
              <a:t> FOGHAT (</a:t>
            </a:r>
            <a:r>
              <a:rPr lang="de-DE" sz="3600" dirty="0" err="1">
                <a:solidFill>
                  <a:srgbClr val="C00000"/>
                </a:solidFill>
              </a:rPr>
              <a:t>Repeatability</a:t>
            </a:r>
            <a:r>
              <a:rPr lang="de-DE" sz="3600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21</a:t>
            </a:fld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617811-4D53-4243-B1AD-651E3B631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2957"/>
            <a:ext cx="8554278" cy="417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9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Leaps</a:t>
            </a:r>
            <a:r>
              <a:rPr lang="de-DE" sz="3600" dirty="0">
                <a:solidFill>
                  <a:srgbClr val="C00000"/>
                </a:solidFill>
              </a:rPr>
              <a:t> on </a:t>
            </a:r>
            <a:r>
              <a:rPr lang="de-DE" sz="3600" dirty="0" err="1">
                <a:solidFill>
                  <a:srgbClr val="C00000"/>
                </a:solidFill>
              </a:rPr>
              <a:t>Coldload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between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calibrations</a:t>
            </a:r>
            <a:r>
              <a:rPr lang="de-DE" sz="3600" dirty="0">
                <a:solidFill>
                  <a:srgbClr val="C00000"/>
                </a:solidFill>
              </a:rPr>
              <a:t> FOGHAT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22</a:t>
            </a:fld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59EBE8-9388-4D10-B976-96D0B4867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4350"/>
            <a:ext cx="5554937" cy="41662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853403E-52C5-478E-8DCE-747830F06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63" y="1324350"/>
            <a:ext cx="5554937" cy="416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10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Leaps</a:t>
            </a:r>
            <a:r>
              <a:rPr lang="de-DE" sz="3600" dirty="0">
                <a:solidFill>
                  <a:srgbClr val="C00000"/>
                </a:solidFill>
              </a:rPr>
              <a:t> on </a:t>
            </a:r>
            <a:r>
              <a:rPr lang="de-DE" sz="3600" dirty="0" err="1">
                <a:solidFill>
                  <a:srgbClr val="C00000"/>
                </a:solidFill>
              </a:rPr>
              <a:t>Coldload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between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calibrations</a:t>
            </a:r>
            <a:r>
              <a:rPr lang="de-DE" sz="3600" dirty="0">
                <a:solidFill>
                  <a:srgbClr val="C00000"/>
                </a:solidFill>
              </a:rPr>
              <a:t> DWDHAT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23</a:t>
            </a:fld>
            <a:endParaRPr lang="de-DE" sz="1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BF9BA2-BB3B-4E23-9886-F64F0D98A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495"/>
            <a:ext cx="5569762" cy="417732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50F0DAC-0499-4D37-B6C3-76549B451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38" y="1346495"/>
            <a:ext cx="5569762" cy="417732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9789616-926E-4666-BD5C-366B8241CEB3}"/>
              </a:ext>
            </a:extLst>
          </p:cNvPr>
          <p:cNvSpPr txBox="1"/>
          <p:nvPr/>
        </p:nvSpPr>
        <p:spPr>
          <a:xfrm>
            <a:off x="2597426" y="5511505"/>
            <a:ext cx="6877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Can also </a:t>
            </a:r>
            <a:r>
              <a:rPr lang="de-DE" dirty="0" err="1">
                <a:solidFill>
                  <a:srgbClr val="457A93"/>
                </a:solidFill>
              </a:rPr>
              <a:t>be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used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for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repeatability</a:t>
            </a:r>
            <a:r>
              <a:rPr lang="de-DE" dirty="0">
                <a:solidFill>
                  <a:srgbClr val="457A93"/>
                </a:solidFill>
              </a:rPr>
              <a:t> check (</a:t>
            </a:r>
            <a:r>
              <a:rPr lang="de-DE" dirty="0" err="1">
                <a:solidFill>
                  <a:srgbClr val="457A93"/>
                </a:solidFill>
              </a:rPr>
              <a:t>consecutive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calibrations</a:t>
            </a:r>
            <a:r>
              <a:rPr lang="de-DE" dirty="0">
                <a:solidFill>
                  <a:srgbClr val="457A93"/>
                </a:solidFill>
              </a:rPr>
              <a:t> on </a:t>
            </a:r>
            <a:r>
              <a:rPr lang="de-DE" dirty="0" err="1">
                <a:solidFill>
                  <a:srgbClr val="457A93"/>
                </a:solidFill>
              </a:rPr>
              <a:t>the</a:t>
            </a:r>
            <a:r>
              <a:rPr lang="de-DE" dirty="0">
                <a:solidFill>
                  <a:srgbClr val="457A93"/>
                </a:solidFill>
              </a:rPr>
              <a:t> same </a:t>
            </a:r>
            <a:r>
              <a:rPr lang="de-DE" dirty="0" err="1">
                <a:solidFill>
                  <a:srgbClr val="457A93"/>
                </a:solidFill>
              </a:rPr>
              <a:t>day</a:t>
            </a:r>
            <a:r>
              <a:rPr lang="de-DE" dirty="0">
                <a:solidFill>
                  <a:srgbClr val="457A93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Mean </a:t>
            </a:r>
            <a:r>
              <a:rPr lang="de-DE" dirty="0" err="1">
                <a:solidFill>
                  <a:srgbClr val="457A93"/>
                </a:solidFill>
              </a:rPr>
              <a:t>over</a:t>
            </a:r>
            <a:r>
              <a:rPr lang="de-DE" dirty="0">
                <a:solidFill>
                  <a:srgbClr val="457A93"/>
                </a:solidFill>
              </a:rPr>
              <a:t> 3min</a:t>
            </a:r>
          </a:p>
        </p:txBody>
      </p:sp>
    </p:spTree>
    <p:extLst>
      <p:ext uri="{BB962C8B-B14F-4D97-AF65-F5344CB8AC3E}">
        <p14:creationId xmlns:p14="http://schemas.microsoft.com/office/powerpoint/2010/main" val="513590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24</a:t>
            </a:fld>
            <a:endParaRPr lang="de-DE" sz="1400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A133B98B-6062-4D3B-A8E3-6B8D07958761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7635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457A9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600" dirty="0">
                <a:solidFill>
                  <a:srgbClr val="C00000"/>
                </a:solidFill>
              </a:rPr>
              <a:t>TOPHAT at JOYCE: </a:t>
            </a:r>
            <a:r>
              <a:rPr lang="de-DE" sz="3600" dirty="0" err="1">
                <a:solidFill>
                  <a:srgbClr val="C00000"/>
                </a:solidFill>
              </a:rPr>
              <a:t>Covariance</a:t>
            </a:r>
            <a:r>
              <a:rPr lang="de-DE" sz="3600" dirty="0">
                <a:solidFill>
                  <a:srgbClr val="C00000"/>
                </a:solidFill>
              </a:rPr>
              <a:t> Diagonals </a:t>
            </a:r>
            <a:r>
              <a:rPr lang="de-DE" sz="3600" dirty="0" err="1">
                <a:solidFill>
                  <a:srgbClr val="C00000"/>
                </a:solidFill>
              </a:rPr>
              <a:t>Coldload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CBBB840-7268-4887-949A-05764E8C1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608108"/>
            <a:ext cx="4712455" cy="353434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E91EFF0-4AC8-435C-BAD7-74138D3F2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44" y="1608108"/>
            <a:ext cx="4712456" cy="35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00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0AD6A7E5-EF86-4592-9954-F5D3BA89E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575" y="1892302"/>
            <a:ext cx="2377970" cy="146336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Goals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199" y="1128714"/>
            <a:ext cx="11204121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Integration of </a:t>
            </a:r>
            <a:r>
              <a:rPr lang="en-US" sz="2400" b="1" dirty="0">
                <a:solidFill>
                  <a:srgbClr val="3E5978"/>
                </a:solidFill>
              </a:rPr>
              <a:t>ground-based</a:t>
            </a:r>
            <a:r>
              <a:rPr lang="en-US" sz="2400" dirty="0">
                <a:solidFill>
                  <a:srgbClr val="3E5978"/>
                </a:solidFill>
              </a:rPr>
              <a:t> thermodynamic profilers into the DWD forecasting system (TDYN-PRO)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400" dirty="0">
                <a:solidFill>
                  <a:srgbClr val="3E5978"/>
                </a:solidFill>
              </a:rPr>
              <a:t>EMF III: The potential of ground-based thermodynamic profilers for</a:t>
            </a:r>
            <a:br>
              <a:rPr lang="en-US" sz="2400" dirty="0">
                <a:solidFill>
                  <a:srgbClr val="3E5978"/>
                </a:solidFill>
              </a:rPr>
            </a:br>
            <a:r>
              <a:rPr lang="en-US" sz="2400" dirty="0">
                <a:solidFill>
                  <a:srgbClr val="3E5978"/>
                </a:solidFill>
              </a:rPr>
              <a:t>              improving short-term weather forecasts</a:t>
            </a:r>
          </a:p>
          <a:p>
            <a:endParaRPr lang="en-US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C00000"/>
                </a:solidFill>
              </a:rPr>
              <a:t>Q: Are the considered state-of-the-art ground-based profilers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accurate and reliable enough </a:t>
            </a:r>
            <a:r>
              <a:rPr lang="en-US" sz="2400" dirty="0">
                <a:solidFill>
                  <a:srgbClr val="C00000"/>
                </a:solidFill>
              </a:rPr>
              <a:t>for data assimilation at DWD?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Also important for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E-PROFILE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(EUMETNET)*</a:t>
            </a:r>
          </a:p>
          <a:p>
            <a:pPr>
              <a:buClr>
                <a:srgbClr val="C00000"/>
              </a:buClr>
            </a:pPr>
            <a:endParaRPr lang="en-US" sz="1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Related talks and posters here at DACH2022:</a:t>
            </a:r>
          </a:p>
          <a:p>
            <a:pPr lvl="1">
              <a:buClr>
                <a:srgbClr val="C00000"/>
              </a:buClr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Jasmin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</a:rPr>
              <a:t>Vural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et al.: Assimilation von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bodengebundenen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Profiler-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Messungen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der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atmosphärischen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1">
                    <a:lumMod val="50000"/>
                  </a:schemeClr>
                </a:solidFill>
              </a:rPr>
              <a:t>Grenzschicht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C00000"/>
              </a:buClr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Moritz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</a:rPr>
              <a:t>Löffler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 et al.: Cloud detection algorithm for a standalone microwave radiometer</a:t>
            </a:r>
            <a:endParaRPr lang="en-US" altLang="it-IT" sz="1600" dirty="0">
              <a:solidFill>
                <a:srgbClr val="3E5978"/>
              </a:solidFill>
            </a:endParaRPr>
          </a:p>
          <a:p>
            <a:pPr marL="0" indent="0">
              <a:buClr>
                <a:srgbClr val="C00000"/>
              </a:buClr>
              <a:buNone/>
            </a:pPr>
            <a:r>
              <a:rPr lang="en-US" sz="1200" dirty="0">
                <a:solidFill>
                  <a:srgbClr val="457A93"/>
                </a:solidFill>
                <a:latin typeface="+mn-lt"/>
              </a:rPr>
              <a:t>*https://www.eumetnet.eu/activities/observations-programme/current-activities/e-profile/</a:t>
            </a:r>
            <a:br>
              <a:rPr lang="en-US" b="0" dirty="0">
                <a:solidFill>
                  <a:srgbClr val="457A93"/>
                </a:solidFill>
                <a:latin typeface="+mn-lt"/>
              </a:rPr>
            </a:br>
            <a:endParaRPr lang="en-US" altLang="it-IT" dirty="0">
              <a:solidFill>
                <a:srgbClr val="3E5978"/>
              </a:solidFill>
            </a:endParaRPr>
          </a:p>
          <a:p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3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40694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3">
            <a:extLst>
              <a:ext uri="{FF2B5EF4-FFF2-40B4-BE49-F238E27FC236}">
                <a16:creationId xmlns:a16="http://schemas.microsoft.com/office/drawing/2014/main" id="{4059DBBE-B3A9-4A53-97B7-215658AA8259}"/>
              </a:ext>
            </a:extLst>
          </p:cNvPr>
          <p:cNvSpPr/>
          <p:nvPr/>
        </p:nvSpPr>
        <p:spPr bwMode="auto">
          <a:xfrm>
            <a:off x="5737300" y="5185503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Instrument: HATPRO MWR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7141655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H</a:t>
            </a:r>
            <a:r>
              <a:rPr lang="en-US" altLang="it-IT" sz="2400" dirty="0">
                <a:solidFill>
                  <a:srgbClr val="3E5978"/>
                </a:solidFill>
              </a:rPr>
              <a:t>umidity </a:t>
            </a:r>
            <a:r>
              <a:rPr lang="en-US" altLang="it-IT" sz="2400" b="1" dirty="0">
                <a:solidFill>
                  <a:srgbClr val="3E5978"/>
                </a:solidFill>
              </a:rPr>
              <a:t>A</a:t>
            </a:r>
            <a:r>
              <a:rPr lang="en-US" altLang="it-IT" sz="2400" dirty="0">
                <a:solidFill>
                  <a:srgbClr val="3E5978"/>
                </a:solidFill>
              </a:rPr>
              <a:t>nd </a:t>
            </a:r>
            <a:r>
              <a:rPr lang="en-US" altLang="it-IT" sz="2400" b="1" dirty="0">
                <a:solidFill>
                  <a:srgbClr val="3E5978"/>
                </a:solidFill>
              </a:rPr>
              <a:t>T</a:t>
            </a:r>
            <a:r>
              <a:rPr lang="en-US" altLang="it-IT" sz="2400" dirty="0">
                <a:solidFill>
                  <a:srgbClr val="3E5978"/>
                </a:solidFill>
              </a:rPr>
              <a:t>emperature </a:t>
            </a:r>
            <a:r>
              <a:rPr lang="en-US" altLang="it-IT" sz="2400" b="1" dirty="0" err="1">
                <a:solidFill>
                  <a:srgbClr val="3E5978"/>
                </a:solidFill>
              </a:rPr>
              <a:t>PRO</a:t>
            </a:r>
            <a:r>
              <a:rPr lang="en-US" altLang="it-IT" sz="2400" dirty="0" err="1">
                <a:solidFill>
                  <a:srgbClr val="3E5978"/>
                </a:solidFill>
              </a:rPr>
              <a:t>filer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from Radiometer Physics GmbH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Measures </a:t>
            </a:r>
            <a:r>
              <a:rPr lang="en-US" altLang="it-IT" sz="2400" b="1" dirty="0">
                <a:solidFill>
                  <a:srgbClr val="3E5978"/>
                </a:solidFill>
              </a:rPr>
              <a:t>thermal emissions</a:t>
            </a:r>
            <a:r>
              <a:rPr lang="en-US" altLang="it-IT" sz="2400" dirty="0">
                <a:solidFill>
                  <a:srgbClr val="3E5978"/>
                </a:solidFill>
              </a:rPr>
              <a:t> from the </a:t>
            </a:r>
            <a:r>
              <a:rPr lang="en-US" altLang="it-IT" sz="2400" dirty="0" err="1">
                <a:solidFill>
                  <a:srgbClr val="3E5978"/>
                </a:solidFill>
              </a:rPr>
              <a:t>atmos-phere</a:t>
            </a:r>
            <a:r>
              <a:rPr lang="en-US" altLang="it-IT" sz="2400" dirty="0">
                <a:solidFill>
                  <a:srgbClr val="3E5978"/>
                </a:solidFill>
              </a:rPr>
              <a:t> in </a:t>
            </a:r>
            <a:r>
              <a:rPr lang="en-US" altLang="it-IT" sz="2400" b="1" dirty="0">
                <a:solidFill>
                  <a:srgbClr val="3E5978"/>
                </a:solidFill>
              </a:rPr>
              <a:t>14 different frequencies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(H</a:t>
            </a:r>
            <a:r>
              <a:rPr lang="en-US" altLang="it-IT" sz="2400" baseline="-25000" dirty="0">
                <a:solidFill>
                  <a:srgbClr val="3E5978"/>
                </a:solidFill>
              </a:rPr>
              <a:t>2</a:t>
            </a:r>
            <a:r>
              <a:rPr lang="en-US" altLang="it-IT" sz="2400" dirty="0">
                <a:solidFill>
                  <a:srgbClr val="3E5978"/>
                </a:solidFill>
              </a:rPr>
              <a:t>O-band and O</a:t>
            </a:r>
            <a:r>
              <a:rPr lang="en-US" altLang="it-IT" sz="2400" baseline="-25000" dirty="0">
                <a:solidFill>
                  <a:srgbClr val="3E5978"/>
                </a:solidFill>
              </a:rPr>
              <a:t>2</a:t>
            </a:r>
            <a:r>
              <a:rPr lang="en-US" altLang="it-IT" sz="2400" dirty="0">
                <a:solidFill>
                  <a:srgbClr val="3E5978"/>
                </a:solidFill>
              </a:rPr>
              <a:t>-band)</a:t>
            </a: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Converts these radiances into </a:t>
            </a:r>
            <a:r>
              <a:rPr lang="en-US" altLang="it-IT" sz="2400" b="1" dirty="0">
                <a:solidFill>
                  <a:srgbClr val="3E5978"/>
                </a:solidFill>
              </a:rPr>
              <a:t>Brightness Temperatures TB</a:t>
            </a:r>
            <a:r>
              <a:rPr lang="en-US" altLang="it-IT" sz="2400" dirty="0">
                <a:solidFill>
                  <a:srgbClr val="3E5978"/>
                </a:solidFill>
              </a:rPr>
              <a:t>s [K] (through Planck’s law)</a:t>
            </a: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>
                <a:solidFill>
                  <a:srgbClr val="3E5978"/>
                </a:solidFill>
              </a:rPr>
              <a:t>allows investigation of (via inversion):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rudimentary humidity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temperature profiles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integrated water vapor (IWV)</a:t>
            </a:r>
          </a:p>
          <a:p>
            <a:pPr marL="698500" lvl="2" indent="-360363">
              <a:spcBef>
                <a:spcPts val="1000"/>
              </a:spcBef>
              <a:buClr>
                <a:srgbClr val="C00000"/>
              </a:buClr>
            </a:pPr>
            <a:r>
              <a:rPr lang="en-US" dirty="0">
                <a:solidFill>
                  <a:srgbClr val="3E5978"/>
                </a:solidFill>
              </a:rPr>
              <a:t>liquid water path (LWP)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4</a:t>
            </a:fld>
            <a:endParaRPr lang="de-DE" sz="1400" dirty="0"/>
          </a:p>
        </p:txBody>
      </p:sp>
      <p:pic>
        <p:nvPicPr>
          <p:cNvPr id="5" name="Grafik 4" descr="Ein Bild, das draußen, Straße, Licht, Verkehr enthält.&#10;&#10;Automatisch generierte Beschreibung">
            <a:extLst>
              <a:ext uri="{FF2B5EF4-FFF2-40B4-BE49-F238E27FC236}">
                <a16:creationId xmlns:a16="http://schemas.microsoft.com/office/drawing/2014/main" id="{691FD94B-D04B-485E-B1A8-E5963DBD12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841313" y="214313"/>
            <a:ext cx="4100512" cy="4474964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546064C-24AB-4A2D-9ECE-D84692F8CE39}"/>
              </a:ext>
            </a:extLst>
          </p:cNvPr>
          <p:cNvSpPr/>
          <p:nvPr/>
        </p:nvSpPr>
        <p:spPr>
          <a:xfrm>
            <a:off x="5890444" y="5369971"/>
            <a:ext cx="3438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>
              <a:spcBef>
                <a:spcPct val="20000"/>
              </a:spcBef>
            </a:pPr>
            <a:r>
              <a:rPr lang="en-US" kern="0" dirty="0">
                <a:solidFill>
                  <a:srgbClr val="C00000"/>
                </a:solidFill>
                <a:latin typeface="Calibri"/>
                <a:ea typeface="ヒラギノ角ゴ Pro W3"/>
                <a:cs typeface="Calibri"/>
              </a:rPr>
              <a:t>continuous data in all-sky conditions: resolution of seconds to minutes</a:t>
            </a:r>
          </a:p>
        </p:txBody>
      </p:sp>
      <p:sp>
        <p:nvSpPr>
          <p:cNvPr id="9" name="Oval 3">
            <a:extLst>
              <a:ext uri="{FF2B5EF4-FFF2-40B4-BE49-F238E27FC236}">
                <a16:creationId xmlns:a16="http://schemas.microsoft.com/office/drawing/2014/main" id="{D7ECB449-7D8B-4361-848D-D818215BF0DB}"/>
              </a:ext>
            </a:extLst>
          </p:cNvPr>
          <p:cNvSpPr/>
          <p:nvPr/>
        </p:nvSpPr>
        <p:spPr bwMode="auto">
          <a:xfrm>
            <a:off x="8704041" y="4485781"/>
            <a:ext cx="3744416" cy="122413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/>
              <a:ea typeface="ヒラギノ角ゴ Pro W3" charset="-128"/>
              <a:cs typeface="Calibri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8099F2E-4791-411E-839E-00D051760120}"/>
              </a:ext>
            </a:extLst>
          </p:cNvPr>
          <p:cNvSpPr txBox="1"/>
          <p:nvPr/>
        </p:nvSpPr>
        <p:spPr>
          <a:xfrm>
            <a:off x="9233224" y="4544860"/>
            <a:ext cx="268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D0921"/>
                </a:solidFill>
                <a:latin typeface="Calibri"/>
                <a:cs typeface="Calibri"/>
              </a:rPr>
              <a:t>commercially available for ~10 years, ready for network applications (in principle)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188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7" grpId="0"/>
      <p:bldP spid="9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Accuracy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of</a:t>
            </a:r>
            <a:r>
              <a:rPr lang="de-DE" sz="3600" dirty="0">
                <a:solidFill>
                  <a:srgbClr val="C00000"/>
                </a:solidFill>
              </a:rPr>
              <a:t> HATPROs (Instrument Errors)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031222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rgbClr val="3E5978"/>
                </a:solidFill>
              </a:rPr>
              <a:t>Characterized</a:t>
            </a: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C00000"/>
                </a:solidFill>
              </a:rPr>
              <a:t>systematic errors</a:t>
            </a:r>
            <a:r>
              <a:rPr lang="en-US" sz="20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absolute </a:t>
            </a:r>
            <a:r>
              <a:rPr lang="en-US" sz="2000" b="1" dirty="0">
                <a:solidFill>
                  <a:srgbClr val="3E5978"/>
                </a:solidFill>
              </a:rPr>
              <a:t>calibration errors, biases</a:t>
            </a:r>
            <a:endParaRPr lang="en-US" sz="2000" dirty="0">
              <a:solidFill>
                <a:srgbClr val="3E5978"/>
              </a:solidFill>
            </a:endParaRPr>
          </a:p>
          <a:p>
            <a:pPr lvl="1">
              <a:buClr>
                <a:srgbClr val="C00000"/>
              </a:buClr>
            </a:pPr>
            <a:r>
              <a:rPr lang="en-US" sz="2000" b="1" dirty="0">
                <a:solidFill>
                  <a:srgbClr val="3E5978"/>
                </a:solidFill>
              </a:rPr>
              <a:t>drifts </a:t>
            </a:r>
            <a:r>
              <a:rPr lang="en-US" sz="2000" dirty="0">
                <a:solidFill>
                  <a:srgbClr val="3E5978"/>
                </a:solidFill>
              </a:rPr>
              <a:t>(instrument stability, TB leaps between calibrations)</a:t>
            </a: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C00000"/>
                </a:solidFill>
              </a:rPr>
              <a:t>random errors</a:t>
            </a:r>
            <a:r>
              <a:rPr lang="en-US" sz="2000" dirty="0">
                <a:solidFill>
                  <a:srgbClr val="3E5978"/>
                </a:solidFill>
              </a:rPr>
              <a:t>:</a:t>
            </a:r>
          </a:p>
          <a:p>
            <a:pPr lvl="1">
              <a:buClr>
                <a:srgbClr val="C00000"/>
              </a:buClr>
            </a:pPr>
            <a:r>
              <a:rPr lang="en-US" sz="2000" b="1" dirty="0">
                <a:solidFill>
                  <a:srgbClr val="3E5978"/>
                </a:solidFill>
              </a:rPr>
              <a:t>radiometric noise </a:t>
            </a:r>
            <a:r>
              <a:rPr lang="en-US" sz="2000" dirty="0">
                <a:solidFill>
                  <a:srgbClr val="3E5978"/>
                </a:solidFill>
              </a:rPr>
              <a:t>(e.g. via covariance matrices)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rgbClr val="3E5978"/>
                </a:solidFill>
              </a:rPr>
              <a:t>through coordinated experiments at JOYCE in </a:t>
            </a:r>
            <a:r>
              <a:rPr lang="en-US" sz="2000" dirty="0" err="1">
                <a:solidFill>
                  <a:srgbClr val="3E5978"/>
                </a:solidFill>
              </a:rPr>
              <a:t>Jülich</a:t>
            </a:r>
            <a:r>
              <a:rPr lang="en-US" sz="2000" dirty="0">
                <a:solidFill>
                  <a:srgbClr val="3E5978"/>
                </a:solidFill>
              </a:rPr>
              <a:t> and RAO in Lindenberg (</a:t>
            </a:r>
            <a:r>
              <a:rPr lang="en-US" sz="2000" dirty="0" err="1">
                <a:solidFill>
                  <a:srgbClr val="3E5978"/>
                </a:solidFill>
              </a:rPr>
              <a:t>FESSTVaL</a:t>
            </a:r>
            <a:r>
              <a:rPr lang="en-US" sz="2000" dirty="0">
                <a:solidFill>
                  <a:srgbClr val="3E5978"/>
                </a:solidFill>
              </a:rPr>
              <a:t>)</a:t>
            </a:r>
          </a:p>
          <a:p>
            <a:pPr marL="0" indent="0">
              <a:buClr>
                <a:srgbClr val="C00000"/>
              </a:buClr>
              <a:buNone/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000" dirty="0">
                <a:solidFill>
                  <a:srgbClr val="3E5978"/>
                </a:solidFill>
              </a:rPr>
              <a:t>Assessed </a:t>
            </a:r>
            <a:r>
              <a:rPr lang="en-US" sz="2000" b="1" dirty="0">
                <a:solidFill>
                  <a:srgbClr val="3E5978"/>
                </a:solidFill>
              </a:rPr>
              <a:t>repeatability of calibrations</a:t>
            </a:r>
          </a:p>
          <a:p>
            <a:pPr>
              <a:buClr>
                <a:srgbClr val="C00000"/>
              </a:buClr>
            </a:pPr>
            <a:endParaRPr lang="en-US" sz="8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000" b="1" dirty="0">
                <a:solidFill>
                  <a:srgbClr val="C00000"/>
                </a:solidFill>
              </a:rPr>
              <a:t>Objective</a:t>
            </a:r>
            <a:r>
              <a:rPr lang="en-US" sz="2000" b="1" dirty="0">
                <a:solidFill>
                  <a:srgbClr val="3E5978"/>
                </a:solidFill>
              </a:rPr>
              <a:t>: Define &amp; apply procedure for MWR measurement uncertainty characterization for TBs (level1) per channel</a:t>
            </a:r>
          </a:p>
          <a:p>
            <a:pPr marL="0" indent="0">
              <a:buClr>
                <a:srgbClr val="C00000"/>
              </a:buClr>
              <a:buNone/>
            </a:pPr>
            <a:r>
              <a:rPr lang="en-US" sz="2000" dirty="0">
                <a:solidFill>
                  <a:srgbClr val="3E5978"/>
                </a:solidFill>
                <a:sym typeface="Wingdings" pitchFamily="2" charset="2"/>
              </a:rPr>
              <a:t>	 n</a:t>
            </a:r>
            <a:r>
              <a:rPr lang="en-US" sz="2000" dirty="0">
                <a:solidFill>
                  <a:srgbClr val="3E5978"/>
                </a:solidFill>
              </a:rPr>
              <a:t>ecessary for data assimilation applications</a:t>
            </a:r>
          </a:p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5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4689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>
                <a:solidFill>
                  <a:srgbClr val="C00000"/>
                </a:solidFill>
              </a:rPr>
              <a:t>HATPRO </a:t>
            </a:r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For calibration, 2 blackbodies are necessary: </a:t>
            </a:r>
            <a:r>
              <a:rPr lang="en-US" altLang="it-IT" sz="2400" dirty="0" err="1">
                <a:solidFill>
                  <a:srgbClr val="3E5978"/>
                </a:solidFill>
              </a:rPr>
              <a:t>Coldload</a:t>
            </a:r>
            <a:r>
              <a:rPr lang="en-US" altLang="it-IT" sz="2400" dirty="0">
                <a:solidFill>
                  <a:srgbClr val="3E5978"/>
                </a:solidFill>
              </a:rPr>
              <a:t> and </a:t>
            </a:r>
            <a:r>
              <a:rPr lang="en-US" altLang="it-IT" sz="2400" dirty="0" err="1">
                <a:solidFill>
                  <a:srgbClr val="3E5978"/>
                </a:solidFill>
              </a:rPr>
              <a:t>Hotload</a:t>
            </a: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Absolute calibration </a:t>
            </a:r>
            <a:r>
              <a:rPr lang="en-US" altLang="it-IT" sz="2400" dirty="0">
                <a:solidFill>
                  <a:srgbClr val="3E5978"/>
                </a:solidFill>
              </a:rPr>
              <a:t>with liquid nitrogen (LN2), </a:t>
            </a:r>
            <a:r>
              <a:rPr lang="en-US" altLang="it-IT" sz="2400" dirty="0" err="1">
                <a:solidFill>
                  <a:srgbClr val="C00000"/>
                </a:solidFill>
              </a:rPr>
              <a:t>Coldload</a:t>
            </a:r>
            <a:endParaRPr lang="en-US" altLang="it-IT" sz="2400" dirty="0">
              <a:solidFill>
                <a:srgbClr val="C00000"/>
              </a:solidFill>
            </a:endParaRPr>
          </a:p>
          <a:p>
            <a:pPr lvl="1">
              <a:buClr>
                <a:srgbClr val="C00000"/>
              </a:buClr>
            </a:pPr>
            <a:r>
              <a:rPr lang="en-US" altLang="it-IT" sz="2000" dirty="0">
                <a:solidFill>
                  <a:srgbClr val="3E5978"/>
                </a:solidFill>
              </a:rPr>
              <a:t>~77.2 K boiling point</a:t>
            </a:r>
          </a:p>
          <a:p>
            <a:pPr marL="0" indent="0">
              <a:buClr>
                <a:srgbClr val="C00000"/>
              </a:buClr>
              <a:buNone/>
            </a:pPr>
            <a:endParaRPr lang="en-US" altLang="it-IT" sz="2400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Relative calibration </a:t>
            </a:r>
            <a:r>
              <a:rPr lang="en-US" altLang="it-IT" sz="2400" dirty="0">
                <a:solidFill>
                  <a:srgbClr val="3E5978"/>
                </a:solidFill>
              </a:rPr>
              <a:t>on </a:t>
            </a:r>
            <a:r>
              <a:rPr lang="en-US" altLang="it-IT" sz="2400" dirty="0" err="1">
                <a:solidFill>
                  <a:srgbClr val="C00000"/>
                </a:solidFill>
              </a:rPr>
              <a:t>Hotload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every 5 min (automatic;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target inside radiometer;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a bit above ambient temp.)</a:t>
            </a: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6</a:t>
            </a:fld>
            <a:endParaRPr lang="de-DE" sz="1400" dirty="0"/>
          </a:p>
        </p:txBody>
      </p:sp>
      <p:pic>
        <p:nvPicPr>
          <p:cNvPr id="5" name="Grafik 4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74FCD4D6-1E1D-483F-AE2C-1162E0B2DD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6" r="48614"/>
          <a:stretch/>
        </p:blipFill>
        <p:spPr>
          <a:xfrm>
            <a:off x="6362033" y="2527530"/>
            <a:ext cx="4109539" cy="3453323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C25B41B-C12C-4FDB-A627-21418417497B}"/>
              </a:ext>
            </a:extLst>
          </p:cNvPr>
          <p:cNvCxnSpPr>
            <a:cxnSpLocks/>
          </p:cNvCxnSpPr>
          <p:nvPr/>
        </p:nvCxnSpPr>
        <p:spPr>
          <a:xfrm>
            <a:off x="8408709" y="2499360"/>
            <a:ext cx="0" cy="162015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600" dirty="0" err="1">
                <a:solidFill>
                  <a:srgbClr val="C00000"/>
                </a:solidFill>
              </a:rPr>
              <a:t>Calibration</a:t>
            </a:r>
            <a:r>
              <a:rPr lang="de-DE" sz="3600" dirty="0">
                <a:solidFill>
                  <a:srgbClr val="C00000"/>
                </a:solidFill>
              </a:rPr>
              <a:t> Campaign at RAO in Lindenberg </a:t>
            </a:r>
            <a:r>
              <a:rPr lang="de-DE" sz="3600" dirty="0" err="1">
                <a:solidFill>
                  <a:srgbClr val="C00000"/>
                </a:solidFill>
              </a:rPr>
              <a:t>during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FESSTVaL</a:t>
            </a:r>
            <a:r>
              <a:rPr lang="de-DE" sz="3600" dirty="0">
                <a:solidFill>
                  <a:srgbClr val="C00000"/>
                </a:solidFill>
              </a:rPr>
              <a:t> 2021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5549053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sz="24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endParaRPr lang="en-US" altLang="it-IT" sz="2400" b="1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b="1" dirty="0">
                <a:solidFill>
                  <a:srgbClr val="3E5978"/>
                </a:solidFill>
              </a:rPr>
              <a:t>4 HATPROs on site</a:t>
            </a:r>
            <a:br>
              <a:rPr lang="en-US" altLang="it-IT" sz="2400" b="1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(</a:t>
            </a:r>
            <a:r>
              <a:rPr lang="en-US" altLang="it-IT" sz="2400" dirty="0">
                <a:solidFill>
                  <a:srgbClr val="C00000"/>
                </a:solidFill>
              </a:rPr>
              <a:t>FOGHAT</a:t>
            </a:r>
            <a:r>
              <a:rPr lang="en-US" altLang="it-IT" sz="2400" dirty="0">
                <a:solidFill>
                  <a:srgbClr val="3E5978"/>
                </a:solidFill>
              </a:rPr>
              <a:t> G5, </a:t>
            </a:r>
            <a:r>
              <a:rPr lang="en-US" altLang="it-IT" sz="2400" dirty="0">
                <a:solidFill>
                  <a:srgbClr val="C00000"/>
                </a:solidFill>
              </a:rPr>
              <a:t>DWDHAT</a:t>
            </a:r>
            <a:r>
              <a:rPr lang="en-US" altLang="it-IT" sz="2400" dirty="0">
                <a:solidFill>
                  <a:srgbClr val="3E5978"/>
                </a:solidFill>
              </a:rPr>
              <a:t> G5,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C00000"/>
                </a:solidFill>
              </a:rPr>
              <a:t>SUNHAT</a:t>
            </a:r>
            <a:r>
              <a:rPr lang="en-US" altLang="it-IT" sz="2400" dirty="0">
                <a:solidFill>
                  <a:srgbClr val="3E5978"/>
                </a:solidFill>
              </a:rPr>
              <a:t> G2, </a:t>
            </a:r>
            <a:r>
              <a:rPr lang="en-US" altLang="it-IT" sz="2400" dirty="0">
                <a:solidFill>
                  <a:srgbClr val="C00000"/>
                </a:solidFill>
              </a:rPr>
              <a:t>HAMHAT</a:t>
            </a:r>
            <a:r>
              <a:rPr lang="en-US" altLang="it-IT" sz="2400" dirty="0">
                <a:solidFill>
                  <a:srgbClr val="3E5978"/>
                </a:solidFill>
              </a:rPr>
              <a:t> G2)</a:t>
            </a:r>
          </a:p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pPr>
              <a:buClr>
                <a:srgbClr val="C00000"/>
              </a:buClr>
            </a:pPr>
            <a:r>
              <a:rPr lang="en-US" altLang="it-IT" sz="2400" dirty="0">
                <a:solidFill>
                  <a:srgbClr val="3E5978"/>
                </a:solidFill>
              </a:rPr>
              <a:t>Comparisons of zenith and blackbody measurements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dirty="0">
                <a:solidFill>
                  <a:srgbClr val="3E5978"/>
                </a:solidFill>
              </a:rPr>
              <a:t>(to find out</a:t>
            </a:r>
            <a:br>
              <a:rPr lang="en-US" altLang="it-IT" sz="2400" dirty="0">
                <a:solidFill>
                  <a:srgbClr val="3E5978"/>
                </a:solidFill>
              </a:rPr>
            </a:br>
            <a:r>
              <a:rPr lang="en-US" altLang="it-IT" sz="2400" b="1" dirty="0">
                <a:solidFill>
                  <a:srgbClr val="3E5978"/>
                </a:solidFill>
              </a:rPr>
              <a:t>biases</a:t>
            </a:r>
            <a:r>
              <a:rPr lang="en-US" altLang="it-IT" sz="2400" dirty="0">
                <a:solidFill>
                  <a:srgbClr val="3E5978"/>
                </a:solidFill>
              </a:rPr>
              <a:t>, </a:t>
            </a:r>
            <a:r>
              <a:rPr lang="en-US" altLang="it-IT" sz="2400" b="1" dirty="0">
                <a:solidFill>
                  <a:srgbClr val="3E5978"/>
                </a:solidFill>
              </a:rPr>
              <a:t>drifts</a:t>
            </a:r>
            <a:r>
              <a:rPr lang="en-US" altLang="it-IT" sz="2400" dirty="0">
                <a:solidFill>
                  <a:srgbClr val="3E5978"/>
                </a:solidFill>
              </a:rPr>
              <a:t>, </a:t>
            </a:r>
            <a:r>
              <a:rPr lang="en-US" altLang="it-IT" sz="2400" b="1" dirty="0">
                <a:solidFill>
                  <a:srgbClr val="3E5978"/>
                </a:solidFill>
              </a:rPr>
              <a:t>noise levels, repeatability</a:t>
            </a:r>
            <a:r>
              <a:rPr lang="en-US" altLang="it-IT" sz="2400" dirty="0">
                <a:solidFill>
                  <a:srgbClr val="3E5978"/>
                </a:solidFill>
              </a:rPr>
              <a:t>)</a:t>
            </a:r>
          </a:p>
          <a:p>
            <a:pPr>
              <a:buClr>
                <a:srgbClr val="C00000"/>
              </a:buClr>
            </a:pPr>
            <a:endParaRPr lang="en-US" altLang="it-IT" sz="2400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7</a:t>
            </a:fld>
            <a:endParaRPr lang="de-DE" sz="1400" dirty="0"/>
          </a:p>
        </p:txBody>
      </p:sp>
      <p:pic>
        <p:nvPicPr>
          <p:cNvPr id="7" name="Grafik 6" descr="Ein Bild, das draußen, Gerät enthält.&#10;&#10;Automatisch generierte Beschreibung">
            <a:extLst>
              <a:ext uri="{FF2B5EF4-FFF2-40B4-BE49-F238E27FC236}">
                <a16:creationId xmlns:a16="http://schemas.microsoft.com/office/drawing/2014/main" id="{CF36D38F-339C-411C-BDB9-992E20082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6" r="33379" b="9680"/>
          <a:stretch/>
        </p:blipFill>
        <p:spPr>
          <a:xfrm>
            <a:off x="5391578" y="1400808"/>
            <a:ext cx="6063769" cy="416729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86A7392-D9A2-43F5-BDD7-D0DFF0B83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78" y="1123845"/>
            <a:ext cx="6063769" cy="6477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D3EC519-DFD5-480B-9823-FD8D5CDFBB97}"/>
              </a:ext>
            </a:extLst>
          </p:cNvPr>
          <p:cNvSpPr txBox="1"/>
          <p:nvPr/>
        </p:nvSpPr>
        <p:spPr>
          <a:xfrm>
            <a:off x="838200" y="5783045"/>
            <a:ext cx="9584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>
                <a:srgbClr val="C00000"/>
              </a:buClr>
              <a:buNone/>
            </a:pPr>
            <a:r>
              <a:rPr lang="en-US" altLang="it-IT" sz="1800" dirty="0">
                <a:solidFill>
                  <a:srgbClr val="3E5978"/>
                </a:solidFill>
              </a:rPr>
              <a:t>Thanks to Christine </a:t>
            </a:r>
            <a:r>
              <a:rPr lang="en-US" altLang="it-IT" sz="1800" dirty="0" err="1">
                <a:solidFill>
                  <a:srgbClr val="3E5978"/>
                </a:solidFill>
              </a:rPr>
              <a:t>Knist</a:t>
            </a:r>
            <a:r>
              <a:rPr lang="en-US" altLang="it-IT" sz="1800" dirty="0">
                <a:solidFill>
                  <a:srgbClr val="3E5978"/>
                </a:solidFill>
              </a:rPr>
              <a:t> for helping with the campaign and to the DWD </a:t>
            </a:r>
            <a:r>
              <a:rPr lang="en-US" altLang="it-IT" dirty="0">
                <a:solidFill>
                  <a:srgbClr val="3E5978"/>
                </a:solidFill>
              </a:rPr>
              <a:t>Observatory in Lindenberg for </a:t>
            </a:r>
            <a:r>
              <a:rPr lang="en-US" altLang="it-IT" sz="1800" dirty="0">
                <a:solidFill>
                  <a:srgbClr val="3E5978"/>
                </a:solidFill>
              </a:rPr>
              <a:t>providing the location and part of the data.</a:t>
            </a:r>
          </a:p>
        </p:txBody>
      </p:sp>
    </p:spTree>
    <p:extLst>
      <p:ext uri="{BB962C8B-B14F-4D97-AF65-F5344CB8AC3E}">
        <p14:creationId xmlns:p14="http://schemas.microsoft.com/office/powerpoint/2010/main" val="114278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578604"/>
            <a:ext cx="10515600" cy="763588"/>
          </a:xfrm>
        </p:spPr>
        <p:txBody>
          <a:bodyPr/>
          <a:lstStyle/>
          <a:p>
            <a:pPr algn="ctr"/>
            <a:r>
              <a:rPr lang="de-DE" sz="3600" dirty="0" err="1">
                <a:solidFill>
                  <a:srgbClr val="C00000"/>
                </a:solidFill>
              </a:rPr>
              <a:t>Results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  <a:r>
              <a:rPr lang="de-DE" sz="3600" dirty="0" err="1">
                <a:solidFill>
                  <a:srgbClr val="C00000"/>
                </a:solidFill>
              </a:rPr>
              <a:t>Overview</a:t>
            </a:r>
            <a:r>
              <a:rPr lang="de-DE" sz="36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185863"/>
            <a:ext cx="10515600" cy="4991100"/>
          </a:xfrm>
        </p:spPr>
        <p:txBody>
          <a:bodyPr/>
          <a:lstStyle/>
          <a:p>
            <a:pPr>
              <a:buClr>
                <a:srgbClr val="C00000"/>
              </a:buClr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8</a:t>
            </a:fld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1116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Text, Schreibgerät, Briefpapier, Bleistift enthält.&#10;&#10;Automatisch generierte Beschreibung">
            <a:extLst>
              <a:ext uri="{FF2B5EF4-FFF2-40B4-BE49-F238E27FC236}">
                <a16:creationId xmlns:a16="http://schemas.microsoft.com/office/drawing/2014/main" id="{929A0084-4A58-4ED3-9C95-D24AECD5E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392" y="1435332"/>
            <a:ext cx="9269896" cy="45263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3588"/>
          </a:xfrm>
        </p:spPr>
        <p:txBody>
          <a:bodyPr/>
          <a:lstStyle/>
          <a:p>
            <a:r>
              <a:rPr lang="de-DE" sz="3200" dirty="0" err="1">
                <a:solidFill>
                  <a:srgbClr val="C00000"/>
                </a:solidFill>
              </a:rPr>
              <a:t>Biases</a:t>
            </a:r>
            <a:r>
              <a:rPr lang="de-DE" sz="3200" dirty="0">
                <a:solidFill>
                  <a:srgbClr val="C00000"/>
                </a:solidFill>
              </a:rPr>
              <a:t> (</a:t>
            </a:r>
            <a:r>
              <a:rPr lang="de-DE" sz="3200" dirty="0" err="1">
                <a:solidFill>
                  <a:srgbClr val="C00000"/>
                </a:solidFill>
              </a:rPr>
              <a:t>Differences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between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newest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model</a:t>
            </a:r>
            <a:r>
              <a:rPr lang="de-DE" sz="3200" dirty="0">
                <a:solidFill>
                  <a:srgbClr val="C00000"/>
                </a:solidFill>
              </a:rPr>
              <a:t> HATPROs) via </a:t>
            </a:r>
            <a:r>
              <a:rPr lang="de-DE" sz="3200" dirty="0" err="1">
                <a:solidFill>
                  <a:srgbClr val="C00000"/>
                </a:solidFill>
              </a:rPr>
              <a:t>Zenith</a:t>
            </a:r>
            <a:r>
              <a:rPr lang="de-DE" sz="3200" dirty="0">
                <a:solidFill>
                  <a:srgbClr val="C00000"/>
                </a:solidFill>
              </a:rPr>
              <a:t> </a:t>
            </a:r>
            <a:r>
              <a:rPr lang="de-DE" sz="3200" dirty="0" err="1">
                <a:solidFill>
                  <a:srgbClr val="C00000"/>
                </a:solidFill>
              </a:rPr>
              <a:t>Comparisons</a:t>
            </a:r>
            <a:endParaRPr lang="de-DE" sz="3200" dirty="0">
              <a:solidFill>
                <a:srgbClr val="C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202950"/>
            <a:ext cx="10515600" cy="4991100"/>
          </a:xfrm>
        </p:spPr>
        <p:txBody>
          <a:bodyPr/>
          <a:lstStyle/>
          <a:p>
            <a:pPr marL="0" indent="0">
              <a:buClr>
                <a:srgbClr val="C00000"/>
              </a:buClr>
              <a:buNone/>
            </a:pPr>
            <a:endParaRPr lang="en-US" altLang="it-IT" dirty="0">
              <a:solidFill>
                <a:srgbClr val="3E5978"/>
              </a:solidFill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10E263C-BF2C-49B0-8126-262A4862C1C0}"/>
              </a:ext>
            </a:extLst>
          </p:cNvPr>
          <p:cNvSpPr txBox="1"/>
          <p:nvPr/>
        </p:nvSpPr>
        <p:spPr>
          <a:xfrm>
            <a:off x="11787188" y="6176963"/>
            <a:ext cx="404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4A80803C-F3CA-42D3-8E5E-F589C7428F54}" type="slidenum">
              <a:rPr lang="de-DE" sz="1400" smtClean="0"/>
              <a:t>9</a:t>
            </a:fld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066AE5C-1BD0-4CB1-B061-C25276B0D386}"/>
              </a:ext>
            </a:extLst>
          </p:cNvPr>
          <p:cNvSpPr txBox="1"/>
          <p:nvPr/>
        </p:nvSpPr>
        <p:spPr>
          <a:xfrm>
            <a:off x="8400635" y="1718882"/>
            <a:ext cx="4227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1EF946C-FF75-459B-B26A-D558FD582EEB}"/>
              </a:ext>
            </a:extLst>
          </p:cNvPr>
          <p:cNvSpPr txBox="1"/>
          <p:nvPr/>
        </p:nvSpPr>
        <p:spPr>
          <a:xfrm>
            <a:off x="8400635" y="2228671"/>
            <a:ext cx="3791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b="1" dirty="0" err="1">
                <a:solidFill>
                  <a:srgbClr val="C00000"/>
                </a:solidFill>
              </a:rPr>
              <a:t>Systematic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differences</a:t>
            </a:r>
            <a:endParaRPr lang="de-DE" b="1" dirty="0">
              <a:solidFill>
                <a:srgbClr val="C00000"/>
              </a:solidFill>
            </a:endParaRPr>
          </a:p>
          <a:p>
            <a:endParaRPr lang="de-DE" dirty="0">
              <a:solidFill>
                <a:srgbClr val="457A93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>
                <a:solidFill>
                  <a:srgbClr val="457A93"/>
                </a:solidFill>
              </a:rPr>
              <a:t>All </a:t>
            </a:r>
            <a:r>
              <a:rPr lang="de-DE" dirty="0" err="1">
                <a:solidFill>
                  <a:srgbClr val="457A93"/>
                </a:solidFill>
              </a:rPr>
              <a:t>errors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are</a:t>
            </a:r>
            <a:r>
              <a:rPr lang="de-DE" dirty="0">
                <a:solidFill>
                  <a:srgbClr val="457A93"/>
                </a:solidFill>
              </a:rPr>
              <a:t> relative, </a:t>
            </a:r>
            <a:r>
              <a:rPr lang="de-DE" dirty="0" err="1">
                <a:solidFill>
                  <a:srgbClr val="457A93"/>
                </a:solidFill>
              </a:rPr>
              <a:t>there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is</a:t>
            </a:r>
            <a:br>
              <a:rPr lang="de-DE" dirty="0">
                <a:solidFill>
                  <a:srgbClr val="457A93"/>
                </a:solidFill>
              </a:rPr>
            </a:br>
            <a:r>
              <a:rPr lang="de-DE" dirty="0" err="1">
                <a:solidFill>
                  <a:srgbClr val="457A93"/>
                </a:solidFill>
              </a:rPr>
              <a:t>no</a:t>
            </a:r>
            <a:r>
              <a:rPr lang="de-DE" dirty="0">
                <a:solidFill>
                  <a:srgbClr val="457A93"/>
                </a:solidFill>
              </a:rPr>
              <a:t> </a:t>
            </a:r>
            <a:r>
              <a:rPr lang="de-DE" dirty="0" err="1">
                <a:solidFill>
                  <a:srgbClr val="457A93"/>
                </a:solidFill>
              </a:rPr>
              <a:t>perfect</a:t>
            </a:r>
            <a:r>
              <a:rPr lang="de-DE" dirty="0">
                <a:solidFill>
                  <a:srgbClr val="457A93"/>
                </a:solidFill>
              </a:rPr>
              <a:t> absolute </a:t>
            </a:r>
            <a:r>
              <a:rPr lang="de-DE" dirty="0" err="1">
                <a:solidFill>
                  <a:srgbClr val="457A93"/>
                </a:solidFill>
              </a:rPr>
              <a:t>reference</a:t>
            </a:r>
            <a:endParaRPr lang="de-DE" dirty="0">
              <a:solidFill>
                <a:srgbClr val="457A93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2E157AA-2C60-48DB-BB68-CDD40825D3D2}"/>
              </a:ext>
            </a:extLst>
          </p:cNvPr>
          <p:cNvSpPr/>
          <p:nvPr/>
        </p:nvSpPr>
        <p:spPr>
          <a:xfrm>
            <a:off x="404812" y="1435332"/>
            <a:ext cx="2565176" cy="3767847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FF11DB7-681D-4E4B-823D-E37A09CC6145}"/>
              </a:ext>
            </a:extLst>
          </p:cNvPr>
          <p:cNvSpPr/>
          <p:nvPr/>
        </p:nvSpPr>
        <p:spPr>
          <a:xfrm rot="5400000">
            <a:off x="4850717" y="-281040"/>
            <a:ext cx="1638467" cy="5461372"/>
          </a:xfrm>
          <a:prstGeom prst="ellipse">
            <a:avLst/>
          </a:prstGeom>
          <a:noFill/>
          <a:ln w="412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0"/>
          <a:lstStyle/>
          <a:p>
            <a:pPr algn="ctr"/>
            <a:endParaRPr lang="de-DE" dirty="0">
              <a:solidFill>
                <a:schemeClr val="tx1"/>
              </a:solidFill>
            </a:endParaRPr>
          </a:p>
          <a:p>
            <a:pPr algn="ctr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ok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56F66ED-B788-4439-9116-3957FC321607}"/>
              </a:ext>
            </a:extLst>
          </p:cNvPr>
          <p:cNvSpPr txBox="1"/>
          <p:nvPr/>
        </p:nvSpPr>
        <p:spPr>
          <a:xfrm>
            <a:off x="1813613" y="4022334"/>
            <a:ext cx="83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C00000"/>
                </a:solidFill>
              </a:rPr>
              <a:t>critical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6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4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1120</Words>
  <Application>Microsoft Office PowerPoint</Application>
  <PresentationFormat>Breitbild</PresentationFormat>
  <Paragraphs>192</Paragraphs>
  <Slides>24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</vt:lpstr>
      <vt:lpstr>Office</vt:lpstr>
      <vt:lpstr>PowerPoint-Präsentation</vt:lpstr>
      <vt:lpstr>Motivation</vt:lpstr>
      <vt:lpstr>Goals</vt:lpstr>
      <vt:lpstr>Instrument: HATPRO MWR</vt:lpstr>
      <vt:lpstr>Accuracy of HATPROs (Instrument Errors)</vt:lpstr>
      <vt:lpstr>HATPRO Calibration</vt:lpstr>
      <vt:lpstr>Calibration Campaign at RAO in Lindenberg during FESSTVaL 2021</vt:lpstr>
      <vt:lpstr>Results Overview </vt:lpstr>
      <vt:lpstr>Biases (Differences between newest model HATPROs) via Zenith Comparisons</vt:lpstr>
      <vt:lpstr>Repeatability: Leaps at Zenith between Calibrations compared to a reference</vt:lpstr>
      <vt:lpstr>Drifts (via Coldload Leaps) </vt:lpstr>
      <vt:lpstr>Short Reminder: Covariance Matrix</vt:lpstr>
      <vt:lpstr>PowerPoint-Präsentation</vt:lpstr>
      <vt:lpstr>PowerPoint-Präsentation</vt:lpstr>
      <vt:lpstr>Thank you for your attention!</vt:lpstr>
      <vt:lpstr>Bonus Slides</vt:lpstr>
      <vt:lpstr>RFI TOPHAT Jülich: Azimuth Scans</vt:lpstr>
      <vt:lpstr>FOGHAT at Köln: Azimuth Scans (Obstacles and external Interference)</vt:lpstr>
      <vt:lpstr>FOGHAT at Köln: Azimuth Scans (Obstacles and external Interference)</vt:lpstr>
      <vt:lpstr>Biases/Offsets via Zenith Comparisons</vt:lpstr>
      <vt:lpstr>Leaps at Zenith between calibrations FOGHAT (Repeatability)</vt:lpstr>
      <vt:lpstr>Leaps on Coldload between calibrations FOGHAT</vt:lpstr>
      <vt:lpstr>Leaps on Coldload between calibrations DWDHAT</vt:lpstr>
      <vt:lpstr>PowerPoint-Präsentation</vt:lpstr>
    </vt:vector>
  </TitlesOfParts>
  <Company>Universität zu Köln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debora schiffer</dc:creator>
  <cp:lastModifiedBy>Tobsen</cp:lastModifiedBy>
  <cp:revision>237</cp:revision>
  <dcterms:created xsi:type="dcterms:W3CDTF">2017-04-11T15:02:11Z</dcterms:created>
  <dcterms:modified xsi:type="dcterms:W3CDTF">2022-04-25T15:17:02Z</dcterms:modified>
</cp:coreProperties>
</file>