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22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3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4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</p:sldIdLst>
  <p:sldSz cy="6858000" cx="12192000"/>
  <p:notesSz cx="6858000" cy="9144000"/>
  <p:embeddedFontLst>
    <p:embeddedFont>
      <p:font typeface="Libre Franklin"/>
      <p:regular r:id="rId29"/>
      <p:bold r:id="rId30"/>
      <p:italic r:id="rId31"/>
      <p:boldItalic r:id="rId3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LibreFranklin-regular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LibreFranklin-italic.fntdata"/><Relationship Id="rId30" Type="http://schemas.openxmlformats.org/officeDocument/2006/relationships/font" Target="fonts/LibreFranklin-bold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32" Type="http://schemas.openxmlformats.org/officeDocument/2006/relationships/font" Target="fonts/LibreFranklin-boldItalic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it-IT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Google Shape;8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23" name="Google Shape;123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15c2a715359_0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1" name="Google Shape;191;g15c2a715359_0_3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144e417d55d_0_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8" name="Google Shape;198;g144e417d55d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99" name="Google Shape;199;g144e417d55d_0_5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fe092aac85_0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05" name="Google Shape;205;gfe092aac85_0_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fe092aac85_0_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1" name="Google Shape;211;gfe092aac85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12" name="Google Shape;212;gfe092aac85_0_7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144e417d55d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19" name="Google Shape;219;g144e417d55d_0_1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fe1ee020d1_0_3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1" name="Google Shape;241;gfe1ee020d1_0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2" name="Google Shape;242;gfe1ee020d1_0_31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gfe1ee020d1_0_5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1" name="Google Shape;251;gfe1ee020d1_0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2" name="Google Shape;252;gfe1ee020d1_0_50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g1457dd23970_0_4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0" name="Google Shape;260;g1457dd23970_0_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61" name="Google Shape;261;g1457dd23970_0_40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g1457dd23970_0_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71" name="Google Shape;271;g1457dd23970_0_6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g1457dd23970_0_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79" name="Google Shape;279;g1457dd23970_0_3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15c22c4ff4d_0_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15c22c4ff4d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" name="Google Shape;129;g15c22c4ff4d_0_5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g1457dd23970_0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86" name="Google Shape;286;g1457dd23970_0_5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g144e417d55d_0_5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8" name="Google Shape;298;g144e417d55d_0_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99" name="Google Shape;299;g144e417d55d_0_55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gfe1ee020d1_0_1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6" name="Google Shape;306;gfe1ee020d1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7" name="Google Shape;307;gfe1ee020d1_0_15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13" name="Google Shape;313;p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15c22c4ff4d_0_1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15c22c4ff4d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" name="Google Shape;137;g15c22c4ff4d_0_15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15c22c4ff4d_0_2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15c22c4ff4d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" name="Google Shape;145;g15c22c4ff4d_0_24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52" name="Google Shape;152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15c2a715359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58" name="Google Shape;158;g15c2a715359_0_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15c2a715359_0_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5" name="Google Shape;165;g15c2a715359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66" name="Google Shape;166;g15c2a715359_0_8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15c2a715359_0_1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3" name="Google Shape;173;g15c2a715359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74" name="Google Shape;174;g15c2a715359_0_15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15c2a715359_0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" name="Google Shape;181;g15c2a715359_0_2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3.png"/><Relationship Id="rId4" Type="http://schemas.openxmlformats.org/officeDocument/2006/relationships/image" Target="../media/image7.jp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jpg"/><Relationship Id="rId3" Type="http://schemas.openxmlformats.org/officeDocument/2006/relationships/image" Target="../media/image3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jpg"/><Relationship Id="rId3" Type="http://schemas.openxmlformats.org/officeDocument/2006/relationships/image" Target="../media/image3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jpg"/><Relationship Id="rId3" Type="http://schemas.openxmlformats.org/officeDocument/2006/relationships/image" Target="../media/image9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8.jpg"/><Relationship Id="rId4" Type="http://schemas.openxmlformats.org/officeDocument/2006/relationships/image" Target="../media/image3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8.jpg"/><Relationship Id="rId4" Type="http://schemas.openxmlformats.org/officeDocument/2006/relationships/image" Target="../media/image3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8.jpg"/><Relationship Id="rId4" Type="http://schemas.openxmlformats.org/officeDocument/2006/relationships/image" Target="../media/image2.png"/><Relationship Id="rId5" Type="http://schemas.openxmlformats.org/officeDocument/2006/relationships/image" Target="../media/image3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jpg"/><Relationship Id="rId3" Type="http://schemas.openxmlformats.org/officeDocument/2006/relationships/image" Target="../media/image3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 and Content">
  <p:cSld name="3_Title and Content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/>
          <p:nvPr/>
        </p:nvSpPr>
        <p:spPr>
          <a:xfrm>
            <a:off x="6403009" y="5765773"/>
            <a:ext cx="49116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1" lang="it-IT" sz="1200">
                <a:solidFill>
                  <a:schemeClr val="accent6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PROBE Meeting</a:t>
            </a:r>
            <a:r>
              <a:rPr b="1" i="1" lang="it-IT" sz="1200" u="none" cap="none" strike="noStrike">
                <a:solidFill>
                  <a:schemeClr val="accent6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, </a:t>
            </a:r>
            <a:r>
              <a:rPr b="1" i="1" lang="it-IT" sz="1200">
                <a:solidFill>
                  <a:schemeClr val="accent6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Evora</a:t>
            </a:r>
            <a:r>
              <a:rPr b="1" i="1" lang="it-IT" sz="1200" u="none" cap="none" strike="noStrike">
                <a:solidFill>
                  <a:schemeClr val="accent6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, </a:t>
            </a:r>
            <a:r>
              <a:rPr b="1" i="1" lang="it-IT" sz="1200">
                <a:solidFill>
                  <a:schemeClr val="accent6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Portugal</a:t>
            </a:r>
            <a:r>
              <a:rPr b="1" i="1" lang="it-IT" sz="1200" u="none" cap="none" strike="noStrike">
                <a:solidFill>
                  <a:schemeClr val="accent6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 – </a:t>
            </a:r>
            <a:r>
              <a:rPr b="1" i="1" lang="it-IT" sz="1200">
                <a:solidFill>
                  <a:schemeClr val="accent6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October</a:t>
            </a:r>
            <a:r>
              <a:rPr b="1" i="1" lang="it-IT" sz="1200" u="none" cap="none" strike="noStrike">
                <a:solidFill>
                  <a:schemeClr val="accent6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, </a:t>
            </a:r>
            <a:r>
              <a:rPr b="1" i="1" lang="it-IT" sz="1200">
                <a:solidFill>
                  <a:schemeClr val="accent6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6-8</a:t>
            </a:r>
            <a:r>
              <a:rPr b="1" i="1" lang="it-IT" sz="1200" u="none" cap="none" strike="noStrike">
                <a:solidFill>
                  <a:schemeClr val="accent6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, </a:t>
            </a:r>
            <a:r>
              <a:rPr b="1" i="1" lang="it-IT" sz="1200">
                <a:solidFill>
                  <a:schemeClr val="accent6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2022</a:t>
            </a:r>
            <a:endParaRPr b="1" i="1" sz="1200" u="none" cap="none" strike="noStrike">
              <a:solidFill>
                <a:schemeClr val="accent6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7" name="Google Shape;17;p2"/>
          <p:cNvSpPr txBox="1"/>
          <p:nvPr>
            <p:ph type="title"/>
          </p:nvPr>
        </p:nvSpPr>
        <p:spPr>
          <a:xfrm>
            <a:off x="5018481" y="4148591"/>
            <a:ext cx="7223847" cy="6206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ibre Franklin"/>
              <a:buNone/>
              <a:defRPr b="1" sz="2800">
                <a:solidFill>
                  <a:schemeClr val="accent6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8" name="Google Shape;18;p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311747" y="6330298"/>
            <a:ext cx="641386" cy="360780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9;p2"/>
          <p:cNvSpPr txBox="1"/>
          <p:nvPr/>
        </p:nvSpPr>
        <p:spPr>
          <a:xfrm>
            <a:off x="7076366" y="6312923"/>
            <a:ext cx="443396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it-IT" sz="900" u="none" cap="none" strike="noStrike">
                <a:solidFill>
                  <a:schemeClr val="accent6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This project receives funding from the European Union’s Horizon 2020 research and innovation programme under grant agreements No 871115</a:t>
            </a:r>
            <a:endParaRPr b="0" i="0" sz="900" u="none" cap="none" strike="noStrike">
              <a:solidFill>
                <a:schemeClr val="accent6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pic>
        <p:nvPicPr>
          <p:cNvPr id="20" name="Google Shape;20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023250" y="61905"/>
            <a:ext cx="5291295" cy="399593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2"/>
          <p:cNvPicPr preferRelativeResize="0"/>
          <p:nvPr/>
        </p:nvPicPr>
        <p:blipFill rotWithShape="1">
          <a:blip r:embed="rId4">
            <a:alphaModFix/>
          </a:blip>
          <a:srcRect b="0" l="25363" r="17135" t="0"/>
          <a:stretch/>
        </p:blipFill>
        <p:spPr>
          <a:xfrm>
            <a:off x="4350" y="0"/>
            <a:ext cx="5913300" cy="6858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lo titolo" type="titleOnly">
  <p:cSld name="TITLE_ONLY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B8C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B8C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B8C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B8C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B8C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B8C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B8C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B8C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B8C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uota" type="blank">
  <p:cSld name="BLANK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" name="Google Shape;86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B8C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B8C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B8C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B8C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B8C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B8C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B8C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B8C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B8C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uto con didascalia" type="objTx">
  <p:cSld name="OBJECT_WITH_CAPTION_TEXT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3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13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90" name="Google Shape;90;p13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91" name="Google Shape;91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" name="Google Shape;93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B8C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B8C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B8C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B8C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B8C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B8C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B8C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B8C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B8C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magine con didascalia" type="picTx">
  <p:cSld name="PICTURE_WITH_CAPTION_TEXT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4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4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97" name="Google Shape;97;p14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98" name="Google Shape;98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B8C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B8C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B8C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B8C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B8C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B8C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B8C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B8C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B8C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Title and Content">
  <p:cSld name="6_Title and Conten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bar.jpg" id="102" name="Google Shape;102;p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34382" y="6354475"/>
            <a:ext cx="8165690" cy="85702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15"/>
          <p:cNvSpPr txBox="1"/>
          <p:nvPr/>
        </p:nvSpPr>
        <p:spPr>
          <a:xfrm>
            <a:off x="0" y="6435264"/>
            <a:ext cx="12192000" cy="323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1" lang="it-IT" sz="1200" u="none" cap="none" strike="noStrike">
                <a:solidFill>
                  <a:schemeClr val="accent6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CCRES General Presentation, Place, Country – Month, Day, Year</a:t>
            </a:r>
            <a:endParaRPr b="0" i="0" sz="1200" u="none" cap="none" strike="noStrike">
              <a:solidFill>
                <a:schemeClr val="accent6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04" name="Google Shape;104;p15"/>
          <p:cNvSpPr txBox="1"/>
          <p:nvPr>
            <p:ph idx="1" type="body"/>
          </p:nvPr>
        </p:nvSpPr>
        <p:spPr>
          <a:xfrm>
            <a:off x="945296" y="1058098"/>
            <a:ext cx="10549057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000"/>
              <a:buChar char="•"/>
              <a:defRPr sz="20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indent="-355600" lvl="1" marL="914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3E6C"/>
              </a:buClr>
              <a:buSzPts val="2000"/>
              <a:buFont typeface="Arial"/>
              <a:buChar char="-"/>
              <a:defRPr sz="20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indent="-330200" lvl="2" marL="1371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Noto Sans Symbols"/>
              <a:buChar char="▪"/>
              <a:defRPr sz="20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3E6C"/>
              </a:buClr>
              <a:buSzPts val="1800"/>
              <a:buChar char="•"/>
              <a:defRPr>
                <a:solidFill>
                  <a:srgbClr val="003E6C"/>
                </a:solidFill>
              </a:defRPr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3E6C"/>
              </a:buClr>
              <a:buSzPts val="1800"/>
              <a:buChar char="•"/>
              <a:defRPr>
                <a:solidFill>
                  <a:srgbClr val="003E6C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" name="Google Shape;105;p15"/>
          <p:cNvSpPr txBox="1"/>
          <p:nvPr>
            <p:ph type="title"/>
          </p:nvPr>
        </p:nvSpPr>
        <p:spPr>
          <a:xfrm>
            <a:off x="0" y="107931"/>
            <a:ext cx="12192000" cy="6206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ibre Franklin"/>
              <a:buNone/>
              <a:defRPr b="1" sz="2800">
                <a:solidFill>
                  <a:schemeClr val="accent6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06" name="Google Shape;106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400072" y="5528021"/>
            <a:ext cx="1565640" cy="12303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 and Content">
  <p:cSld name="4_Title and Content">
    <p:bg>
      <p:bgPr>
        <a:solidFill>
          <a:schemeClr val="lt1"/>
        </a:solidFill>
      </p:bgPr>
    </p:bg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6"/>
          <p:cNvSpPr/>
          <p:nvPr>
            <p:ph idx="2" type="pic"/>
          </p:nvPr>
        </p:nvSpPr>
        <p:spPr>
          <a:xfrm>
            <a:off x="62429" y="0"/>
            <a:ext cx="5979492" cy="5847196"/>
          </a:xfrm>
          <a:prstGeom prst="rect">
            <a:avLst/>
          </a:prstGeom>
          <a:noFill/>
          <a:ln>
            <a:noFill/>
          </a:ln>
        </p:spPr>
      </p:sp>
      <p:pic>
        <p:nvPicPr>
          <p:cNvPr descr="bar.jpg" id="109" name="Google Shape;109;p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34382" y="6354475"/>
            <a:ext cx="8165690" cy="85702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16"/>
          <p:cNvSpPr txBox="1"/>
          <p:nvPr/>
        </p:nvSpPr>
        <p:spPr>
          <a:xfrm>
            <a:off x="0" y="6481446"/>
            <a:ext cx="12192000" cy="323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1" lang="it-IT" sz="1200" u="none" cap="none" strike="noStrike">
                <a:solidFill>
                  <a:schemeClr val="accent6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CCRES General Presentation, Place, Country – Month, Day, Year</a:t>
            </a:r>
            <a:endParaRPr b="0" i="0" sz="1200" u="none" cap="none" strike="noStrike">
              <a:solidFill>
                <a:schemeClr val="accent6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11" name="Google Shape;111;p16"/>
          <p:cNvSpPr txBox="1"/>
          <p:nvPr>
            <p:ph idx="1" type="body"/>
          </p:nvPr>
        </p:nvSpPr>
        <p:spPr>
          <a:xfrm>
            <a:off x="6232073" y="728619"/>
            <a:ext cx="5477274" cy="52963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000"/>
              <a:buChar char="•"/>
              <a:defRPr sz="20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indent="-355600" lvl="1" marL="914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3E6C"/>
              </a:buClr>
              <a:buSzPts val="2000"/>
              <a:buFont typeface="Arial"/>
              <a:buChar char="-"/>
              <a:defRPr sz="20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indent="-330200" lvl="2" marL="1371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Noto Sans Symbols"/>
              <a:buChar char="▪"/>
              <a:defRPr sz="20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3E6C"/>
              </a:buClr>
              <a:buSzPts val="1800"/>
              <a:buChar char="•"/>
              <a:defRPr>
                <a:solidFill>
                  <a:srgbClr val="003E6C"/>
                </a:solidFill>
              </a:defRPr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3E6C"/>
              </a:buClr>
              <a:buSzPts val="1800"/>
              <a:buChar char="•"/>
              <a:defRPr>
                <a:solidFill>
                  <a:srgbClr val="003E6C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2" name="Google Shape;112;p16"/>
          <p:cNvSpPr txBox="1"/>
          <p:nvPr>
            <p:ph type="title"/>
          </p:nvPr>
        </p:nvSpPr>
        <p:spPr>
          <a:xfrm>
            <a:off x="0" y="107931"/>
            <a:ext cx="12192000" cy="6206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ibre Franklin"/>
              <a:buNone/>
              <a:defRPr b="1" sz="2800">
                <a:solidFill>
                  <a:schemeClr val="accent6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13" name="Google Shape;113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400072" y="5574203"/>
            <a:ext cx="1565640" cy="12303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 and Content">
  <p:cSld name="2_Title and Content">
    <p:bg>
      <p:bgPr>
        <a:solidFill>
          <a:schemeClr val="dk1"/>
        </a:solidFill>
      </p:bgPr>
    </p:bg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bar.jpg" id="115" name="Google Shape;115;p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14882" y="6349562"/>
            <a:ext cx="8165690" cy="85702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17"/>
          <p:cNvSpPr txBox="1"/>
          <p:nvPr/>
        </p:nvSpPr>
        <p:spPr>
          <a:xfrm>
            <a:off x="0" y="6435264"/>
            <a:ext cx="12192000" cy="323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1" lang="it-IT" sz="1200" u="none" cap="none" strike="noStrike">
                <a:solidFill>
                  <a:schemeClr val="accent6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CCRES General Presentation, Place, Country – Month, Day, Year</a:t>
            </a:r>
            <a:endParaRPr b="0" i="0" sz="1200" u="none" cap="none" strike="noStrike">
              <a:solidFill>
                <a:schemeClr val="accent6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17" name="Google Shape;117;p17"/>
          <p:cNvSpPr txBox="1"/>
          <p:nvPr>
            <p:ph idx="1" type="body"/>
          </p:nvPr>
        </p:nvSpPr>
        <p:spPr>
          <a:xfrm>
            <a:off x="473530" y="814321"/>
            <a:ext cx="4996542" cy="547217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000"/>
              <a:buChar char="•"/>
              <a:defRPr sz="20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indent="-355600" lvl="1" marL="914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3E6C"/>
              </a:buClr>
              <a:buSzPts val="2000"/>
              <a:buFont typeface="Arial"/>
              <a:buChar char="-"/>
              <a:defRPr sz="20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indent="-330200" lvl="2" marL="1371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Noto Sans Symbols"/>
              <a:buChar char="▪"/>
              <a:defRPr sz="20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3E6C"/>
              </a:buClr>
              <a:buSzPts val="1800"/>
              <a:buChar char="•"/>
              <a:defRPr>
                <a:solidFill>
                  <a:srgbClr val="003E6C"/>
                </a:solidFill>
              </a:defRPr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3E6C"/>
              </a:buClr>
              <a:buSzPts val="1800"/>
              <a:buChar char="•"/>
              <a:defRPr>
                <a:solidFill>
                  <a:srgbClr val="003E6C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17"/>
          <p:cNvSpPr txBox="1"/>
          <p:nvPr>
            <p:ph type="title"/>
          </p:nvPr>
        </p:nvSpPr>
        <p:spPr>
          <a:xfrm>
            <a:off x="0" y="107931"/>
            <a:ext cx="12192000" cy="6206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Libre Franklin"/>
              <a:buNone/>
              <a:defRPr b="1" sz="2800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17"/>
          <p:cNvSpPr/>
          <p:nvPr>
            <p:ph idx="2" type="pic"/>
          </p:nvPr>
        </p:nvSpPr>
        <p:spPr>
          <a:xfrm>
            <a:off x="5897727" y="877383"/>
            <a:ext cx="5979492" cy="5253565"/>
          </a:xfrm>
          <a:prstGeom prst="rect">
            <a:avLst/>
          </a:prstGeom>
          <a:noFill/>
          <a:ln>
            <a:noFill/>
          </a:ln>
        </p:spPr>
      </p:sp>
      <p:pic>
        <p:nvPicPr>
          <p:cNvPr id="120" name="Google Shape;120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229814" y="5515764"/>
            <a:ext cx="1565640" cy="12303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Title and Content">
  <p:cSld name="5_Title and Content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Google Shape;23;p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533005" y="48436"/>
            <a:ext cx="1658995" cy="558406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ar.jpg" id="24" name="Google Shape;24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34382" y="6354475"/>
            <a:ext cx="8165690" cy="85702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Google Shape;25;p3"/>
          <p:cNvSpPr txBox="1"/>
          <p:nvPr/>
        </p:nvSpPr>
        <p:spPr>
          <a:xfrm>
            <a:off x="0" y="6435264"/>
            <a:ext cx="121920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ctr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</a:pPr>
            <a:r>
              <a:rPr b="1" i="1" lang="it-IT" sz="1200">
                <a:solidFill>
                  <a:schemeClr val="accent6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PROBE Meeting, Evora, Portugal – October, 6-8, 2022</a:t>
            </a:r>
            <a:endParaRPr b="1" i="1" sz="1200">
              <a:solidFill>
                <a:schemeClr val="accent6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indent="0" lvl="0" marL="0" rtl="0" algn="ctr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</a:pPr>
            <a:r>
              <a:t/>
            </a:r>
            <a:endParaRPr b="1" i="1" sz="1200">
              <a:solidFill>
                <a:schemeClr val="accent6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26" name="Google Shape;26;p3"/>
          <p:cNvSpPr txBox="1"/>
          <p:nvPr>
            <p:ph type="title"/>
          </p:nvPr>
        </p:nvSpPr>
        <p:spPr>
          <a:xfrm>
            <a:off x="279400" y="0"/>
            <a:ext cx="10306051" cy="6206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ibre Franklin"/>
              <a:buNone/>
              <a:defRPr b="1" sz="2800">
                <a:solidFill>
                  <a:schemeClr val="accent6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3"/>
          <p:cNvSpPr txBox="1"/>
          <p:nvPr>
            <p:ph idx="1" type="body"/>
          </p:nvPr>
        </p:nvSpPr>
        <p:spPr>
          <a:xfrm>
            <a:off x="279400" y="980876"/>
            <a:ext cx="10306051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000"/>
              <a:buChar char="•"/>
              <a:defRPr sz="20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indent="-355600" lvl="1" marL="914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3E6C"/>
              </a:buClr>
              <a:buSzPts val="2000"/>
              <a:buFont typeface="Arial"/>
              <a:buChar char="-"/>
              <a:defRPr sz="20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indent="-330200" lvl="2" marL="1371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Noto Sans Symbols"/>
              <a:buChar char="▪"/>
              <a:defRPr sz="20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3E6C"/>
              </a:buClr>
              <a:buSzPts val="1800"/>
              <a:buChar char="•"/>
              <a:defRPr>
                <a:solidFill>
                  <a:srgbClr val="003E6C"/>
                </a:solidFill>
              </a:defRPr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3E6C"/>
              </a:buClr>
              <a:buSzPts val="1800"/>
              <a:buChar char="•"/>
              <a:defRPr>
                <a:solidFill>
                  <a:srgbClr val="003E6C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8" name="Google Shape;28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79400" y="5509788"/>
            <a:ext cx="1565640" cy="12303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1_Title and Content">
  <p:cSld name="11_Title and Content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Google Shape;30;p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43571"/>
            <a:ext cx="1658995" cy="558406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ar.jpg" id="31" name="Google Shape;31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34382" y="6354475"/>
            <a:ext cx="8165690" cy="85702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Google Shape;32;p4"/>
          <p:cNvSpPr txBox="1"/>
          <p:nvPr/>
        </p:nvSpPr>
        <p:spPr>
          <a:xfrm>
            <a:off x="0" y="6435264"/>
            <a:ext cx="121920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ctr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</a:pPr>
            <a:r>
              <a:rPr b="1" i="1" lang="it-IT" sz="1200">
                <a:solidFill>
                  <a:schemeClr val="accent6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PROBE Meeting, Evora, Portugal – October, 6-8, 2022</a:t>
            </a:r>
            <a:endParaRPr b="1" i="1" sz="1200">
              <a:solidFill>
                <a:schemeClr val="accent6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indent="0" lvl="0" marL="0" rtl="0" algn="ctr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</a:pPr>
            <a:r>
              <a:t/>
            </a:r>
            <a:endParaRPr b="1" i="1" sz="1200">
              <a:solidFill>
                <a:schemeClr val="accent6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33" name="Google Shape;33;p4"/>
          <p:cNvSpPr txBox="1"/>
          <p:nvPr>
            <p:ph type="title"/>
          </p:nvPr>
        </p:nvSpPr>
        <p:spPr>
          <a:xfrm>
            <a:off x="1600748" y="0"/>
            <a:ext cx="10306051" cy="6206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ibre Franklin"/>
              <a:buNone/>
              <a:defRPr b="1" sz="2800">
                <a:solidFill>
                  <a:schemeClr val="accent6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4"/>
          <p:cNvSpPr txBox="1"/>
          <p:nvPr>
            <p:ph idx="1" type="body"/>
          </p:nvPr>
        </p:nvSpPr>
        <p:spPr>
          <a:xfrm>
            <a:off x="1600749" y="1101669"/>
            <a:ext cx="103062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000"/>
              <a:buChar char="•"/>
              <a:defRPr sz="20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indent="-355600" lvl="1" marL="914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3E6C"/>
              </a:buClr>
              <a:buSzPts val="2000"/>
              <a:buFont typeface="Arial"/>
              <a:buChar char="-"/>
              <a:defRPr sz="20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indent="-330200" lvl="2" marL="1371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Noto Sans Symbols"/>
              <a:buChar char="▪"/>
              <a:defRPr sz="20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3E6C"/>
              </a:buClr>
              <a:buSzPts val="1800"/>
              <a:buChar char="•"/>
              <a:defRPr>
                <a:solidFill>
                  <a:srgbClr val="003E6C"/>
                </a:solidFill>
              </a:defRPr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3E6C"/>
              </a:buClr>
              <a:buSzPts val="1800"/>
              <a:buChar char="•"/>
              <a:defRPr>
                <a:solidFill>
                  <a:srgbClr val="003E6C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5" name="Google Shape;35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79400" y="5509788"/>
            <a:ext cx="1565640" cy="12303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and Content">
  <p:cSld name="1_Title and Conten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533005" y="48436"/>
            <a:ext cx="1658995" cy="558406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ar.jpg" id="38" name="Google Shape;38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34382" y="6354475"/>
            <a:ext cx="8165690" cy="85702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Google Shape;39;p5"/>
          <p:cNvSpPr txBox="1"/>
          <p:nvPr/>
        </p:nvSpPr>
        <p:spPr>
          <a:xfrm>
            <a:off x="0" y="6435264"/>
            <a:ext cx="121920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ctr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</a:pPr>
            <a:r>
              <a:rPr b="1" i="1" lang="it-IT" sz="1200">
                <a:solidFill>
                  <a:schemeClr val="accent6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PROBE Meeting, Evora, Portugal – October, 6-8, 2022</a:t>
            </a:r>
            <a:endParaRPr b="1" i="1" sz="1200">
              <a:solidFill>
                <a:schemeClr val="accent6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indent="0" lvl="0" marL="0" rtl="0" algn="ctr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</a:pPr>
            <a:r>
              <a:t/>
            </a:r>
            <a:endParaRPr b="1" i="1" sz="1200">
              <a:solidFill>
                <a:schemeClr val="accent6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40" name="Google Shape;40;p5"/>
          <p:cNvSpPr txBox="1"/>
          <p:nvPr>
            <p:ph type="title"/>
          </p:nvPr>
        </p:nvSpPr>
        <p:spPr>
          <a:xfrm>
            <a:off x="901700" y="4510968"/>
            <a:ext cx="10452100" cy="6206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ibre Franklin"/>
              <a:buNone/>
              <a:defRPr b="1" sz="2800">
                <a:solidFill>
                  <a:schemeClr val="accent6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41" name="Google Shape;41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96873"/>
            <a:ext cx="1637071" cy="5487188"/>
          </a:xfrm>
          <a:prstGeom prst="rect">
            <a:avLst/>
          </a:prstGeom>
          <a:noFill/>
          <a:ln>
            <a:noFill/>
          </a:ln>
        </p:spPr>
      </p:pic>
      <p:pic>
        <p:nvPicPr>
          <p:cNvPr id="42" name="Google Shape;42;p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588721" y="129175"/>
            <a:ext cx="4992634" cy="37703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titolo" type="title">
  <p:cSld name="TITLE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6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6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46" name="Google Shape;46;p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B8C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B8C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B8C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B8C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B8C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B8C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B8C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B8C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B8C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olo e contenuto" type="obj">
  <p:cSld name="OBJECT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7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2" name="Google Shape;52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B8C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B8C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B8C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B8C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B8C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B8C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B8C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B8C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B8C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testazione sezione" type="secHead">
  <p:cSld name="SECTION_HEADER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8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8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9B8C2"/>
              </a:buClr>
              <a:buSzPts val="2400"/>
              <a:buNone/>
              <a:defRPr sz="2400">
                <a:solidFill>
                  <a:srgbClr val="89B8C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9B8C2"/>
              </a:buClr>
              <a:buSzPts val="2000"/>
              <a:buNone/>
              <a:defRPr sz="2000">
                <a:solidFill>
                  <a:srgbClr val="89B8C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9B8C2"/>
              </a:buClr>
              <a:buSzPts val="1800"/>
              <a:buNone/>
              <a:defRPr sz="1800">
                <a:solidFill>
                  <a:srgbClr val="89B8C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9B8C2"/>
              </a:buClr>
              <a:buSzPts val="1600"/>
              <a:buNone/>
              <a:defRPr sz="1600">
                <a:solidFill>
                  <a:srgbClr val="89B8C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9B8C2"/>
              </a:buClr>
              <a:buSzPts val="1600"/>
              <a:buNone/>
              <a:defRPr sz="1600">
                <a:solidFill>
                  <a:srgbClr val="89B8C2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9B8C2"/>
              </a:buClr>
              <a:buSzPts val="1600"/>
              <a:buNone/>
              <a:defRPr sz="1600">
                <a:solidFill>
                  <a:srgbClr val="89B8C2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9B8C2"/>
              </a:buClr>
              <a:buSzPts val="1600"/>
              <a:buNone/>
              <a:defRPr sz="1600">
                <a:solidFill>
                  <a:srgbClr val="89B8C2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9B8C2"/>
              </a:buClr>
              <a:buSzPts val="1600"/>
              <a:buNone/>
              <a:defRPr sz="1600">
                <a:solidFill>
                  <a:srgbClr val="89B8C2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9B8C2"/>
              </a:buClr>
              <a:buSzPts val="1600"/>
              <a:buNone/>
              <a:defRPr sz="1600">
                <a:solidFill>
                  <a:srgbClr val="89B8C2"/>
                </a:solidFill>
              </a:defRPr>
            </a:lvl9pPr>
          </a:lstStyle>
          <a:p/>
        </p:txBody>
      </p:sp>
      <p:sp>
        <p:nvSpPr>
          <p:cNvPr id="58" name="Google Shape;58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B8C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B8C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B8C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B8C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B8C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B8C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B8C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B8C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B8C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ue contenuti">
  <p:cSld name="Due contenuti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9"/>
          <p:cNvSpPr txBox="1"/>
          <p:nvPr>
            <p:ph idx="1" type="body"/>
          </p:nvPr>
        </p:nvSpPr>
        <p:spPr>
          <a:xfrm>
            <a:off x="779207" y="1172678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" name="Google Shape;63;p9"/>
          <p:cNvSpPr txBox="1"/>
          <p:nvPr>
            <p:ph idx="2" type="body"/>
          </p:nvPr>
        </p:nvSpPr>
        <p:spPr>
          <a:xfrm>
            <a:off x="6241592" y="1204969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" name="Google Shape;64;p9"/>
          <p:cNvSpPr txBox="1"/>
          <p:nvPr/>
        </p:nvSpPr>
        <p:spPr>
          <a:xfrm>
            <a:off x="0" y="6435264"/>
            <a:ext cx="12192000" cy="323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1" lang="it-IT" sz="1200" u="none" cap="none" strike="noStrike">
                <a:solidFill>
                  <a:schemeClr val="accent6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CCRES General Presentation, Place, Country – Month, Day, Year</a:t>
            </a:r>
            <a:endParaRPr b="0" i="0" sz="1200" u="none" cap="none" strike="noStrike">
              <a:solidFill>
                <a:schemeClr val="accent6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pic>
        <p:nvPicPr>
          <p:cNvPr descr="bar.jpg" id="65" name="Google Shape;65;p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983760"/>
            <a:ext cx="12192000" cy="28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9"/>
          <p:cNvSpPr txBox="1"/>
          <p:nvPr>
            <p:ph type="title"/>
          </p:nvPr>
        </p:nvSpPr>
        <p:spPr>
          <a:xfrm>
            <a:off x="0" y="186052"/>
            <a:ext cx="12192000" cy="6206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600"/>
              <a:buFont typeface="Calibri"/>
              <a:buNone/>
              <a:defRPr b="1" sz="2600">
                <a:solidFill>
                  <a:schemeClr val="accent6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bar.jpg" id="67" name="Google Shape;67;p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6146236"/>
            <a:ext cx="12192000" cy="28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0788" y="167784"/>
            <a:ext cx="1038412" cy="7653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fronto" type="twoTxTwoObj">
  <p:cSld name="TWO_OBJECTS_WITH_TEXT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0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0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72" name="Google Shape;72;p10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" name="Google Shape;73;p10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74" name="Google Shape;74;p10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B8C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B8C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B8C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B8C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B8C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B8C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B8C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B8C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B8C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theme" Target="../theme/theme1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1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9B8C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9B8C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B8C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B8C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B8C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B8C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B8C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B8C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B8C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B8C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B8C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2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1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6.png"/><Relationship Id="rId4" Type="http://schemas.openxmlformats.org/officeDocument/2006/relationships/image" Target="../media/image17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7.png"/><Relationship Id="rId4" Type="http://schemas.openxmlformats.org/officeDocument/2006/relationships/image" Target="../media/image20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4.png"/><Relationship Id="rId4" Type="http://schemas.openxmlformats.org/officeDocument/2006/relationships/image" Target="../media/image15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8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9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0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30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3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2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5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3.jpg"/><Relationship Id="rId4" Type="http://schemas.openxmlformats.org/officeDocument/2006/relationships/image" Target="../media/image29.jpg"/><Relationship Id="rId5" Type="http://schemas.openxmlformats.org/officeDocument/2006/relationships/image" Target="../media/image23.jpg"/><Relationship Id="rId6" Type="http://schemas.openxmlformats.org/officeDocument/2006/relationships/image" Target="../media/image26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8"/>
          <p:cNvSpPr txBox="1"/>
          <p:nvPr>
            <p:ph type="title"/>
          </p:nvPr>
        </p:nvSpPr>
        <p:spPr>
          <a:xfrm>
            <a:off x="6175700" y="4377200"/>
            <a:ext cx="5358900" cy="620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Libre Franklin"/>
              <a:buNone/>
            </a:pPr>
            <a:r>
              <a:rPr lang="it-IT"/>
              <a:t>MWR Data Processing and Quality Control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27"/>
          <p:cNvSpPr txBox="1"/>
          <p:nvPr>
            <p:ph type="title"/>
          </p:nvPr>
        </p:nvSpPr>
        <p:spPr>
          <a:xfrm>
            <a:off x="279400" y="0"/>
            <a:ext cx="10306200" cy="620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ibre Franklin"/>
              <a:buNone/>
            </a:pPr>
            <a:r>
              <a:rPr lang="it-IT"/>
              <a:t>Feedback / Outlook</a:t>
            </a:r>
            <a:endParaRPr/>
          </a:p>
        </p:txBody>
      </p:sp>
      <p:pic>
        <p:nvPicPr>
          <p:cNvPr id="194" name="Google Shape;194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5062" y="1101669"/>
            <a:ext cx="7000417" cy="3942279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Google Shape;195;p27"/>
          <p:cNvSpPr txBox="1"/>
          <p:nvPr>
            <p:ph idx="1" type="body"/>
          </p:nvPr>
        </p:nvSpPr>
        <p:spPr>
          <a:xfrm>
            <a:off x="7163350" y="1101669"/>
            <a:ext cx="3396900" cy="495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431999" lvl="0" marL="4572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•"/>
            </a:pPr>
            <a:r>
              <a:rPr lang="it-IT" sz="1800"/>
              <a:t>Positive feedback from participants to have this dedicated workshop, including hands-on training</a:t>
            </a:r>
            <a:endParaRPr sz="1800"/>
          </a:p>
          <a:p>
            <a:pPr indent="-431999" lvl="0" marL="4572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•"/>
            </a:pPr>
            <a:r>
              <a:rPr lang="it-IT" sz="1800"/>
              <a:t>Informal exchange with manufacturer was very helpful</a:t>
            </a:r>
            <a:endParaRPr sz="1800"/>
          </a:p>
          <a:p>
            <a:pPr indent="-431999" lvl="0" marL="4572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•"/>
            </a:pPr>
            <a:r>
              <a:rPr lang="it-IT" sz="1800"/>
              <a:t>Within ACTRIS-CCRES regular workshops for instrument operators are planned (~1 per year)</a:t>
            </a:r>
            <a:endParaRPr/>
          </a:p>
          <a:p>
            <a:pPr indent="-431999" lvl="0" marL="4572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•"/>
            </a:pPr>
            <a:r>
              <a:rPr lang="it-IT" sz="1800"/>
              <a:t>Thanks again for  financial support by PROBE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28"/>
          <p:cNvSpPr txBox="1"/>
          <p:nvPr>
            <p:ph type="title"/>
          </p:nvPr>
        </p:nvSpPr>
        <p:spPr>
          <a:xfrm>
            <a:off x="1600748" y="0"/>
            <a:ext cx="10306200" cy="620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ibre Franklin"/>
              <a:buNone/>
            </a:pPr>
            <a:r>
              <a:rPr lang="it-IT"/>
              <a:t>Data Stream - Overview</a:t>
            </a:r>
            <a:endParaRPr/>
          </a:p>
        </p:txBody>
      </p:sp>
      <p:sp>
        <p:nvSpPr>
          <p:cNvPr id="202" name="Google Shape;202;p28"/>
          <p:cNvSpPr txBox="1"/>
          <p:nvPr>
            <p:ph idx="1" type="body"/>
          </p:nvPr>
        </p:nvSpPr>
        <p:spPr>
          <a:xfrm>
            <a:off x="1600750" y="1101675"/>
            <a:ext cx="10306200" cy="5248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 lnSpcReduction="2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None/>
            </a:pPr>
            <a:r>
              <a:rPr b="1" lang="it-IT"/>
              <a:t>Data handling will be performed by the Cloud remote sensing data centre unit (CLU)</a:t>
            </a:r>
            <a:endParaRPr b="1"/>
          </a:p>
          <a:p>
            <a:pPr indent="-50800" lvl="0" marL="1778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None/>
            </a:pPr>
            <a:r>
              <a:t/>
            </a:r>
            <a:endParaRPr b="1"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None/>
            </a:pPr>
            <a:r>
              <a:rPr lang="it-IT"/>
              <a:t>CLU</a:t>
            </a:r>
            <a:r>
              <a:rPr lang="it-IT"/>
              <a:t> performs </a:t>
            </a:r>
            <a:r>
              <a:rPr lang="it-IT"/>
              <a:t>data versioning, data provision and archiving</a:t>
            </a:r>
            <a:endParaRPr/>
          </a:p>
          <a:p>
            <a:pPr indent="-50800" lvl="0" marL="1778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None/>
            </a:pPr>
            <a:r>
              <a:t/>
            </a:r>
            <a:endParaRPr b="1"/>
          </a:p>
          <a:p>
            <a:pPr indent="0" lvl="0" marL="0" rtl="0" algn="l">
              <a:lnSpc>
                <a:spcPct val="6818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ct val="55000"/>
              <a:buNone/>
            </a:pPr>
            <a:r>
              <a:rPr b="1" lang="it-IT"/>
              <a:t>Station operators are required to transfer the raw data to CLU at least once per day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ct val="55000"/>
              <a:buNone/>
            </a:pPr>
            <a:r>
              <a:rPr b="1" lang="it-IT"/>
              <a:t>Required files for RPG instruments (binary files) are: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ct val="55000"/>
              <a:buNone/>
            </a:pPr>
            <a:r>
              <a:t/>
            </a:r>
            <a:endParaRPr b="1"/>
          </a:p>
          <a:p>
            <a:pPr indent="-346075" lvl="0" marL="457200" rtl="0" algn="l">
              <a:spcBef>
                <a:spcPts val="600"/>
              </a:spcBef>
              <a:spcAft>
                <a:spcPts val="0"/>
              </a:spcAft>
              <a:buSzPct val="100000"/>
              <a:buChar char="●"/>
            </a:pPr>
            <a:r>
              <a:rPr lang="it-IT"/>
              <a:t>BRT: Brightness temperatures (single angle)</a:t>
            </a:r>
            <a:endParaRPr/>
          </a:p>
          <a:p>
            <a:pPr indent="-346075" lvl="0" marL="457200" rtl="0" algn="l">
              <a:spcBef>
                <a:spcPts val="600"/>
              </a:spcBef>
              <a:spcAft>
                <a:spcPts val="0"/>
              </a:spcAft>
              <a:buSzPct val="100000"/>
              <a:buChar char="●"/>
            </a:pPr>
            <a:r>
              <a:rPr lang="it-IT"/>
              <a:t>BLB / BLS: Brightness temperatures from multi-angle elevation scans</a:t>
            </a:r>
            <a:endParaRPr/>
          </a:p>
          <a:p>
            <a:pPr indent="-346075" lvl="0" marL="457200" rtl="0" algn="l">
              <a:spcBef>
                <a:spcPts val="600"/>
              </a:spcBef>
              <a:spcAft>
                <a:spcPts val="0"/>
              </a:spcAft>
              <a:buSzPct val="100000"/>
              <a:buChar char="●"/>
            </a:pPr>
            <a:r>
              <a:rPr lang="it-IT"/>
              <a:t>HKD: Housekeeping data</a:t>
            </a:r>
            <a:endParaRPr/>
          </a:p>
          <a:p>
            <a:pPr indent="-346075" lvl="0" marL="457200" rtl="0" algn="l">
              <a:spcBef>
                <a:spcPts val="600"/>
              </a:spcBef>
              <a:spcAft>
                <a:spcPts val="0"/>
              </a:spcAft>
              <a:buSzPct val="100000"/>
              <a:buChar char="●"/>
            </a:pPr>
            <a:r>
              <a:rPr lang="it-IT"/>
              <a:t>IRT: Infrared radiometer brightness temperatures</a:t>
            </a:r>
            <a:endParaRPr/>
          </a:p>
          <a:p>
            <a:pPr indent="-346075" lvl="0" marL="457200" rtl="0" algn="l">
              <a:spcBef>
                <a:spcPts val="600"/>
              </a:spcBef>
              <a:spcAft>
                <a:spcPts val="0"/>
              </a:spcAft>
              <a:buSzPct val="100000"/>
              <a:buChar char="●"/>
            </a:pPr>
            <a:r>
              <a:rPr lang="it-IT"/>
              <a:t>MET: Meteorological sensor data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ct val="55000"/>
              <a:buNone/>
            </a:pPr>
            <a:r>
              <a:rPr lang="it-IT"/>
              <a:t>– preliminary also SPC, LWP files should be transferred.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ct val="550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6818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ct val="55000"/>
              <a:buNone/>
            </a:pPr>
            <a:r>
              <a:rPr b="1" lang="it-IT"/>
              <a:t>Therefore, no data format conversion should be performed using the instrument software.</a:t>
            </a:r>
            <a:endParaRPr b="1"/>
          </a:p>
          <a:p>
            <a:pPr indent="0" lvl="0" marL="0" rtl="0" algn="l">
              <a:lnSpc>
                <a:spcPct val="6818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ct val="55000"/>
              <a:buNone/>
            </a:pPr>
            <a:r>
              <a:t/>
            </a:r>
            <a:endParaRPr b="1"/>
          </a:p>
          <a:p>
            <a:pPr indent="0" lvl="0" marL="0" rtl="0" algn="l">
              <a:lnSpc>
                <a:spcPct val="6818"/>
              </a:lnSpc>
              <a:spcBef>
                <a:spcPts val="1200"/>
              </a:spcBef>
              <a:spcAft>
                <a:spcPts val="800"/>
              </a:spcAft>
              <a:buClr>
                <a:schemeClr val="dk2"/>
              </a:buClr>
              <a:buSzPct val="55000"/>
              <a:buNone/>
            </a:pPr>
            <a:r>
              <a:rPr b="1" lang="it-IT"/>
              <a:t>In addition, calibration LOG files are needed.</a:t>
            </a:r>
            <a:endParaRPr b="1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29"/>
          <p:cNvSpPr txBox="1"/>
          <p:nvPr>
            <p:ph type="title"/>
          </p:nvPr>
        </p:nvSpPr>
        <p:spPr>
          <a:xfrm>
            <a:off x="279400" y="0"/>
            <a:ext cx="10306200" cy="620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ibre Franklin"/>
              <a:buNone/>
            </a:pPr>
            <a:r>
              <a:rPr lang="it-IT"/>
              <a:t>Data Format</a:t>
            </a:r>
            <a:endParaRPr/>
          </a:p>
        </p:txBody>
      </p:sp>
      <p:sp>
        <p:nvSpPr>
          <p:cNvPr id="208" name="Google Shape;208;p29"/>
          <p:cNvSpPr txBox="1"/>
          <p:nvPr>
            <p:ph idx="1" type="body"/>
          </p:nvPr>
        </p:nvSpPr>
        <p:spPr>
          <a:xfrm>
            <a:off x="279400" y="980876"/>
            <a:ext cx="103062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/>
              <a:t>Common MWR data format being developed in the EUMETNET E-Profile network</a:t>
            </a:r>
            <a:endParaRPr b="1"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556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it-IT"/>
              <a:t>Will be used also in ACTRIS for a better cross network compatibility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556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it-IT"/>
              <a:t>RPG binary files are converted into Level 1 NetCDF files and </a:t>
            </a:r>
            <a:r>
              <a:rPr lang="it-IT"/>
              <a:t>are not needed anymore for Level 2 products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/>
              <a:t>File name convention:</a:t>
            </a:r>
            <a:endParaRPr b="1"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-355600" lvl="0" marL="457200" rtl="0" algn="l">
              <a:spcBef>
                <a:spcPts val="600"/>
              </a:spcBef>
              <a:spcAft>
                <a:spcPts val="0"/>
              </a:spcAft>
              <a:buSzPts val="2000"/>
              <a:buChar char="•"/>
            </a:pPr>
            <a:r>
              <a:rPr lang="it-IT"/>
              <a:t>1B01 for MWR TB, 1B11 for IR, 1B21 for meteorological data, and 1C01 co-located</a:t>
            </a:r>
            <a:endParaRPr/>
          </a:p>
          <a:p>
            <a:pPr indent="-355600" lvl="0" marL="457200" rtl="0" algn="l">
              <a:spcBef>
                <a:spcPts val="600"/>
              </a:spcBef>
              <a:spcAft>
                <a:spcPts val="0"/>
              </a:spcAft>
              <a:buSzPts val="2000"/>
              <a:buChar char="•"/>
            </a:pPr>
            <a:r>
              <a:rPr lang="it-IT"/>
              <a:t>2IXX for integrated quantities (e.g. 2I01 for LWP) </a:t>
            </a:r>
            <a:endParaRPr/>
          </a:p>
          <a:p>
            <a:pPr indent="-355600" lvl="0" marL="457200" rtl="0" algn="l">
              <a:spcBef>
                <a:spcPts val="600"/>
              </a:spcBef>
              <a:spcAft>
                <a:spcPts val="0"/>
              </a:spcAft>
              <a:buSzPts val="2000"/>
              <a:buChar char="•"/>
            </a:pPr>
            <a:r>
              <a:rPr lang="it-IT"/>
              <a:t>2PXX for profiles (e.g.  2P01 temperature profiles)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30"/>
          <p:cNvSpPr txBox="1"/>
          <p:nvPr>
            <p:ph type="title"/>
          </p:nvPr>
        </p:nvSpPr>
        <p:spPr>
          <a:xfrm>
            <a:off x="1600748" y="0"/>
            <a:ext cx="10306200" cy="620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ibre Franklin"/>
              <a:buNone/>
            </a:pPr>
            <a:r>
              <a:rPr lang="it-IT"/>
              <a:t>Data Processing</a:t>
            </a:r>
            <a:endParaRPr/>
          </a:p>
        </p:txBody>
      </p:sp>
      <p:sp>
        <p:nvSpPr>
          <p:cNvPr id="215" name="Google Shape;215;p30"/>
          <p:cNvSpPr txBox="1"/>
          <p:nvPr>
            <p:ph idx="1" type="body"/>
          </p:nvPr>
        </p:nvSpPr>
        <p:spPr>
          <a:xfrm>
            <a:off x="1600750" y="3777050"/>
            <a:ext cx="10306200" cy="228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-50800" lvl="0" marL="1778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</a:pPr>
            <a:r>
              <a:rPr b="1" lang="it-IT"/>
              <a:t>Python code under development and maintained on github</a:t>
            </a:r>
            <a:endParaRPr b="1"/>
          </a:p>
          <a:p>
            <a:pPr indent="-50800" lvl="0" marL="1778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</a:pPr>
            <a:r>
              <a:t/>
            </a:r>
            <a:endParaRPr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it-IT"/>
              <a:t>Based on IDL routines of “MicroWave Radiometer PROcessing” (mwr_pro)</a:t>
            </a:r>
            <a:endParaRPr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it-IT"/>
              <a:t>Developed at University of Cologne and applied successfully to RPG data over years at different stations</a:t>
            </a:r>
            <a:endParaRPr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it-IT"/>
              <a:t>Planned to also run outside of the ACTRIS network</a:t>
            </a:r>
            <a:endParaRPr/>
          </a:p>
        </p:txBody>
      </p:sp>
      <p:pic>
        <p:nvPicPr>
          <p:cNvPr id="216" name="Google Shape;216;p30"/>
          <p:cNvPicPr preferRelativeResize="0"/>
          <p:nvPr/>
        </p:nvPicPr>
        <p:blipFill rotWithShape="1">
          <a:blip r:embed="rId3">
            <a:alphaModFix/>
          </a:blip>
          <a:srcRect b="0" l="25031" r="0" t="30891"/>
          <a:stretch/>
        </p:blipFill>
        <p:spPr>
          <a:xfrm>
            <a:off x="3719675" y="620700"/>
            <a:ext cx="5107900" cy="30116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31"/>
          <p:cNvSpPr txBox="1"/>
          <p:nvPr>
            <p:ph type="title"/>
          </p:nvPr>
        </p:nvSpPr>
        <p:spPr>
          <a:xfrm>
            <a:off x="279400" y="0"/>
            <a:ext cx="10306200" cy="620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ibre Franklin"/>
              <a:buNone/>
            </a:pPr>
            <a:r>
              <a:rPr lang="it-IT"/>
              <a:t>Code Description</a:t>
            </a:r>
            <a:endParaRPr/>
          </a:p>
        </p:txBody>
      </p:sp>
      <p:sp>
        <p:nvSpPr>
          <p:cNvPr id="222" name="Google Shape;222;p31"/>
          <p:cNvSpPr/>
          <p:nvPr/>
        </p:nvSpPr>
        <p:spPr>
          <a:xfrm>
            <a:off x="279400" y="2470675"/>
            <a:ext cx="2114700" cy="2883900"/>
          </a:xfrm>
          <a:prstGeom prst="roundRect">
            <a:avLst>
              <a:gd fmla="val 16667" name="adj"/>
            </a:avLst>
          </a:prstGeom>
          <a:solidFill>
            <a:srgbClr val="A2C4C9"/>
          </a:solidFill>
          <a:ln cap="flat" cmpd="sng" w="28575">
            <a:solidFill>
              <a:srgbClr val="89B8C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/>
              <a:t>Level 2 vertically integrated</a:t>
            </a:r>
            <a:endParaRPr b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/>
              <a:t>2I01: liquid water path (LWP)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/>
              <a:t>2I02: integrated water vapor (IWV)</a:t>
            </a:r>
            <a:endParaRPr/>
          </a:p>
        </p:txBody>
      </p:sp>
      <p:sp>
        <p:nvSpPr>
          <p:cNvPr id="223" name="Google Shape;223;p31"/>
          <p:cNvSpPr/>
          <p:nvPr/>
        </p:nvSpPr>
        <p:spPr>
          <a:xfrm>
            <a:off x="4375150" y="2470675"/>
            <a:ext cx="2114700" cy="2883900"/>
          </a:xfrm>
          <a:prstGeom prst="roundRect">
            <a:avLst>
              <a:gd fmla="val 16667" name="adj"/>
            </a:avLst>
          </a:prstGeom>
          <a:solidFill>
            <a:srgbClr val="A2C4C9"/>
          </a:solidFill>
          <a:ln cap="flat" cmpd="sng" w="28575">
            <a:solidFill>
              <a:srgbClr val="89B8C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/>
              <a:t>Level 1</a:t>
            </a:r>
            <a:endParaRPr b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/>
              <a:t>1B01: MWR TB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/>
              <a:t>1B11: IR TB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/>
              <a:t>1B21: MET station data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/>
              <a:t>1C01: co-located</a:t>
            </a:r>
            <a:endParaRPr/>
          </a:p>
        </p:txBody>
      </p:sp>
      <p:sp>
        <p:nvSpPr>
          <p:cNvPr id="224" name="Google Shape;224;p31"/>
          <p:cNvSpPr/>
          <p:nvPr/>
        </p:nvSpPr>
        <p:spPr>
          <a:xfrm>
            <a:off x="8470900" y="2470675"/>
            <a:ext cx="2114700" cy="2883900"/>
          </a:xfrm>
          <a:prstGeom prst="roundRect">
            <a:avLst>
              <a:gd fmla="val 16667" name="adj"/>
            </a:avLst>
          </a:prstGeom>
          <a:solidFill>
            <a:srgbClr val="A2C4C9"/>
          </a:solidFill>
          <a:ln cap="flat" cmpd="sng" w="28575">
            <a:solidFill>
              <a:srgbClr val="89B8C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/>
              <a:t>Level 2 profiles</a:t>
            </a:r>
            <a:endParaRPr b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/>
              <a:t>2P01: temperature (single-pointing)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/>
              <a:t>2P02: temperature (BL scans)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/>
              <a:t>2P03: humidity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/>
              <a:t>(non-retrieved e.g. 2P04: rel. humidity)</a:t>
            </a:r>
            <a:endParaRPr/>
          </a:p>
        </p:txBody>
      </p:sp>
      <p:sp>
        <p:nvSpPr>
          <p:cNvPr id="225" name="Google Shape;225;p31"/>
          <p:cNvSpPr/>
          <p:nvPr/>
        </p:nvSpPr>
        <p:spPr>
          <a:xfrm>
            <a:off x="4110150" y="620700"/>
            <a:ext cx="2643300" cy="949500"/>
          </a:xfrm>
          <a:prstGeom prst="roundRect">
            <a:avLst>
              <a:gd fmla="val 16667" name="adj"/>
            </a:avLst>
          </a:prstGeom>
          <a:solidFill>
            <a:srgbClr val="A2C4C9"/>
          </a:solidFill>
          <a:ln cap="flat" cmpd="sng" w="28575">
            <a:solidFill>
              <a:srgbClr val="89B8C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/>
              <a:t>RPG binary files</a:t>
            </a:r>
            <a:endParaRPr b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/>
              <a:t>.BRT, .BLB, .HKD, .IRT, .MET</a:t>
            </a:r>
            <a:endParaRPr/>
          </a:p>
        </p:txBody>
      </p:sp>
      <p:cxnSp>
        <p:nvCxnSpPr>
          <p:cNvPr id="226" name="Google Shape;226;p31"/>
          <p:cNvCxnSpPr>
            <a:stCxn id="225" idx="2"/>
            <a:endCxn id="223" idx="0"/>
          </p:cNvCxnSpPr>
          <p:nvPr/>
        </p:nvCxnSpPr>
        <p:spPr>
          <a:xfrm>
            <a:off x="5431800" y="1570200"/>
            <a:ext cx="600" cy="9006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27" name="Google Shape;227;p31"/>
          <p:cNvCxnSpPr>
            <a:endCxn id="222" idx="3"/>
          </p:cNvCxnSpPr>
          <p:nvPr/>
        </p:nvCxnSpPr>
        <p:spPr>
          <a:xfrm rot="10800000">
            <a:off x="2394100" y="3912625"/>
            <a:ext cx="1995600" cy="42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28" name="Google Shape;228;p31"/>
          <p:cNvCxnSpPr>
            <a:endCxn id="224" idx="1"/>
          </p:cNvCxnSpPr>
          <p:nvPr/>
        </p:nvCxnSpPr>
        <p:spPr>
          <a:xfrm flipH="1" rot="10800000">
            <a:off x="6504400" y="3912625"/>
            <a:ext cx="1966500" cy="123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29" name="Google Shape;229;p31"/>
          <p:cNvSpPr txBox="1"/>
          <p:nvPr/>
        </p:nvSpPr>
        <p:spPr>
          <a:xfrm>
            <a:off x="5519250" y="1896525"/>
            <a:ext cx="1153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>
                <a:latin typeface="Calibri"/>
                <a:ea typeface="Calibri"/>
                <a:cs typeface="Calibri"/>
                <a:sym typeface="Calibri"/>
              </a:rPr>
              <a:t>lev1_to_nc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0" name="Google Shape;230;p31"/>
          <p:cNvSpPr txBox="1"/>
          <p:nvPr/>
        </p:nvSpPr>
        <p:spPr>
          <a:xfrm>
            <a:off x="2807875" y="3546875"/>
            <a:ext cx="1153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>
                <a:latin typeface="Calibri"/>
                <a:ea typeface="Calibri"/>
                <a:cs typeface="Calibri"/>
                <a:sym typeface="Calibri"/>
              </a:rPr>
              <a:t>lev2_to_nc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31"/>
          <p:cNvSpPr txBox="1"/>
          <p:nvPr/>
        </p:nvSpPr>
        <p:spPr>
          <a:xfrm>
            <a:off x="6903625" y="3546875"/>
            <a:ext cx="1153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>
                <a:latin typeface="Calibri"/>
                <a:ea typeface="Calibri"/>
                <a:cs typeface="Calibri"/>
                <a:sym typeface="Calibri"/>
              </a:rPr>
              <a:t>lev2_to_nc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32" name="Google Shape;232;p31"/>
          <p:cNvCxnSpPr>
            <a:stCxn id="223" idx="2"/>
            <a:endCxn id="233" idx="0"/>
          </p:cNvCxnSpPr>
          <p:nvPr/>
        </p:nvCxnSpPr>
        <p:spPr>
          <a:xfrm>
            <a:off x="5432500" y="5354575"/>
            <a:ext cx="3300" cy="4788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33" name="Google Shape;233;p31"/>
          <p:cNvSpPr/>
          <p:nvPr/>
        </p:nvSpPr>
        <p:spPr>
          <a:xfrm>
            <a:off x="4114150" y="5833325"/>
            <a:ext cx="2643300" cy="436500"/>
          </a:xfrm>
          <a:prstGeom prst="roundRect">
            <a:avLst>
              <a:gd fmla="val 16667" name="adj"/>
            </a:avLst>
          </a:prstGeom>
          <a:solidFill>
            <a:srgbClr val="A2C4C9"/>
          </a:solidFill>
          <a:ln cap="flat" cmpd="sng" w="28575">
            <a:solidFill>
              <a:srgbClr val="89B8C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/>
              <a:t>Quicklooks</a:t>
            </a:r>
            <a:endParaRPr b="1"/>
          </a:p>
        </p:txBody>
      </p:sp>
      <p:sp>
        <p:nvSpPr>
          <p:cNvPr id="234" name="Google Shape;234;p31"/>
          <p:cNvSpPr txBox="1"/>
          <p:nvPr/>
        </p:nvSpPr>
        <p:spPr>
          <a:xfrm>
            <a:off x="5599950" y="5393850"/>
            <a:ext cx="1705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>
                <a:latin typeface="Calibri"/>
                <a:ea typeface="Calibri"/>
                <a:cs typeface="Calibri"/>
                <a:sym typeface="Calibri"/>
              </a:rPr>
              <a:t>generate_figure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35" name="Google Shape;235;p31"/>
          <p:cNvCxnSpPr>
            <a:stCxn id="222" idx="2"/>
            <a:endCxn id="233" idx="1"/>
          </p:cNvCxnSpPr>
          <p:nvPr/>
        </p:nvCxnSpPr>
        <p:spPr>
          <a:xfrm>
            <a:off x="1336750" y="5354575"/>
            <a:ext cx="2777400" cy="6969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36" name="Google Shape;236;p31"/>
          <p:cNvCxnSpPr>
            <a:stCxn id="224" idx="2"/>
            <a:endCxn id="233" idx="3"/>
          </p:cNvCxnSpPr>
          <p:nvPr/>
        </p:nvCxnSpPr>
        <p:spPr>
          <a:xfrm flipH="1">
            <a:off x="6757450" y="5354575"/>
            <a:ext cx="2770800" cy="6969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37" name="Google Shape;237;p31"/>
          <p:cNvSpPr txBox="1"/>
          <p:nvPr/>
        </p:nvSpPr>
        <p:spPr>
          <a:xfrm>
            <a:off x="6814650" y="905925"/>
            <a:ext cx="1153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>
                <a:latin typeface="Calibri"/>
                <a:ea typeface="Calibri"/>
                <a:cs typeface="Calibri"/>
                <a:sym typeface="Calibri"/>
              </a:rPr>
              <a:t>+ </a:t>
            </a:r>
            <a:r>
              <a:rPr lang="it-IT">
                <a:latin typeface="Calibri"/>
                <a:ea typeface="Calibri"/>
                <a:cs typeface="Calibri"/>
                <a:sym typeface="Calibri"/>
              </a:rPr>
              <a:t>config.py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8" name="Google Shape;238;p31"/>
          <p:cNvSpPr txBox="1"/>
          <p:nvPr>
            <p:ph idx="1" type="body"/>
          </p:nvPr>
        </p:nvSpPr>
        <p:spPr>
          <a:xfrm>
            <a:off x="279400" y="980876"/>
            <a:ext cx="10306200" cy="4526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32"/>
          <p:cNvSpPr txBox="1"/>
          <p:nvPr>
            <p:ph type="title"/>
          </p:nvPr>
        </p:nvSpPr>
        <p:spPr>
          <a:xfrm>
            <a:off x="1600748" y="0"/>
            <a:ext cx="10306200" cy="620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-IT"/>
              <a:t>Level 1 - IRT </a:t>
            </a:r>
            <a:endParaRPr/>
          </a:p>
        </p:txBody>
      </p:sp>
      <p:sp>
        <p:nvSpPr>
          <p:cNvPr id="245" name="Google Shape;245;p32"/>
          <p:cNvSpPr txBox="1"/>
          <p:nvPr>
            <p:ph idx="1" type="body"/>
          </p:nvPr>
        </p:nvSpPr>
        <p:spPr>
          <a:xfrm>
            <a:off x="1829350" y="4297850"/>
            <a:ext cx="5575500" cy="14823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it-IT"/>
              <a:t>IRT will be used for synergy retrievals for improvements in low LWP situations</a:t>
            </a:r>
            <a:endParaRPr b="1"/>
          </a:p>
        </p:txBody>
      </p:sp>
      <p:pic>
        <p:nvPicPr>
          <p:cNvPr id="246" name="Google Shape;246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00750" y="581748"/>
            <a:ext cx="9952976" cy="3563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7" name="Google Shape;247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314725" y="3945075"/>
            <a:ext cx="4877276" cy="2370200"/>
          </a:xfrm>
          <a:prstGeom prst="rect">
            <a:avLst/>
          </a:prstGeom>
          <a:noFill/>
          <a:ln>
            <a:noFill/>
          </a:ln>
        </p:spPr>
      </p:pic>
      <p:sp>
        <p:nvSpPr>
          <p:cNvPr id="248" name="Google Shape;248;p32"/>
          <p:cNvSpPr txBox="1"/>
          <p:nvPr/>
        </p:nvSpPr>
        <p:spPr>
          <a:xfrm>
            <a:off x="10638150" y="6106800"/>
            <a:ext cx="14415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100">
                <a:latin typeface="Calibri"/>
                <a:ea typeface="Calibri"/>
                <a:cs typeface="Calibri"/>
                <a:sym typeface="Calibri"/>
              </a:rPr>
              <a:t>Marke et al., 2016</a:t>
            </a:r>
            <a:endParaRPr sz="11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33"/>
          <p:cNvSpPr txBox="1"/>
          <p:nvPr>
            <p:ph type="title"/>
          </p:nvPr>
        </p:nvSpPr>
        <p:spPr>
          <a:xfrm>
            <a:off x="279400" y="0"/>
            <a:ext cx="10306200" cy="620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-IT"/>
              <a:t>Level 2 - Multiple pointing</a:t>
            </a:r>
            <a:endParaRPr/>
          </a:p>
        </p:txBody>
      </p:sp>
      <p:sp>
        <p:nvSpPr>
          <p:cNvPr id="255" name="Google Shape;255;p33"/>
          <p:cNvSpPr txBox="1"/>
          <p:nvPr>
            <p:ph idx="1" type="body"/>
          </p:nvPr>
        </p:nvSpPr>
        <p:spPr>
          <a:xfrm>
            <a:off x="279400" y="980876"/>
            <a:ext cx="10306200" cy="4526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56" name="Google Shape;256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16900" y="558513"/>
            <a:ext cx="8349875" cy="2811958"/>
          </a:xfrm>
          <a:prstGeom prst="rect">
            <a:avLst/>
          </a:prstGeom>
          <a:noFill/>
          <a:ln>
            <a:noFill/>
          </a:ln>
        </p:spPr>
      </p:pic>
      <p:pic>
        <p:nvPicPr>
          <p:cNvPr id="257" name="Google Shape;257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816913" y="3377913"/>
            <a:ext cx="8349876" cy="27930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34"/>
          <p:cNvSpPr txBox="1"/>
          <p:nvPr>
            <p:ph type="title"/>
          </p:nvPr>
        </p:nvSpPr>
        <p:spPr>
          <a:xfrm>
            <a:off x="1600748" y="0"/>
            <a:ext cx="10306200" cy="620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ibre Franklin"/>
              <a:buNone/>
            </a:pPr>
            <a:r>
              <a:rPr lang="it-IT"/>
              <a:t>LWP Offset Correction</a:t>
            </a:r>
            <a:endParaRPr/>
          </a:p>
        </p:txBody>
      </p:sp>
      <p:sp>
        <p:nvSpPr>
          <p:cNvPr id="264" name="Google Shape;264;p34"/>
          <p:cNvSpPr txBox="1"/>
          <p:nvPr>
            <p:ph idx="1" type="body"/>
          </p:nvPr>
        </p:nvSpPr>
        <p:spPr>
          <a:xfrm>
            <a:off x="1600749" y="1101669"/>
            <a:ext cx="103062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</a:pPr>
            <a:r>
              <a:rPr b="1" lang="it-IT"/>
              <a:t>When using statistical retrievals, spurious LWP values can exist in clear sky scenes</a:t>
            </a:r>
            <a:endParaRPr b="1"/>
          </a:p>
          <a:p>
            <a:pPr indent="-3556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AutoNum type="arabicParenR"/>
            </a:pPr>
            <a:r>
              <a:rPr lang="it-IT"/>
              <a:t>Identify clear sky scenes using 2 min </a:t>
            </a:r>
            <a:r>
              <a:rPr lang="it-IT"/>
              <a:t>TB standard deviation @ 31.4 GHz and IR temperature as additional check for liquid clouds</a:t>
            </a:r>
            <a:endParaRPr/>
          </a:p>
          <a:p>
            <a:pPr indent="-3556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AutoNum type="arabicParenR"/>
            </a:pPr>
            <a:r>
              <a:rPr lang="it-IT"/>
              <a:t>Subtract mean LWP bias for 20 min windows if threshold criteria are fulfilled</a:t>
            </a:r>
            <a:endParaRPr/>
          </a:p>
          <a:p>
            <a:pPr indent="-50800" lvl="0" marL="1778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</a:pPr>
            <a:r>
              <a:t/>
            </a:r>
            <a:endParaRPr/>
          </a:p>
        </p:txBody>
      </p:sp>
      <p:pic>
        <p:nvPicPr>
          <p:cNvPr id="265" name="Google Shape;265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83325" y="4028675"/>
            <a:ext cx="6488525" cy="22760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66" name="Google Shape;266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50325" y="2267675"/>
            <a:ext cx="6621363" cy="2322650"/>
          </a:xfrm>
          <a:prstGeom prst="rect">
            <a:avLst/>
          </a:prstGeom>
          <a:noFill/>
          <a:ln>
            <a:noFill/>
          </a:ln>
        </p:spPr>
      </p:pic>
      <p:sp>
        <p:nvSpPr>
          <p:cNvPr id="267" name="Google Shape;267;p34"/>
          <p:cNvSpPr txBox="1"/>
          <p:nvPr/>
        </p:nvSpPr>
        <p:spPr>
          <a:xfrm>
            <a:off x="5967825" y="2691525"/>
            <a:ext cx="21789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without correction</a:t>
            </a:r>
            <a:endParaRPr b="1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8" name="Google Shape;268;p34"/>
          <p:cNvSpPr txBox="1"/>
          <p:nvPr/>
        </p:nvSpPr>
        <p:spPr>
          <a:xfrm>
            <a:off x="9777825" y="4444125"/>
            <a:ext cx="21789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with correction</a:t>
            </a:r>
            <a:endParaRPr b="1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35"/>
          <p:cNvSpPr txBox="1"/>
          <p:nvPr>
            <p:ph type="title"/>
          </p:nvPr>
        </p:nvSpPr>
        <p:spPr>
          <a:xfrm>
            <a:off x="279400" y="0"/>
            <a:ext cx="10306200" cy="620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ibre Franklin"/>
              <a:buNone/>
            </a:pPr>
            <a:r>
              <a:rPr lang="it-IT"/>
              <a:t>Quality Control</a:t>
            </a:r>
            <a:endParaRPr/>
          </a:p>
        </p:txBody>
      </p:sp>
      <p:sp>
        <p:nvSpPr>
          <p:cNvPr id="274" name="Google Shape;274;p35"/>
          <p:cNvSpPr txBox="1"/>
          <p:nvPr>
            <p:ph idx="1" type="body"/>
          </p:nvPr>
        </p:nvSpPr>
        <p:spPr>
          <a:xfrm>
            <a:off x="279400" y="980876"/>
            <a:ext cx="103062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556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b="1" lang="it-IT"/>
              <a:t>Data quality will be monitored </a:t>
            </a:r>
            <a:r>
              <a:rPr b="1" lang="it-IT"/>
              <a:t>continuously</a:t>
            </a:r>
            <a:endParaRPr b="1"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-3556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b="1" lang="it-IT"/>
              <a:t>Long-term statistical evaluation is performed for the labeling process,  including at least 2 successful liquid nitrogen absolute calibrations</a:t>
            </a:r>
            <a:endParaRPr b="1"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-3556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b="1" lang="it-IT"/>
              <a:t>Visualization of housekeeping data is planned within CLU (using grafana)</a:t>
            </a:r>
            <a:endParaRPr b="1"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</a:pPr>
            <a:r>
              <a:t/>
            </a:r>
            <a:endParaRPr/>
          </a:p>
        </p:txBody>
      </p:sp>
      <p:pic>
        <p:nvPicPr>
          <p:cNvPr id="275" name="Google Shape;275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38800" y="2856000"/>
            <a:ext cx="5314952" cy="2524600"/>
          </a:xfrm>
          <a:prstGeom prst="rect">
            <a:avLst/>
          </a:prstGeom>
          <a:noFill/>
          <a:ln>
            <a:noFill/>
          </a:ln>
        </p:spPr>
      </p:pic>
      <p:sp>
        <p:nvSpPr>
          <p:cNvPr id="276" name="Google Shape;276;p35"/>
          <p:cNvSpPr txBox="1"/>
          <p:nvPr/>
        </p:nvSpPr>
        <p:spPr>
          <a:xfrm>
            <a:off x="8870400" y="5268600"/>
            <a:ext cx="7710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900">
                <a:latin typeface="Calibri"/>
                <a:ea typeface="Calibri"/>
                <a:cs typeface="Calibri"/>
                <a:sym typeface="Calibri"/>
              </a:rPr>
              <a:t>grafana.com</a:t>
            </a:r>
            <a:endParaRPr sz="9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36"/>
          <p:cNvSpPr txBox="1"/>
          <p:nvPr>
            <p:ph type="title"/>
          </p:nvPr>
        </p:nvSpPr>
        <p:spPr>
          <a:xfrm>
            <a:off x="1600748" y="0"/>
            <a:ext cx="10306200" cy="620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ibre Franklin"/>
              <a:buNone/>
            </a:pPr>
            <a:r>
              <a:rPr lang="it-IT"/>
              <a:t>Spectral Consistency</a:t>
            </a:r>
            <a:endParaRPr/>
          </a:p>
        </p:txBody>
      </p:sp>
      <p:sp>
        <p:nvSpPr>
          <p:cNvPr id="282" name="Google Shape;282;p36"/>
          <p:cNvSpPr txBox="1"/>
          <p:nvPr>
            <p:ph idx="1" type="body"/>
          </p:nvPr>
        </p:nvSpPr>
        <p:spPr>
          <a:xfrm>
            <a:off x="1600750" y="1101675"/>
            <a:ext cx="66684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None/>
            </a:pPr>
            <a:r>
              <a:rPr b="1" lang="it-IT"/>
              <a:t>Can the observed spectrum be explained by real atmospheric conditions?</a:t>
            </a:r>
            <a:endParaRPr b="1"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None/>
            </a:pPr>
            <a:r>
              <a:t/>
            </a:r>
            <a:endParaRPr b="1"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None/>
            </a:pPr>
            <a:r>
              <a:rPr b="1" lang="it-IT"/>
              <a:t>TBs for a certain </a:t>
            </a:r>
            <a:r>
              <a:rPr b="1" lang="it-IT"/>
              <a:t>channel</a:t>
            </a:r>
            <a:r>
              <a:rPr b="1" lang="it-IT"/>
              <a:t> are derived via statistical retrieval from other </a:t>
            </a:r>
            <a:r>
              <a:rPr b="1" lang="it-IT"/>
              <a:t>channels</a:t>
            </a:r>
            <a:r>
              <a:rPr b="1" lang="it-IT"/>
              <a:t> </a:t>
            </a:r>
            <a:r>
              <a:rPr lang="it-IT"/>
              <a:t>(atmospheric information is not independent, and only certain atmospheric spectra are physically possible)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None/>
            </a:pPr>
            <a:r>
              <a:t/>
            </a:r>
            <a:endParaRPr b="1"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None/>
            </a:pPr>
            <a:r>
              <a:rPr b="1" lang="it-IT"/>
              <a:t>Retrieved TBs for all </a:t>
            </a:r>
            <a:r>
              <a:rPr b="1" lang="it-IT"/>
              <a:t>channels</a:t>
            </a:r>
            <a:r>
              <a:rPr b="1" lang="it-IT"/>
              <a:t> are then compared to measurements </a:t>
            </a:r>
            <a:r>
              <a:rPr lang="it-IT"/>
              <a:t>(data flagging is based on thresholds depending on </a:t>
            </a:r>
            <a:r>
              <a:rPr lang="it-IT"/>
              <a:t>channel </a:t>
            </a:r>
            <a:r>
              <a:rPr lang="it-IT"/>
              <a:t>retrieval uncertainty)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None/>
            </a:pPr>
            <a:r>
              <a:t/>
            </a:r>
            <a:endParaRPr b="1"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None/>
            </a:pPr>
            <a:r>
              <a:rPr b="1" lang="it-IT"/>
              <a:t>Possible to judge radome quality </a:t>
            </a:r>
            <a:endParaRPr b="1"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None/>
            </a:pPr>
            <a:r>
              <a:rPr lang="it-IT"/>
              <a:t>(duration of inconsistency after rain w.r.t. atmospheric conditions)</a:t>
            </a:r>
            <a:endParaRPr/>
          </a:p>
        </p:txBody>
      </p:sp>
      <p:pic>
        <p:nvPicPr>
          <p:cNvPr id="283" name="Google Shape;283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269200" y="680900"/>
            <a:ext cx="3846600" cy="54626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9"/>
          <p:cNvSpPr txBox="1"/>
          <p:nvPr>
            <p:ph type="title"/>
          </p:nvPr>
        </p:nvSpPr>
        <p:spPr>
          <a:xfrm>
            <a:off x="279400" y="0"/>
            <a:ext cx="10306200" cy="620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-IT"/>
              <a:t>CCRES - ACTRIS Centre for Cloud Remote Sensing</a:t>
            </a:r>
            <a:endParaRPr/>
          </a:p>
        </p:txBody>
      </p:sp>
      <p:sp>
        <p:nvSpPr>
          <p:cNvPr id="132" name="Google Shape;132;p19"/>
          <p:cNvSpPr txBox="1"/>
          <p:nvPr>
            <p:ph idx="1" type="body"/>
          </p:nvPr>
        </p:nvSpPr>
        <p:spPr>
          <a:xfrm>
            <a:off x="279400" y="980876"/>
            <a:ext cx="10306200" cy="4526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lang="it-IT"/>
              <a:t>Mission of CCRES: </a:t>
            </a:r>
            <a:endParaRPr b="1"/>
          </a:p>
          <a:p>
            <a:pPr indent="0" lvl="0" marL="45720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it-IT"/>
              <a:t>Offer operational support to ACTRIS National Facilities operating cloud remote sensing instruments:</a:t>
            </a:r>
            <a:endParaRPr/>
          </a:p>
          <a:p>
            <a:pPr indent="-355600" lvl="1" marL="914400" rtl="0" algn="l">
              <a:spcBef>
                <a:spcPts val="600"/>
              </a:spcBef>
              <a:spcAft>
                <a:spcPts val="0"/>
              </a:spcAft>
              <a:buSzPts val="2000"/>
              <a:buChar char="-"/>
            </a:pPr>
            <a:r>
              <a:rPr lang="it-IT"/>
              <a:t>Doppler Cloud Radars (cloud profiling)</a:t>
            </a:r>
            <a:endParaRPr/>
          </a:p>
          <a:p>
            <a:pPr indent="-355600" lvl="1" marL="914400" rtl="0" algn="l">
              <a:spcBef>
                <a:spcPts val="0"/>
              </a:spcBef>
              <a:spcAft>
                <a:spcPts val="0"/>
              </a:spcAft>
              <a:buSzPts val="2000"/>
              <a:buChar char="-"/>
            </a:pPr>
            <a:r>
              <a:rPr lang="it-IT">
                <a:highlight>
                  <a:schemeClr val="accent3"/>
                </a:highlight>
              </a:rPr>
              <a:t>Microwave Radiometers (temperature profiles, cloud water, humidity)</a:t>
            </a:r>
            <a:endParaRPr>
              <a:highlight>
                <a:schemeClr val="accent3"/>
              </a:highlight>
            </a:endParaRPr>
          </a:p>
          <a:p>
            <a:pPr indent="-355600" lvl="1" marL="914400" rtl="0" algn="l">
              <a:spcBef>
                <a:spcPts val="0"/>
              </a:spcBef>
              <a:spcAft>
                <a:spcPts val="0"/>
              </a:spcAft>
              <a:buSzPts val="2000"/>
              <a:buChar char="-"/>
            </a:pPr>
            <a:r>
              <a:rPr lang="it-IT"/>
              <a:t>Doppler lidars (wind profiling, ABL)</a:t>
            </a:r>
            <a:endParaRPr/>
          </a:p>
          <a:p>
            <a:pPr indent="-355600" lvl="1" marL="914400" rtl="0" algn="l">
              <a:spcBef>
                <a:spcPts val="0"/>
              </a:spcBef>
              <a:spcAft>
                <a:spcPts val="0"/>
              </a:spcAft>
              <a:buSzPts val="2000"/>
              <a:buChar char="-"/>
            </a:pPr>
            <a:r>
              <a:rPr lang="it-IT"/>
              <a:t>Automatic low power lidars and ceilometers (coordinated with CARS)</a:t>
            </a:r>
            <a:endParaRPr/>
          </a:p>
          <a:p>
            <a:pPr indent="-355600" lvl="1" marL="914400" rtl="0" algn="l">
              <a:spcBef>
                <a:spcPts val="0"/>
              </a:spcBef>
              <a:spcAft>
                <a:spcPts val="0"/>
              </a:spcAft>
              <a:buSzPts val="2000"/>
              <a:buChar char="-"/>
            </a:pPr>
            <a:r>
              <a:rPr lang="it-IT"/>
              <a:t>Disdrometers (Precipitation monitoring, radar calibration)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33" name="Google Shape;133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9700" y="3531588"/>
            <a:ext cx="11087100" cy="1952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37"/>
          <p:cNvSpPr txBox="1"/>
          <p:nvPr>
            <p:ph type="title"/>
          </p:nvPr>
        </p:nvSpPr>
        <p:spPr>
          <a:xfrm>
            <a:off x="279400" y="0"/>
            <a:ext cx="10306200" cy="620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ibre Franklin"/>
              <a:buNone/>
            </a:pPr>
            <a:r>
              <a:rPr lang="it-IT"/>
              <a:t>Quality Flag</a:t>
            </a:r>
            <a:endParaRPr/>
          </a:p>
        </p:txBody>
      </p:sp>
      <p:sp>
        <p:nvSpPr>
          <p:cNvPr id="289" name="Google Shape;289;p37"/>
          <p:cNvSpPr txBox="1"/>
          <p:nvPr>
            <p:ph idx="1" type="body"/>
          </p:nvPr>
        </p:nvSpPr>
        <p:spPr>
          <a:xfrm>
            <a:off x="127000" y="980875"/>
            <a:ext cx="106950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None/>
            </a:pPr>
            <a:r>
              <a:rPr b="1" lang="it-IT"/>
              <a:t>Q</a:t>
            </a:r>
            <a:r>
              <a:rPr b="1" lang="it-IT"/>
              <a:t>uality flag for level 1 data</a:t>
            </a:r>
            <a:endParaRPr b="1"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/>
              <a:t>Bit 1: </a:t>
            </a:r>
            <a:r>
              <a:rPr b="1" lang="it-IT">
                <a:solidFill>
                  <a:srgbClr val="0B5394"/>
                </a:solidFill>
              </a:rPr>
              <a:t>m</a:t>
            </a:r>
            <a:r>
              <a:rPr b="1" lang="it-IT">
                <a:solidFill>
                  <a:srgbClr val="0B5394"/>
                </a:solidFill>
              </a:rPr>
              <a:t>issing_tb</a:t>
            </a:r>
            <a:endParaRPr b="1">
              <a:solidFill>
                <a:srgbClr val="0B5394"/>
              </a:solidFill>
            </a:endParaRPr>
          </a:p>
          <a:p>
            <a:pPr indent="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/>
              <a:t>Bit 2: </a:t>
            </a:r>
            <a:r>
              <a:rPr b="1" lang="it-IT">
                <a:solidFill>
                  <a:srgbClr val="0B5394"/>
                </a:solidFill>
              </a:rPr>
              <a:t>tb_below_threshold</a:t>
            </a:r>
            <a:r>
              <a:rPr lang="it-IT"/>
              <a:t>		TB values are being checked</a:t>
            </a:r>
            <a:endParaRPr/>
          </a:p>
          <a:p>
            <a:pPr indent="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/>
              <a:t>Bit 3: </a:t>
            </a:r>
            <a:r>
              <a:rPr b="1" lang="it-IT">
                <a:solidFill>
                  <a:srgbClr val="0B5394"/>
                </a:solidFill>
              </a:rPr>
              <a:t>tb_above_threshold</a:t>
            </a:r>
            <a:endParaRPr b="1">
              <a:solidFill>
                <a:srgbClr val="0B5394"/>
              </a:solidFill>
            </a:endParaRPr>
          </a:p>
          <a:p>
            <a:pPr indent="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/>
              <a:t>Bit 4: </a:t>
            </a:r>
            <a:r>
              <a:rPr b="1" lang="it-IT">
                <a:solidFill>
                  <a:srgbClr val="0B5394"/>
                </a:solidFill>
              </a:rPr>
              <a:t>spectral_consistency_above_threshold</a:t>
            </a:r>
            <a:r>
              <a:rPr lang="it-IT"/>
              <a:t>         Comparison: retrieved &amp; observed TB</a:t>
            </a:r>
            <a:endParaRPr/>
          </a:p>
          <a:p>
            <a:pPr indent="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/>
              <a:t>Bit 5: </a:t>
            </a:r>
            <a:r>
              <a:rPr b="1" lang="it-IT">
                <a:solidFill>
                  <a:srgbClr val="0B5394"/>
                </a:solidFill>
              </a:rPr>
              <a:t>receiver_sanity_failed</a:t>
            </a:r>
            <a:r>
              <a:rPr lang="it-IT"/>
              <a:t>         Receiver &amp; ambient target stability + noise diode status</a:t>
            </a:r>
            <a:endParaRPr/>
          </a:p>
          <a:p>
            <a:pPr indent="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/>
              <a:t>Bit 6: </a:t>
            </a:r>
            <a:r>
              <a:rPr b="1" lang="it-IT">
                <a:solidFill>
                  <a:srgbClr val="0B5394"/>
                </a:solidFill>
              </a:rPr>
              <a:t>rain_detected</a:t>
            </a:r>
            <a:r>
              <a:rPr lang="it-IT"/>
              <a:t>	   Rain sensor</a:t>
            </a:r>
            <a:endParaRPr/>
          </a:p>
          <a:p>
            <a:pPr indent="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/>
              <a:t>Bit 7: </a:t>
            </a:r>
            <a:r>
              <a:rPr b="1" lang="it-IT">
                <a:solidFill>
                  <a:srgbClr val="0B5394"/>
                </a:solidFill>
              </a:rPr>
              <a:t>sun_in_beam		 </a:t>
            </a:r>
            <a:r>
              <a:rPr lang="it-IT"/>
              <a:t>Calculate sun position for site location (relevant for scans)</a:t>
            </a:r>
            <a:endParaRPr/>
          </a:p>
          <a:p>
            <a:pPr indent="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/>
              <a:t>Bit 8: </a:t>
            </a:r>
            <a:r>
              <a:rPr b="1" lang="it-IT">
                <a:solidFill>
                  <a:srgbClr val="0B5394"/>
                </a:solidFill>
              </a:rPr>
              <a:t>tb_offset_above_threshold 	        </a:t>
            </a:r>
            <a:r>
              <a:rPr lang="it-IT"/>
              <a:t>Not implemented</a:t>
            </a:r>
            <a:endParaRPr/>
          </a:p>
        </p:txBody>
      </p:sp>
      <p:sp>
        <p:nvSpPr>
          <p:cNvPr id="290" name="Google Shape;290;p37"/>
          <p:cNvSpPr/>
          <p:nvPr/>
        </p:nvSpPr>
        <p:spPr>
          <a:xfrm>
            <a:off x="3396050" y="1505775"/>
            <a:ext cx="480600" cy="1185600"/>
          </a:xfrm>
          <a:prstGeom prst="rightBrace">
            <a:avLst>
              <a:gd fmla="val 43331" name="adj1"/>
              <a:gd fmla="val 50000" name="adj2"/>
            </a:avLst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1" name="Google Shape;291;p37"/>
          <p:cNvSpPr/>
          <p:nvPr/>
        </p:nvSpPr>
        <p:spPr>
          <a:xfrm>
            <a:off x="5711350" y="2963800"/>
            <a:ext cx="424500" cy="2403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2" name="Google Shape;292;p37"/>
          <p:cNvSpPr/>
          <p:nvPr/>
        </p:nvSpPr>
        <p:spPr>
          <a:xfrm>
            <a:off x="3642950" y="3463850"/>
            <a:ext cx="424500" cy="2403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3" name="Google Shape;293;p37"/>
          <p:cNvSpPr/>
          <p:nvPr/>
        </p:nvSpPr>
        <p:spPr>
          <a:xfrm>
            <a:off x="2651450" y="3942500"/>
            <a:ext cx="424500" cy="2403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4" name="Google Shape;294;p37"/>
          <p:cNvSpPr/>
          <p:nvPr/>
        </p:nvSpPr>
        <p:spPr>
          <a:xfrm>
            <a:off x="2539175" y="4435650"/>
            <a:ext cx="424500" cy="2403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5" name="Google Shape;295;p37"/>
          <p:cNvSpPr/>
          <p:nvPr/>
        </p:nvSpPr>
        <p:spPr>
          <a:xfrm>
            <a:off x="4287500" y="4908450"/>
            <a:ext cx="424500" cy="2403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38"/>
          <p:cNvSpPr txBox="1"/>
          <p:nvPr>
            <p:ph type="title"/>
          </p:nvPr>
        </p:nvSpPr>
        <p:spPr>
          <a:xfrm>
            <a:off x="1600748" y="0"/>
            <a:ext cx="10306200" cy="620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ibre Franklin"/>
              <a:buNone/>
            </a:pPr>
            <a:r>
              <a:rPr lang="it-IT"/>
              <a:t>Quality Flag Quicklook </a:t>
            </a:r>
            <a:endParaRPr/>
          </a:p>
        </p:txBody>
      </p:sp>
      <p:sp>
        <p:nvSpPr>
          <p:cNvPr id="302" name="Google Shape;302;p38"/>
          <p:cNvSpPr txBox="1"/>
          <p:nvPr>
            <p:ph idx="1" type="body"/>
          </p:nvPr>
        </p:nvSpPr>
        <p:spPr>
          <a:xfrm>
            <a:off x="7687999" y="1101675"/>
            <a:ext cx="42189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556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b="1" lang="it-IT"/>
              <a:t>Individual channels / receivers are flagged</a:t>
            </a:r>
            <a:endParaRPr b="1"/>
          </a:p>
          <a:p>
            <a:pPr indent="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-3556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b="1" lang="it-IT"/>
              <a:t>Helps to detect malfunctions in long-term deployments</a:t>
            </a:r>
            <a:endParaRPr b="1"/>
          </a:p>
        </p:txBody>
      </p:sp>
      <p:pic>
        <p:nvPicPr>
          <p:cNvPr id="303" name="Google Shape;303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59000" y="543563"/>
            <a:ext cx="5828999" cy="5770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39"/>
          <p:cNvSpPr txBox="1"/>
          <p:nvPr>
            <p:ph type="title"/>
          </p:nvPr>
        </p:nvSpPr>
        <p:spPr>
          <a:xfrm>
            <a:off x="279400" y="0"/>
            <a:ext cx="10306200" cy="620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-IT"/>
              <a:t>Summary</a:t>
            </a:r>
            <a:endParaRPr/>
          </a:p>
        </p:txBody>
      </p:sp>
      <p:sp>
        <p:nvSpPr>
          <p:cNvPr id="310" name="Google Shape;310;p39"/>
          <p:cNvSpPr txBox="1"/>
          <p:nvPr>
            <p:ph idx="1" type="body"/>
          </p:nvPr>
        </p:nvSpPr>
        <p:spPr>
          <a:xfrm>
            <a:off x="279400" y="980875"/>
            <a:ext cx="10306200" cy="4526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55600" lvl="0" marL="457200" rtl="0" algn="l">
              <a:spcBef>
                <a:spcPts val="600"/>
              </a:spcBef>
              <a:spcAft>
                <a:spcPts val="0"/>
              </a:spcAft>
              <a:buSzPts val="2000"/>
              <a:buChar char="•"/>
            </a:pPr>
            <a:r>
              <a:rPr b="1" lang="it-IT"/>
              <a:t>Data handling performed by ACTRIS Data Centre</a:t>
            </a:r>
            <a:endParaRPr b="1"/>
          </a:p>
          <a:p>
            <a:pPr indent="0" lvl="0" marL="45720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it-IT"/>
              <a:t>see docs.cloudnet.fmi.fi for Cloudnet documentation and data transfer instructions</a:t>
            </a:r>
            <a:endParaRPr/>
          </a:p>
          <a:p>
            <a:pPr indent="0" lvl="0" marL="45720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55600" lvl="0" marL="457200" rtl="0" algn="l">
              <a:spcBef>
                <a:spcPts val="600"/>
              </a:spcBef>
              <a:spcAft>
                <a:spcPts val="0"/>
              </a:spcAft>
              <a:buSzPts val="2000"/>
              <a:buChar char="•"/>
            </a:pPr>
            <a:r>
              <a:rPr b="1" lang="it-IT"/>
              <a:t>New Python based data processing in development (will be available from github)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55600" lvl="0" marL="457200" rtl="0" algn="l">
              <a:spcBef>
                <a:spcPts val="600"/>
              </a:spcBef>
              <a:spcAft>
                <a:spcPts val="0"/>
              </a:spcAft>
              <a:buSzPts val="2000"/>
              <a:buChar char="•"/>
            </a:pPr>
            <a:r>
              <a:rPr b="1" lang="it-IT"/>
              <a:t>Processing includes common data format, quality control and retrieval application (from manufacturer)</a:t>
            </a:r>
            <a:endParaRPr b="1"/>
          </a:p>
          <a:p>
            <a:pPr indent="0" lvl="0" marL="45720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-355600" lvl="0" marL="457200" rtl="0" algn="l">
              <a:spcBef>
                <a:spcPts val="600"/>
              </a:spcBef>
              <a:spcAft>
                <a:spcPts val="0"/>
              </a:spcAft>
              <a:buSzPts val="2000"/>
              <a:buChar char="•"/>
            </a:pPr>
            <a:r>
              <a:rPr b="1" lang="it-IT"/>
              <a:t>Retrieval development starts soon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40"/>
          <p:cNvSpPr txBox="1"/>
          <p:nvPr>
            <p:ph type="title"/>
          </p:nvPr>
        </p:nvSpPr>
        <p:spPr>
          <a:xfrm>
            <a:off x="901700" y="4510968"/>
            <a:ext cx="10452100" cy="6206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ibre Franklin"/>
              <a:buNone/>
            </a:pPr>
            <a:r>
              <a:rPr lang="it-IT"/>
              <a:t>Thank you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0"/>
          <p:cNvSpPr txBox="1"/>
          <p:nvPr>
            <p:ph type="title"/>
          </p:nvPr>
        </p:nvSpPr>
        <p:spPr>
          <a:xfrm>
            <a:off x="1600748" y="0"/>
            <a:ext cx="10306200" cy="620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-IT"/>
              <a:t>ACTRIS cloud remote sensing stations</a:t>
            </a:r>
            <a:endParaRPr/>
          </a:p>
        </p:txBody>
      </p:sp>
      <p:sp>
        <p:nvSpPr>
          <p:cNvPr id="140" name="Google Shape;140;p20"/>
          <p:cNvSpPr txBox="1"/>
          <p:nvPr>
            <p:ph idx="1" type="body"/>
          </p:nvPr>
        </p:nvSpPr>
        <p:spPr>
          <a:xfrm>
            <a:off x="1600749" y="1101669"/>
            <a:ext cx="10306200" cy="4526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lang="it-IT">
                <a:solidFill>
                  <a:srgbClr val="4A86E8"/>
                </a:solidFill>
              </a:rPr>
              <a:t>blue</a:t>
            </a:r>
            <a:r>
              <a:rPr lang="it-IT"/>
              <a:t>: today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lang="it-IT">
                <a:solidFill>
                  <a:srgbClr val="FF0000"/>
                </a:solidFill>
              </a:rPr>
              <a:t>red</a:t>
            </a:r>
            <a:r>
              <a:rPr lang="it-IT"/>
              <a:t>: planned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41" name="Google Shape;141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49150" y="576725"/>
            <a:ext cx="7162251" cy="56001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1"/>
          <p:cNvSpPr txBox="1"/>
          <p:nvPr>
            <p:ph type="title"/>
          </p:nvPr>
        </p:nvSpPr>
        <p:spPr>
          <a:xfrm>
            <a:off x="279400" y="0"/>
            <a:ext cx="10306200" cy="620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-IT"/>
              <a:t>CCRES - Central Facilities</a:t>
            </a:r>
            <a:endParaRPr/>
          </a:p>
        </p:txBody>
      </p:sp>
      <p:sp>
        <p:nvSpPr>
          <p:cNvPr id="148" name="Google Shape;148;p21"/>
          <p:cNvSpPr txBox="1"/>
          <p:nvPr>
            <p:ph idx="1" type="body"/>
          </p:nvPr>
        </p:nvSpPr>
        <p:spPr>
          <a:xfrm>
            <a:off x="279400" y="980876"/>
            <a:ext cx="10306200" cy="4526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it-IT"/>
              <a:t>CCRES: Five units for Radar / Microwave Radiometer / Doppler Lidar </a:t>
            </a:r>
            <a:endParaRPr/>
          </a:p>
        </p:txBody>
      </p:sp>
      <p:pic>
        <p:nvPicPr>
          <p:cNvPr id="149" name="Google Shape;149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00225" y="1566863"/>
            <a:ext cx="7829550" cy="4638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2"/>
          <p:cNvSpPr txBox="1"/>
          <p:nvPr>
            <p:ph type="title"/>
          </p:nvPr>
        </p:nvSpPr>
        <p:spPr>
          <a:xfrm>
            <a:off x="1600748" y="0"/>
            <a:ext cx="10306200" cy="620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ibre Franklin"/>
              <a:buNone/>
            </a:pPr>
            <a:r>
              <a:rPr lang="it-IT"/>
              <a:t>Goals in the ACTRIS MWR network</a:t>
            </a:r>
            <a:endParaRPr/>
          </a:p>
        </p:txBody>
      </p:sp>
      <p:sp>
        <p:nvSpPr>
          <p:cNvPr id="155" name="Google Shape;155;p22"/>
          <p:cNvSpPr txBox="1"/>
          <p:nvPr>
            <p:ph idx="1" type="body"/>
          </p:nvPr>
        </p:nvSpPr>
        <p:spPr>
          <a:xfrm>
            <a:off x="1600749" y="1101669"/>
            <a:ext cx="103062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-3556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b="1" lang="it-IT"/>
              <a:t>Homogenized data streams from all sites, including common:</a:t>
            </a:r>
            <a:endParaRPr b="1"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55600" lvl="1" marL="9144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Char char="-"/>
            </a:pPr>
            <a:r>
              <a:rPr lang="it-IT"/>
              <a:t>data formats, file contents and </a:t>
            </a:r>
            <a:r>
              <a:rPr lang="it-IT"/>
              <a:t>metadata</a:t>
            </a:r>
            <a:endParaRPr/>
          </a:p>
          <a:p>
            <a:pPr indent="-355600" lvl="1" marL="9144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Char char="-"/>
            </a:pPr>
            <a:r>
              <a:rPr lang="it-IT"/>
              <a:t>quality control / flagging</a:t>
            </a:r>
            <a:endParaRPr/>
          </a:p>
          <a:p>
            <a:pPr indent="-355600" lvl="1" marL="9144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Char char="-"/>
            </a:pPr>
            <a:r>
              <a:rPr lang="it-IT"/>
              <a:t>retrieval development and application</a:t>
            </a:r>
            <a:endParaRPr/>
          </a:p>
          <a:p>
            <a:pPr indent="-355600" lvl="1" marL="9144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Char char="-"/>
            </a:pPr>
            <a:r>
              <a:rPr lang="it-IT"/>
              <a:t>data quicklooks of level1 and level2 products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556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b="1" lang="it-IT"/>
              <a:t>Continuous near real time processing of raw data from MWRs of different manufacturers (mainly RPG)</a:t>
            </a:r>
            <a:endParaRPr b="1"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b="1" lang="it-IT"/>
              <a:t>Potential of synergistic products within CCRES</a:t>
            </a:r>
            <a:endParaRPr b="1"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-3556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b="1" lang="it-IT"/>
              <a:t>Recommendations and minimum requirements for operators concerning measurement setup, calibration, maintenance, …</a:t>
            </a:r>
            <a:endParaRPr b="1"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-355600" lvl="0" marL="457200" rtl="0" algn="l">
              <a:spcBef>
                <a:spcPts val="600"/>
              </a:spcBef>
              <a:spcAft>
                <a:spcPts val="0"/>
              </a:spcAft>
              <a:buSzPts val="2000"/>
              <a:buChar char="•"/>
            </a:pPr>
            <a:r>
              <a:rPr b="1" lang="it-IT"/>
              <a:t>Operational support, workshops and hands-on training regarding calibration and data handling</a:t>
            </a:r>
            <a:endParaRPr b="1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3"/>
          <p:cNvSpPr txBox="1"/>
          <p:nvPr>
            <p:ph type="title"/>
          </p:nvPr>
        </p:nvSpPr>
        <p:spPr>
          <a:xfrm>
            <a:off x="359299" y="578768"/>
            <a:ext cx="10306051" cy="113833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ct val="111111"/>
              <a:buFont typeface="Libre Franklin"/>
              <a:buNone/>
            </a:pPr>
            <a:r>
              <a:rPr lang="it-IT"/>
              <a:t>ACTRIS-CCRES / PROBE </a:t>
            </a:r>
            <a:br>
              <a:rPr lang="it-IT"/>
            </a:br>
            <a:r>
              <a:rPr lang="it-IT"/>
              <a:t>Workshop on microwave radiometer operation and calibration</a:t>
            </a:r>
            <a:br>
              <a:rPr lang="it-IT"/>
            </a:br>
            <a:r>
              <a:rPr lang="it-IT"/>
              <a:t>31 August – 2 September 2022, Jülich, Germany</a:t>
            </a:r>
            <a:br>
              <a:rPr lang="it-IT"/>
            </a:br>
            <a:r>
              <a:rPr lang="it-IT"/>
              <a:t> </a:t>
            </a:r>
            <a:br>
              <a:rPr lang="it-IT"/>
            </a:br>
            <a:endParaRPr/>
          </a:p>
        </p:txBody>
      </p:sp>
      <p:sp>
        <p:nvSpPr>
          <p:cNvPr id="161" name="Google Shape;161;p23"/>
          <p:cNvSpPr txBox="1"/>
          <p:nvPr>
            <p:ph idx="1" type="body"/>
          </p:nvPr>
        </p:nvSpPr>
        <p:spPr>
          <a:xfrm>
            <a:off x="7506981" y="1230880"/>
            <a:ext cx="3288265" cy="42472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>
              <a:solidFill>
                <a:schemeClr val="accent6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>
              <a:solidFill>
                <a:schemeClr val="accent6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it-IT">
                <a:solidFill>
                  <a:schemeClr val="accent6"/>
                </a:solidFill>
              </a:rPr>
              <a:t>Organized by: </a:t>
            </a:r>
            <a:endParaRPr/>
          </a:p>
          <a:p>
            <a:pPr indent="-3302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ibre Franklin"/>
              <a:buNone/>
            </a:pPr>
            <a:r>
              <a:t/>
            </a:r>
            <a:endParaRPr>
              <a:solidFill>
                <a:schemeClr val="accent6"/>
              </a:solidFill>
            </a:endParaRPr>
          </a:p>
          <a:p>
            <a:pPr indent="-4572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ibre Franklin"/>
              <a:buChar char="-"/>
            </a:pPr>
            <a:r>
              <a:rPr lang="it-IT">
                <a:solidFill>
                  <a:schemeClr val="accent6"/>
                </a:solidFill>
              </a:rPr>
              <a:t>University of Cologne</a:t>
            </a:r>
            <a:endParaRPr/>
          </a:p>
          <a:p>
            <a:pPr indent="-4572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ibre Franklin"/>
              <a:buChar char="-"/>
            </a:pPr>
            <a:r>
              <a:rPr lang="it-IT">
                <a:solidFill>
                  <a:schemeClr val="accent6"/>
                </a:solidFill>
              </a:rPr>
              <a:t>ACTRIS-CCRES (Centre for </a:t>
            </a:r>
            <a:br>
              <a:rPr lang="it-IT">
                <a:solidFill>
                  <a:schemeClr val="accent6"/>
                </a:solidFill>
              </a:rPr>
            </a:br>
            <a:r>
              <a:rPr lang="it-IT">
                <a:solidFill>
                  <a:schemeClr val="accent6"/>
                </a:solidFill>
              </a:rPr>
              <a:t>Cloud Remote Sensing)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>
              <a:solidFill>
                <a:schemeClr val="accent6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it-IT">
                <a:solidFill>
                  <a:schemeClr val="accent6"/>
                </a:solidFill>
              </a:rPr>
              <a:t>With support from: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>
              <a:solidFill>
                <a:schemeClr val="accent6"/>
              </a:solidFill>
            </a:endParaRPr>
          </a:p>
          <a:p>
            <a:pPr indent="-4572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ibre Franklin"/>
              <a:buChar char="-"/>
            </a:pPr>
            <a:r>
              <a:rPr b="1" lang="it-IT">
                <a:solidFill>
                  <a:schemeClr val="accent6"/>
                </a:solidFill>
              </a:rPr>
              <a:t>PROBE COST-Action</a:t>
            </a:r>
            <a:endParaRPr/>
          </a:p>
          <a:p>
            <a:pPr indent="-4572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ibre Franklin"/>
              <a:buChar char="-"/>
            </a:pPr>
            <a:r>
              <a:rPr lang="it-IT">
                <a:solidFill>
                  <a:schemeClr val="accent6"/>
                </a:solidFill>
              </a:rPr>
              <a:t>Research Centre Jülich</a:t>
            </a:r>
            <a:endParaRPr>
              <a:solidFill>
                <a:schemeClr val="accent6"/>
              </a:solidFill>
            </a:endParaRPr>
          </a:p>
          <a:p>
            <a:pPr indent="-3302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ibre Franklin"/>
              <a:buNone/>
            </a:pPr>
            <a:r>
              <a:t/>
            </a:r>
            <a:endParaRPr>
              <a:solidFill>
                <a:schemeClr val="accent6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>
              <a:solidFill>
                <a:schemeClr val="accent6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>
              <a:solidFill>
                <a:schemeClr val="accent6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>
              <a:solidFill>
                <a:schemeClr val="accent6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>
              <a:solidFill>
                <a:schemeClr val="accent6"/>
              </a:solidFill>
            </a:endParaRPr>
          </a:p>
        </p:txBody>
      </p:sp>
      <p:pic>
        <p:nvPicPr>
          <p:cNvPr id="162" name="Google Shape;162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59299" y="1562093"/>
            <a:ext cx="7000418" cy="39422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4"/>
          <p:cNvSpPr txBox="1"/>
          <p:nvPr>
            <p:ph type="title"/>
          </p:nvPr>
        </p:nvSpPr>
        <p:spPr>
          <a:xfrm>
            <a:off x="1529727" y="221942"/>
            <a:ext cx="10306051" cy="6206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ibre Franklin"/>
              <a:buNone/>
            </a:pPr>
            <a:r>
              <a:rPr lang="it-IT"/>
              <a:t>Workshop goals</a:t>
            </a:r>
            <a:endParaRPr/>
          </a:p>
        </p:txBody>
      </p:sp>
      <p:sp>
        <p:nvSpPr>
          <p:cNvPr id="169" name="Google Shape;169;p24"/>
          <p:cNvSpPr txBox="1"/>
          <p:nvPr/>
        </p:nvSpPr>
        <p:spPr>
          <a:xfrm>
            <a:off x="1822691" y="970709"/>
            <a:ext cx="5101892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55600" lvl="0" marL="4572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</a:pPr>
            <a:r>
              <a:rPr b="0" i="0" lang="it-IT" sz="2000" u="none" cap="none" strike="noStrike">
                <a:solidFill>
                  <a:schemeClr val="accent6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Operation of microwave radiometers in networks (esp. ACTRIS and E-Profile)</a:t>
            </a:r>
            <a:endParaRPr/>
          </a:p>
          <a:p>
            <a:pPr indent="-355600" lvl="0" marL="4572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</a:pPr>
            <a:r>
              <a:rPr b="0" i="0" lang="it-IT" sz="2000" u="none" cap="none" strike="noStrike">
                <a:solidFill>
                  <a:schemeClr val="accent6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Background of microwave radiometry</a:t>
            </a:r>
            <a:endParaRPr/>
          </a:p>
          <a:p>
            <a:pPr indent="-355600" lvl="0" marL="4572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</a:pPr>
            <a:r>
              <a:rPr b="0" i="0" lang="it-IT" sz="2000" u="none" cap="none" strike="noStrike">
                <a:solidFill>
                  <a:schemeClr val="accent6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Data quality assurance / quality control</a:t>
            </a:r>
            <a:endParaRPr/>
          </a:p>
          <a:p>
            <a:pPr indent="-355600" lvl="0" marL="4572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</a:pPr>
            <a:r>
              <a:rPr b="0" i="0" lang="it-IT" sz="2000" u="none" cap="none" strike="noStrike">
                <a:solidFill>
                  <a:schemeClr val="accent6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Calibration methods</a:t>
            </a:r>
            <a:endParaRPr/>
          </a:p>
          <a:p>
            <a:pPr indent="-355600" lvl="0" marL="4572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</a:pPr>
            <a:r>
              <a:rPr b="0" i="0" lang="it-IT" sz="2000" u="none" cap="none" strike="noStrike">
                <a:solidFill>
                  <a:schemeClr val="accent6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Hands-on calibration with liquid nitrogen</a:t>
            </a:r>
            <a:endParaRPr/>
          </a:p>
          <a:p>
            <a:pPr indent="-355600" lvl="0" marL="4572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</a:pPr>
            <a:r>
              <a:rPr b="0" i="0" lang="it-IT" sz="2000" u="none" cap="none" strike="noStrike">
                <a:solidFill>
                  <a:schemeClr val="accent6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Data processing</a:t>
            </a:r>
            <a:endParaRPr/>
          </a:p>
          <a:p>
            <a:pPr indent="-355600" lvl="0" marL="4572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</a:pPr>
            <a:r>
              <a:rPr b="0" i="0" lang="it-IT" sz="2000" u="none" cap="none" strike="noStrike">
                <a:solidFill>
                  <a:schemeClr val="accent6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Exchange of experiences between users and with manufacturer (RPG)</a:t>
            </a:r>
            <a:endParaRPr/>
          </a:p>
          <a:p>
            <a:pPr indent="0" lvl="0" marL="1016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accent6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indent="-228600" lvl="0" marL="4572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accent6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indent="-50800" lvl="0" marL="177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accent6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pic>
        <p:nvPicPr>
          <p:cNvPr id="170" name="Google Shape;170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10699" y="1049783"/>
            <a:ext cx="4293834" cy="32203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25"/>
          <p:cNvSpPr txBox="1"/>
          <p:nvPr>
            <p:ph type="title"/>
          </p:nvPr>
        </p:nvSpPr>
        <p:spPr>
          <a:xfrm>
            <a:off x="279400" y="0"/>
            <a:ext cx="10306200" cy="620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ibre Franklin"/>
              <a:buNone/>
            </a:pPr>
            <a:r>
              <a:rPr lang="it-IT"/>
              <a:t>Participants</a:t>
            </a:r>
            <a:endParaRPr/>
          </a:p>
        </p:txBody>
      </p:sp>
      <p:sp>
        <p:nvSpPr>
          <p:cNvPr id="177" name="Google Shape;177;p25"/>
          <p:cNvSpPr txBox="1"/>
          <p:nvPr>
            <p:ph idx="1" type="body"/>
          </p:nvPr>
        </p:nvSpPr>
        <p:spPr>
          <a:xfrm>
            <a:off x="279400" y="676075"/>
            <a:ext cx="10306200" cy="547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0" lvl="0" marL="1016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2000"/>
              <a:buNone/>
            </a:pPr>
            <a:r>
              <a:rPr lang="it-IT">
                <a:solidFill>
                  <a:schemeClr val="accent6"/>
                </a:solidFill>
              </a:rPr>
              <a:t>9 participants from MWR </a:t>
            </a:r>
            <a:br>
              <a:rPr lang="it-IT">
                <a:solidFill>
                  <a:schemeClr val="accent6"/>
                </a:solidFill>
              </a:rPr>
            </a:br>
            <a:r>
              <a:rPr lang="it-IT">
                <a:solidFill>
                  <a:schemeClr val="accent6"/>
                </a:solidFill>
              </a:rPr>
              <a:t>operating institutions in </a:t>
            </a:r>
            <a:endParaRPr/>
          </a:p>
          <a:p>
            <a:pPr indent="-355600" lvl="1" marL="9144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2000"/>
              <a:buChar char="-"/>
            </a:pPr>
            <a:r>
              <a:rPr lang="it-IT" sz="1800">
                <a:solidFill>
                  <a:schemeClr val="accent6"/>
                </a:solidFill>
              </a:rPr>
              <a:t>Germany</a:t>
            </a:r>
            <a:endParaRPr/>
          </a:p>
          <a:p>
            <a:pPr indent="-355600" lvl="1" marL="9144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2000"/>
              <a:buChar char="-"/>
            </a:pPr>
            <a:r>
              <a:rPr lang="it-IT" sz="1800">
                <a:solidFill>
                  <a:schemeClr val="accent6"/>
                </a:solidFill>
              </a:rPr>
              <a:t>Italy</a:t>
            </a:r>
            <a:endParaRPr sz="1800">
              <a:solidFill>
                <a:schemeClr val="accent6"/>
              </a:solidFill>
            </a:endParaRPr>
          </a:p>
          <a:p>
            <a:pPr indent="-355600" lvl="1" marL="9144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2000"/>
              <a:buChar char="-"/>
            </a:pPr>
            <a:r>
              <a:rPr lang="it-IT" sz="1800">
                <a:solidFill>
                  <a:schemeClr val="accent6"/>
                </a:solidFill>
              </a:rPr>
              <a:t>Romania</a:t>
            </a:r>
            <a:endParaRPr/>
          </a:p>
          <a:p>
            <a:pPr indent="-355600" lvl="1" marL="9144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2000"/>
              <a:buChar char="-"/>
            </a:pPr>
            <a:r>
              <a:rPr lang="it-IT" sz="1800">
                <a:solidFill>
                  <a:schemeClr val="accent6"/>
                </a:solidFill>
              </a:rPr>
              <a:t>South Korea</a:t>
            </a:r>
            <a:endParaRPr/>
          </a:p>
          <a:p>
            <a:pPr indent="-355600" lvl="1" marL="9144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2000"/>
              <a:buChar char="-"/>
            </a:pPr>
            <a:r>
              <a:rPr lang="it-IT" sz="1800">
                <a:solidFill>
                  <a:schemeClr val="accent6"/>
                </a:solidFill>
              </a:rPr>
              <a:t>Spain</a:t>
            </a:r>
            <a:endParaRPr/>
          </a:p>
          <a:p>
            <a:pPr indent="-355600" lvl="1" marL="9144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2000"/>
              <a:buChar char="-"/>
            </a:pPr>
            <a:r>
              <a:rPr lang="it-IT" sz="1800">
                <a:solidFill>
                  <a:schemeClr val="accent6"/>
                </a:solidFill>
              </a:rPr>
              <a:t>Switzerland</a:t>
            </a:r>
            <a:endParaRPr sz="1800">
              <a:solidFill>
                <a:schemeClr val="accent6"/>
              </a:solidFill>
            </a:endParaRPr>
          </a:p>
          <a:p>
            <a:pPr indent="-228600" lvl="0" marL="4572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</a:pPr>
            <a:r>
              <a:t/>
            </a:r>
            <a:endParaRPr>
              <a:solidFill>
                <a:schemeClr val="accent6"/>
              </a:solidFill>
            </a:endParaRPr>
          </a:p>
          <a:p>
            <a:pPr indent="0" lvl="0" marL="1016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2000"/>
              <a:buNone/>
            </a:pPr>
            <a:r>
              <a:rPr lang="it-IT">
                <a:solidFill>
                  <a:schemeClr val="accent6"/>
                </a:solidFill>
              </a:rPr>
              <a:t>Manufacturer:</a:t>
            </a:r>
            <a:endParaRPr/>
          </a:p>
          <a:p>
            <a:pPr indent="0" lvl="0" marL="1016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2000"/>
              <a:buNone/>
            </a:pPr>
            <a:r>
              <a:rPr lang="it-IT" sz="1800">
                <a:solidFill>
                  <a:schemeClr val="accent6"/>
                </a:solidFill>
              </a:rPr>
              <a:t>Harald Czekala (RPG)</a:t>
            </a:r>
            <a:endParaRPr sz="1800">
              <a:solidFill>
                <a:schemeClr val="accent6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>
              <a:solidFill>
                <a:schemeClr val="accent6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>
              <a:solidFill>
                <a:schemeClr val="accent6"/>
              </a:solidFill>
            </a:endParaRPr>
          </a:p>
          <a:p>
            <a:pPr indent="0" lvl="0" marL="1016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2000"/>
              <a:buNone/>
            </a:pPr>
            <a:r>
              <a:rPr lang="it-IT">
                <a:solidFill>
                  <a:schemeClr val="accent6"/>
                </a:solidFill>
              </a:rPr>
              <a:t>Local organizers: </a:t>
            </a:r>
            <a:endParaRPr/>
          </a:p>
          <a:p>
            <a:pPr indent="0" lvl="0" marL="1016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2000"/>
              <a:buNone/>
            </a:pPr>
            <a:r>
              <a:rPr lang="it-IT">
                <a:solidFill>
                  <a:schemeClr val="accent6"/>
                </a:solidFill>
              </a:rPr>
              <a:t>Univ. Cologne </a:t>
            </a:r>
            <a:br>
              <a:rPr lang="it-IT">
                <a:solidFill>
                  <a:schemeClr val="accent6"/>
                </a:solidFill>
              </a:rPr>
            </a:br>
            <a:r>
              <a:rPr lang="it-IT" sz="1600">
                <a:solidFill>
                  <a:schemeClr val="accent6"/>
                </a:solidFill>
              </a:rPr>
              <a:t>(Bernhard Pospichal, Tobias Marke, Lukas Pfitzenmaier, Rainer Haseneder-Lind, Tobias Böck)</a:t>
            </a:r>
            <a:endParaRPr sz="1600">
              <a:solidFill>
                <a:schemeClr val="accent6"/>
              </a:solidFill>
            </a:endParaRPr>
          </a:p>
          <a:p>
            <a:pPr indent="0" lvl="0" marL="1016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>
              <a:solidFill>
                <a:schemeClr val="accent6"/>
              </a:solidFill>
            </a:endParaRPr>
          </a:p>
          <a:p>
            <a:pPr indent="-50800" lvl="0" marL="1778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</a:pPr>
            <a:r>
              <a:t/>
            </a:r>
            <a:endParaRPr>
              <a:solidFill>
                <a:schemeClr val="accent6"/>
              </a:solidFill>
            </a:endParaRPr>
          </a:p>
        </p:txBody>
      </p:sp>
      <p:pic>
        <p:nvPicPr>
          <p:cNvPr id="178" name="Google Shape;178;p25"/>
          <p:cNvPicPr preferRelativeResize="0"/>
          <p:nvPr/>
        </p:nvPicPr>
        <p:blipFill rotWithShape="1">
          <a:blip r:embed="rId3">
            <a:alphaModFix/>
          </a:blip>
          <a:srcRect b="14142" l="28835" r="22306" t="16706"/>
          <a:stretch/>
        </p:blipFill>
        <p:spPr>
          <a:xfrm>
            <a:off x="4115538" y="669595"/>
            <a:ext cx="5956920" cy="45667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6"/>
          <p:cNvSpPr txBox="1"/>
          <p:nvPr>
            <p:ph type="title"/>
          </p:nvPr>
        </p:nvSpPr>
        <p:spPr>
          <a:xfrm>
            <a:off x="1600748" y="0"/>
            <a:ext cx="10306051" cy="6206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ibre Franklin"/>
              <a:buNone/>
            </a:pPr>
            <a:r>
              <a:rPr lang="it-IT"/>
              <a:t>Workshop impressions</a:t>
            </a:r>
            <a:endParaRPr/>
          </a:p>
        </p:txBody>
      </p:sp>
      <p:sp>
        <p:nvSpPr>
          <p:cNvPr id="184" name="Google Shape;184;p26"/>
          <p:cNvSpPr txBox="1"/>
          <p:nvPr>
            <p:ph idx="1" type="body"/>
          </p:nvPr>
        </p:nvSpPr>
        <p:spPr>
          <a:xfrm>
            <a:off x="1600749" y="1101669"/>
            <a:ext cx="103062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4572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</a:pPr>
            <a:r>
              <a:t/>
            </a:r>
            <a:endParaRPr/>
          </a:p>
        </p:txBody>
      </p:sp>
      <p:pic>
        <p:nvPicPr>
          <p:cNvPr id="185" name="Google Shape;185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483358" y="620688"/>
            <a:ext cx="3462775" cy="25970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p2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663350" y="620688"/>
            <a:ext cx="3462775" cy="25970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Google Shape;187;p2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663350" y="3296697"/>
            <a:ext cx="3462775" cy="25970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2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483357" y="3296696"/>
            <a:ext cx="3462775" cy="25970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ema di Office">
  <a:themeElements>
    <a:clrScheme name="Custom 6">
      <a:dk1>
        <a:srgbClr val="1798A8"/>
      </a:dk1>
      <a:lt1>
        <a:srgbClr val="FFFFFF"/>
      </a:lt1>
      <a:dk2>
        <a:srgbClr val="000000"/>
      </a:dk2>
      <a:lt2>
        <a:srgbClr val="454545"/>
      </a:lt2>
      <a:accent1>
        <a:srgbClr val="007CD9"/>
      </a:accent1>
      <a:accent2>
        <a:srgbClr val="BD2EBD"/>
      </a:accent2>
      <a:accent3>
        <a:srgbClr val="FFDA01"/>
      </a:accent3>
      <a:accent4>
        <a:srgbClr val="2C8F47"/>
      </a:accent4>
      <a:accent5>
        <a:srgbClr val="F5AB00"/>
      </a:accent5>
      <a:accent6>
        <a:srgbClr val="2E3192"/>
      </a:accent6>
      <a:hlink>
        <a:srgbClr val="1798A8"/>
      </a:hlink>
      <a:folHlink>
        <a:srgbClr val="1798A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di Offic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