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</p:sldIdLst>
  <p:sldSz cx="30279975" cy="42808525"/>
  <p:notesSz cx="30279975" cy="42808525"/>
  <p:defaultTextStyle>
    <a:defPPr marR="0" lvl="0" algn="l">
      <a:lnSpc>
        <a:spcPct val="100000"/>
      </a:lnSpc>
      <a:spcBef>
        <a:spcPts val="0"/>
      </a:spcBef>
      <a:spcAft>
        <a:spcPts val="0"/>
      </a:spcAft>
      <a:defRPr lang="en-GB"/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33" d="100"/>
          <a:sy n="133" d="100"/>
        </p:scale>
        <p:origin x="-6144" y="-25312"/>
      </p:cViewPr>
      <p:guideLst>
        <p:guide pos="13483" orient="horz"/>
        <p:guide pos="9537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 /><Relationship Id="rId5" Type="http://schemas.openxmlformats.org/officeDocument/2006/relationships/tableStyles" Target="tableStyles.xml" /><Relationship Id="rId6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63321E56-EAAF-B84A-8A10-6CCFDDD103BB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183E9668-4749-904E-AF9C-8F329AA6F390}">
      <dgm:prSet phldrT="[Text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9334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GB"/>
            <a:t>Read in</a:t>
          </a:r>
          <a:r>
            <a:rPr lang="en-GB"/>
            <a:t> </a:t>
          </a:r>
          <a:r>
            <a:rPr lang="en-GB"/>
            <a:t>transferred raw</a:t>
          </a:r>
          <a:r>
            <a:rPr lang="en-GB"/>
            <a:t> </a:t>
          </a:r>
          <a:r>
            <a:rPr lang="en-GB"/>
            <a:t>data</a:t>
          </a:r>
          <a:endParaRPr lang="en-GB"/>
        </a:p>
      </dgm:t>
    </dgm:pt>
    <dgm:pt modelId="{DC8B0CAA-B523-284F-8630-911D36F7AF71}" type="parTrans" cxnId="{31E4B66D-3806-A445-8A33-E66E500980B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2E3BFCB-9BE2-594C-A0A6-0ACFD816E6AE}" type="sibTrans" cxnId="{31E4B66D-3806-A445-8A33-E66E500980B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60432C22-6751-A740-BAD4-4D05A19A1927}">
      <dgm:prSet phldrT="[Text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9334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GB"/>
            <a:t>Apply</a:t>
          </a:r>
          <a:r>
            <a:rPr lang="en-GB"/>
            <a:t> retrieval method</a:t>
          </a:r>
          <a:endParaRPr lang="en-GB"/>
        </a:p>
      </dgm:t>
    </dgm:pt>
    <dgm:pt modelId="{8F284F63-5B3D-004B-8715-0C66DF18B753}" type="parTrans" cxnId="{204AD9FE-011E-6C47-AA2A-D0819BB1993E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007C7AD-190A-494C-93E8-6D655FDD42B7}" type="sibTrans" cxnId="{204AD9FE-011E-6C47-AA2A-D0819BB1993E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B5EC3CB-B1F1-3E44-A039-D45CA27CCA22}">
      <dgm:prSet phldrT="[Text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9334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GB"/>
            <a:t>Store </a:t>
          </a:r>
          <a:r>
            <a:rPr lang="en-GB"/>
            <a:t>data</a:t>
          </a:r>
          <a:r>
            <a:rPr lang="en-GB"/>
            <a:t> </a:t>
          </a:r>
          <a:r>
            <a:rPr lang="en-GB"/>
            <a:t>to common </a:t>
          </a:r>
          <a:r>
            <a:rPr lang="en-GB"/>
            <a:t>netcdf</a:t>
          </a:r>
          <a:r>
            <a:rPr lang="en-GB"/>
            <a:t> format</a:t>
          </a:r>
          <a:endParaRPr lang="en-GB"/>
        </a:p>
      </dgm:t>
    </dgm:pt>
    <dgm:pt modelId="{DB2999D6-26CB-5F48-BC7B-C3D1D3E06062}" type="parTrans" cxnId="{C4C67B71-9AB1-9249-804D-DF5128969773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D3B166F-6A3E-2643-A6AF-52CFB7DA363C}" type="sibTrans" cxnId="{C4C67B71-9AB1-9249-804D-DF5128969773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F2CD4B1-3A21-A34D-BE41-230E876AF098}">
      <dgm:prSet phldrT="[Text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9334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GB"/>
            <a:t>Quality</a:t>
          </a:r>
          <a:r>
            <a:rPr lang="en-GB"/>
            <a:t> </a:t>
          </a:r>
          <a:r>
            <a:rPr lang="en-GB"/>
            <a:t>control</a:t>
          </a:r>
          <a:endParaRPr lang="en-GB"/>
        </a:p>
      </dgm:t>
    </dgm:pt>
    <dgm:pt modelId="{9899DF2F-9FFE-BD46-A4C6-62F93C1F864D}" type="parTrans" cxnId="{45E6B811-1032-6148-B1B3-6D6B93410981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7887F97-0672-D041-8D32-CD89740B5B85}" type="sibTrans" cxnId="{45E6B811-1032-6148-B1B3-6D6B93410981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0E891A5-B651-5741-88F2-2D37481917AA}">
      <dgm:prSet phldrT="[Text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9334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GB"/>
            <a:t>Visualize on CLU website</a:t>
          </a:r>
          <a:endParaRPr lang="en-GB"/>
        </a:p>
      </dgm:t>
    </dgm:pt>
    <dgm:pt modelId="{23AD7ED3-B50F-F44D-B46C-F37C8F2A2373}" type="parTrans" cxnId="{B1A481B0-E7BA-FC4F-AA72-D4E8A15149B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5329ECE-2DBA-6144-9D97-3C1B2F27FBDB}" type="sibTrans" cxnId="{B1A481B0-E7BA-FC4F-AA72-D4E8A15149B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B29E05B-B3D2-4F6E-BE38-85636EB35BB9}">
      <dgm:prSet phldrT="[Text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9334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GB"/>
            <a:t>Data serve as input to synergy products</a:t>
          </a:r>
          <a:endParaRPr lang="en-GB"/>
        </a:p>
      </dgm:t>
    </dgm:pt>
    <dgm:pt modelId="{B521E730-4EB4-4E17-806F-0386E4CD20FA}" type="parTrans" cxnId="{61D13954-FDFF-4F1B-8659-FC32658BEA38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2E24AF3-422A-47CB-9AB2-78579703467C}" type="sibTrans" cxnId="{61D13954-FDFF-4F1B-8659-FC32658BEA38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9DF7553-9171-804C-AD28-494A73360B30}" type="pres">
      <dgm:prSet presAssocID="{63321E56-EAAF-B84A-8A10-6CCFDDD103BB}" presName="CompostProcess" presStyleCnt="0">
        <dgm:presLayoutVars>
          <dgm:dir val="norm"/>
          <dgm:resizeHandles val="exact"/>
        </dgm:presLayoutVars>
      </dgm:prSet>
      <dgm:spPr bwMode="auto"/>
    </dgm:pt>
    <dgm:pt modelId="{4ACCDBEE-11C2-AD4C-87D0-C87562BBCFD6}" type="pres">
      <dgm:prSet custLinFactNeighborX="304" presAssocID="{63321E56-EAAF-B84A-8A10-6CCFDDD103BB}" presName="arrow" presStyleLbl="bgShp" presStyleIdx="0" presStyleCnt="1"/>
      <dgm:spPr bwMode="auto"/>
    </dgm:pt>
    <dgm:pt modelId="{70F66E1D-7827-E34B-9AF8-44AED989D4E1}" type="pres">
      <dgm:prSet presAssocID="{63321E56-EAAF-B84A-8A10-6CCFDDD103BB}" presName="linearProcess" presStyleCnt="0"/>
      <dgm:spPr bwMode="auto"/>
    </dgm:pt>
    <dgm:pt modelId="{8A577045-6CF2-4F49-B4EA-BCAD3572C8B0}" type="pres">
      <dgm:prSet custLinFactNeighborX="89293" custScaleX="101064" presAssocID="{183E9668-4749-904E-AF9C-8F329AA6F390}" presName="textNode" presStyleLbl="node1" presStyleIdx="0" presStyleCnt="6">
        <dgm:presLayoutVars>
          <dgm:bulletEnabled val="1"/>
        </dgm:presLayoutVars>
      </dgm:prSet>
      <dgm:spPr bwMode="auto"/>
    </dgm:pt>
    <dgm:pt modelId="{D4C20FEC-FB8E-D247-AE6F-403D7A8CDD54}" type="pres">
      <dgm:prSet presAssocID="{22E3BFCB-9BE2-594C-A0A6-0ACFD816E6AE}" presName="sibTrans" presStyleCnt="0"/>
      <dgm:spPr bwMode="auto"/>
    </dgm:pt>
    <dgm:pt modelId="{52C709D7-490F-8E4D-A1E7-4A93AA80EA4A}" type="pres">
      <dgm:prSet custLinFactNeighborX="200000" custLinFactNeighborY="790" custLinFactX="101521" presAssocID="{60432C22-6751-A740-BAD4-4D05A19A1927}" presName="textNode" presStyleLbl="node1" presStyleIdx="1" presStyleCnt="6">
        <dgm:presLayoutVars>
          <dgm:bulletEnabled val="1"/>
        </dgm:presLayoutVars>
      </dgm:prSet>
      <dgm:spPr bwMode="auto"/>
    </dgm:pt>
    <dgm:pt modelId="{9940178B-B5C9-B544-BA95-400AEB22292B}" type="pres">
      <dgm:prSet presAssocID="{4007C7AD-190A-494C-93E8-6D655FDD42B7}" presName="sibTrans" presStyleCnt="0"/>
      <dgm:spPr bwMode="auto"/>
    </dgm:pt>
    <dgm:pt modelId="{A142225D-D8CB-F041-AA4F-E6B06154E5BA}" type="pres">
      <dgm:prSet custLinFactNeighborX="-100000" custLinFactNeighborY="790" custLinFactX="-92724" presAssocID="{8F2CD4B1-3A21-A34D-BE41-230E876AF098}" presName="textNode" presStyleLbl="node1" presStyleIdx="2" presStyleCnt="6">
        <dgm:presLayoutVars>
          <dgm:bulletEnabled val="1"/>
        </dgm:presLayoutVars>
      </dgm:prSet>
      <dgm:spPr bwMode="auto"/>
    </dgm:pt>
    <dgm:pt modelId="{78B508B3-1214-1A40-9A2E-FF6C885EC15F}" type="pres">
      <dgm:prSet presAssocID="{87887F97-0672-D041-8D32-CD89740B5B85}" presName="sibTrans" presStyleCnt="0"/>
      <dgm:spPr bwMode="auto"/>
    </dgm:pt>
    <dgm:pt modelId="{4F31E759-F217-6949-9361-828C982EC32F}" type="pres">
      <dgm:prSet custLinFactNeighborX="89293" presAssocID="{2B5EC3CB-B1F1-3E44-A039-D45CA27CCA22}" presName="textNode" presStyleLbl="node1" presStyleIdx="3" presStyleCnt="6">
        <dgm:presLayoutVars>
          <dgm:bulletEnabled val="1"/>
        </dgm:presLayoutVars>
      </dgm:prSet>
      <dgm:spPr bwMode="auto"/>
    </dgm:pt>
    <dgm:pt modelId="{254EA576-93A8-C246-A3DA-709A0743D563}" type="pres">
      <dgm:prSet presAssocID="{9D3B166F-6A3E-2643-A6AF-52CFB7DA363C}" presName="sibTrans" presStyleCnt="0"/>
      <dgm:spPr bwMode="auto"/>
    </dgm:pt>
    <dgm:pt modelId="{F209A79B-CCE5-BF4F-BD56-9C76671B904D}" type="pres">
      <dgm:prSet custLinFactNeighborY="464" custLinFactX="199321" presAssocID="{40E891A5-B651-5741-88F2-2D37481917AA}" presName="textNode" presStyleLbl="node1" presStyleIdx="4" presStyleCnt="6">
        <dgm:presLayoutVars>
          <dgm:bulletEnabled val="1"/>
        </dgm:presLayoutVars>
      </dgm:prSet>
      <dgm:spPr bwMode="auto"/>
    </dgm:pt>
    <dgm:pt modelId="{0A1F9FEA-3CA4-4E8F-83A3-DE1B893C0A70}" type="pres">
      <dgm:prSet presAssocID="{D5329ECE-2DBA-6144-9D97-3C1B2F27FBDB}" presName="sibTrans" presStyleCnt="0"/>
      <dgm:spPr bwMode="auto"/>
    </dgm:pt>
    <dgm:pt modelId="{4D52FD02-A0ED-4715-A2DE-2830CA5F859F}" type="pres">
      <dgm:prSet custLinFactNeighborX="-100000" custLinFactNeighborY="1897" custLinFactX="-98438" presAssocID="{DB29E05B-B3D2-4F6E-BE38-85636EB35BB9}" presName="textNode" presStyleLbl="node1" presStyleIdx="5" presStyleCnt="6">
        <dgm:presLayoutVars>
          <dgm:bulletEnabled val="1"/>
        </dgm:presLayoutVars>
      </dgm:prSet>
      <dgm:spPr bwMode="auto"/>
    </dgm:pt>
  </dgm:ptLst>
  <dgm:cxnLst>
    <dgm:cxn modelId="{F0964E0E-6F7F-6642-AA33-07D3F87A5829}" type="presOf" srcId="{40E891A5-B651-5741-88F2-2D37481917AA}" destId="{F209A79B-CCE5-BF4F-BD56-9C76671B904D}" srcOrd="0" destOrd="0" presId="urn:microsoft.com/office/officeart/2005/8/layout/hProcess9"/>
    <dgm:cxn modelId="{45E6B811-1032-6148-B1B3-6D6B93410981}" srcId="{63321E56-EAAF-B84A-8A10-6CCFDDD103BB}" destId="{8F2CD4B1-3A21-A34D-BE41-230E876AF098}" srcOrd="2" destOrd="0" parTransId="{9899DF2F-9FFE-BD46-A4C6-62F93C1F864D}" sibTransId="{87887F97-0672-D041-8D32-CD89740B5B85}"/>
    <dgm:cxn modelId="{7797EE21-D718-3242-B3AD-5038723C59FB}" type="presOf" srcId="{183E9668-4749-904E-AF9C-8F329AA6F390}" destId="{8A577045-6CF2-4F49-B4EA-BCAD3572C8B0}" srcOrd="0" destOrd="0" presId="urn:microsoft.com/office/officeart/2005/8/layout/hProcess9"/>
    <dgm:cxn modelId="{8B26923E-A3E2-4050-9946-442DB44B0186}" type="presOf" srcId="{DB29E05B-B3D2-4F6E-BE38-85636EB35BB9}" destId="{4D52FD02-A0ED-4715-A2DE-2830CA5F859F}" srcOrd="0" destOrd="0" presId="urn:microsoft.com/office/officeart/2005/8/layout/hProcess9"/>
    <dgm:cxn modelId="{31E4B66D-3806-A445-8A33-E66E500980BD}" srcId="{63321E56-EAAF-B84A-8A10-6CCFDDD103BB}" destId="{183E9668-4749-904E-AF9C-8F329AA6F390}" srcOrd="0" destOrd="0" parTransId="{DC8B0CAA-B523-284F-8630-911D36F7AF71}" sibTransId="{22E3BFCB-9BE2-594C-A0A6-0ACFD816E6AE}"/>
    <dgm:cxn modelId="{C4C67B71-9AB1-9249-804D-DF5128969773}" srcId="{63321E56-EAAF-B84A-8A10-6CCFDDD103BB}" destId="{2B5EC3CB-B1F1-3E44-A039-D45CA27CCA22}" srcOrd="3" destOrd="0" parTransId="{DB2999D6-26CB-5F48-BC7B-C3D1D3E06062}" sibTransId="{9D3B166F-6A3E-2643-A6AF-52CFB7DA363C}"/>
    <dgm:cxn modelId="{61D13954-FDFF-4F1B-8659-FC32658BEA38}" srcId="{63321E56-EAAF-B84A-8A10-6CCFDDD103BB}" destId="{DB29E05B-B3D2-4F6E-BE38-85636EB35BB9}" srcOrd="5" destOrd="0" parTransId="{B521E730-4EB4-4E17-806F-0386E4CD20FA}" sibTransId="{22E24AF3-422A-47CB-9AB2-78579703467C}"/>
    <dgm:cxn modelId="{86D4EA8A-DA70-C947-8A16-625E21C89C7F}" type="presOf" srcId="{8F2CD4B1-3A21-A34D-BE41-230E876AF098}" destId="{A142225D-D8CB-F041-AA4F-E6B06154E5BA}" srcOrd="0" destOrd="0" presId="urn:microsoft.com/office/officeart/2005/8/layout/hProcess9"/>
    <dgm:cxn modelId="{584EE698-3A25-254C-BBFF-989B3821EF06}" type="presOf" srcId="{63321E56-EAAF-B84A-8A10-6CCFDDD103BB}" destId="{89DF7553-9171-804C-AD28-494A73360B30}" srcOrd="0" destOrd="0" presId="urn:microsoft.com/office/officeart/2005/8/layout/hProcess9"/>
    <dgm:cxn modelId="{E6A3509D-01DF-7B4D-8075-88CF34F0FF38}" type="presOf" srcId="{60432C22-6751-A740-BAD4-4D05A19A1927}" destId="{52C709D7-490F-8E4D-A1E7-4A93AA80EA4A}" srcOrd="0" destOrd="0" presId="urn:microsoft.com/office/officeart/2005/8/layout/hProcess9"/>
    <dgm:cxn modelId="{B1A481B0-E7BA-FC4F-AA72-D4E8A15149BC}" srcId="{63321E56-EAAF-B84A-8A10-6CCFDDD103BB}" destId="{40E891A5-B651-5741-88F2-2D37481917AA}" srcOrd="4" destOrd="0" parTransId="{23AD7ED3-B50F-F44D-B46C-F37C8F2A2373}" sibTransId="{D5329ECE-2DBA-6144-9D97-3C1B2F27FBDB}"/>
    <dgm:cxn modelId="{DA9655D1-1C6E-3049-91AA-C9DA912CACA8}" type="presOf" srcId="{2B5EC3CB-B1F1-3E44-A039-D45CA27CCA22}" destId="{4F31E759-F217-6949-9361-828C982EC32F}" srcOrd="0" destOrd="0" presId="urn:microsoft.com/office/officeart/2005/8/layout/hProcess9"/>
    <dgm:cxn modelId="{204AD9FE-011E-6C47-AA2A-D0819BB1993E}" srcId="{63321E56-EAAF-B84A-8A10-6CCFDDD103BB}" destId="{60432C22-6751-A740-BAD4-4D05A19A1927}" srcOrd="1" destOrd="0" parTransId="{8F284F63-5B3D-004B-8715-0C66DF18B753}" sibTransId="{4007C7AD-190A-494C-93E8-6D655FDD42B7}"/>
    <dgm:cxn modelId="{B47B66C1-4FC4-E441-A63F-6C0D1A982BA2}" type="presParOf" srcId="{89DF7553-9171-804C-AD28-494A73360B30}" destId="{4ACCDBEE-11C2-AD4C-87D0-C87562BBCFD6}" srcOrd="0" destOrd="0" presId="urn:microsoft.com/office/officeart/2005/8/layout/hProcess9"/>
    <dgm:cxn modelId="{AB4BCC92-F5A6-A147-B768-FC177E71C9C1}" type="presParOf" srcId="{89DF7553-9171-804C-AD28-494A73360B30}" destId="{70F66E1D-7827-E34B-9AF8-44AED989D4E1}" srcOrd="1" destOrd="0" presId="urn:microsoft.com/office/officeart/2005/8/layout/hProcess9"/>
    <dgm:cxn modelId="{9358E3D4-F2E7-6A4C-AF94-065334C1059A}" type="presParOf" srcId="{70F66E1D-7827-E34B-9AF8-44AED989D4E1}" destId="{8A577045-6CF2-4F49-B4EA-BCAD3572C8B0}" srcOrd="0" destOrd="0" presId="urn:microsoft.com/office/officeart/2005/8/layout/hProcess9"/>
    <dgm:cxn modelId="{19352008-F7C0-E747-AF3D-C9635EC00B98}" type="presParOf" srcId="{70F66E1D-7827-E34B-9AF8-44AED989D4E1}" destId="{D4C20FEC-FB8E-D247-AE6F-403D7A8CDD54}" srcOrd="1" destOrd="0" presId="urn:microsoft.com/office/officeart/2005/8/layout/hProcess9"/>
    <dgm:cxn modelId="{3A2940FA-DE31-4548-860B-03B8D22F9F60}" type="presParOf" srcId="{70F66E1D-7827-E34B-9AF8-44AED989D4E1}" destId="{52C709D7-490F-8E4D-A1E7-4A93AA80EA4A}" srcOrd="2" destOrd="0" presId="urn:microsoft.com/office/officeart/2005/8/layout/hProcess9"/>
    <dgm:cxn modelId="{09F99EB8-DADA-4046-9865-5F1C95F38DDA}" type="presParOf" srcId="{70F66E1D-7827-E34B-9AF8-44AED989D4E1}" destId="{9940178B-B5C9-B544-BA95-400AEB22292B}" srcOrd="3" destOrd="0" presId="urn:microsoft.com/office/officeart/2005/8/layout/hProcess9"/>
    <dgm:cxn modelId="{B114889E-5EC5-DC40-AE20-AE12A76CCA66}" type="presParOf" srcId="{70F66E1D-7827-E34B-9AF8-44AED989D4E1}" destId="{A142225D-D8CB-F041-AA4F-E6B06154E5BA}" srcOrd="4" destOrd="0" presId="urn:microsoft.com/office/officeart/2005/8/layout/hProcess9"/>
    <dgm:cxn modelId="{3866EBBE-C92F-DA47-B82C-DE85AD5635C6}" type="presParOf" srcId="{70F66E1D-7827-E34B-9AF8-44AED989D4E1}" destId="{78B508B3-1214-1A40-9A2E-FF6C885EC15F}" srcOrd="5" destOrd="0" presId="urn:microsoft.com/office/officeart/2005/8/layout/hProcess9"/>
    <dgm:cxn modelId="{2EE1F7F8-4CB1-EA46-8AC6-78AA21CFE1A0}" type="presParOf" srcId="{70F66E1D-7827-E34B-9AF8-44AED989D4E1}" destId="{4F31E759-F217-6949-9361-828C982EC32F}" srcOrd="6" destOrd="0" presId="urn:microsoft.com/office/officeart/2005/8/layout/hProcess9"/>
    <dgm:cxn modelId="{38DA9B78-672D-5F42-A5B6-9B71AF6D7232}" type="presParOf" srcId="{70F66E1D-7827-E34B-9AF8-44AED989D4E1}" destId="{254EA576-93A8-C246-A3DA-709A0743D563}" srcOrd="7" destOrd="0" presId="urn:microsoft.com/office/officeart/2005/8/layout/hProcess9"/>
    <dgm:cxn modelId="{C7C5BA3A-7375-F44F-8253-ACB3FA3DEF92}" type="presParOf" srcId="{70F66E1D-7827-E34B-9AF8-44AED989D4E1}" destId="{F209A79B-CCE5-BF4F-BD56-9C76671B904D}" srcOrd="8" destOrd="0" presId="urn:microsoft.com/office/officeart/2005/8/layout/hProcess9"/>
    <dgm:cxn modelId="{921F00FA-AC7C-4F74-83FD-11C15AE76CBD}" type="presParOf" srcId="{70F66E1D-7827-E34B-9AF8-44AED989D4E1}" destId="{0A1F9FEA-3CA4-4E8F-83A3-DE1B893C0A70}" srcOrd="9" destOrd="0" presId="urn:microsoft.com/office/officeart/2005/8/layout/hProcess9"/>
    <dgm:cxn modelId="{3B06F8F5-820B-45C9-9C69-5A9E4A1184C6}" type="presParOf" srcId="{70F66E1D-7827-E34B-9AF8-44AED989D4E1}" destId="{4D52FD02-A0ED-4715-A2DE-2830CA5F859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01039879" name=""/>
      <dsp:cNvGrpSpPr/>
    </dsp:nvGrpSpPr>
    <dsp:grpSpPr bwMode="auto">
      <a:xfrm flipH="0" flipV="0">
        <a:off x="0" y="0"/>
        <a:ext cx="13655435" cy="7004232"/>
        <a:chOff x="0" y="0"/>
        <a:chExt cx="13655435" cy="7004232"/>
      </a:xfrm>
    </dsp:grpSpPr>
    <dsp:sp modelId="{4ACCDBEE-11C2-AD4C-87D0-C87562BBCFD6}">
      <dsp:nvSpPr>
        <dsp:cNvPr id="1998234310" name=""/>
        <dsp:cNvSpPr/>
      </dsp:nvSpPr>
      <dsp:spPr bwMode="auto">
        <a:xfrm>
          <a:off x="1059442" y="0"/>
          <a:ext cx="11607119" cy="700423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rgbClr val="000000"/>
        </a:lnRef>
        <a:fillRef idx="3">
          <a:srgbClr val="000000"/>
        </a:fillRef>
        <a:effectRef idx="0">
          <a:srgbClr val="000000"/>
        </a:effectRef>
        <a:fontRef idx="minor"/>
      </dsp:style>
    </dsp:sp>
    <dsp:sp modelId="{8A577045-6CF2-4F49-B4EA-BCAD3572C8B0}">
      <dsp:nvSpPr>
        <dsp:cNvPr id="162787063" name=""/>
        <dsp:cNvSpPr/>
      </dsp:nvSpPr>
      <dsp:spPr bwMode="auto">
        <a:xfrm>
          <a:off x="99913" y="2101269"/>
          <a:ext cx="2203533" cy="2801693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06679" tIns="106679" rIns="106679" bIns="106679" numCol="1" spcCol="1267" rtlCol="0" fromWordArt="0" anchor="ctr" anchorCtr="0" forceAA="0" upright="0" compatLnSpc="0">
          <a:noAutofit/>
        </a:bodyPr>
        <a:lstStyle/>
        <a:p>
          <a:pPr marL="0" lvl="0" indent="0" algn="ctr" defTabSz="9334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GB" sz="2800"/>
            <a:t>Read in</a:t>
          </a:r>
          <a:r>
            <a:rPr lang="en-GB" sz="2800"/>
            <a:t> </a:t>
          </a:r>
          <a:r>
            <a:rPr lang="en-GB" sz="2800"/>
            <a:t>transferred raw</a:t>
          </a:r>
          <a:r>
            <a:rPr lang="en-GB" sz="2800"/>
            <a:t> </a:t>
          </a:r>
          <a:r>
            <a:rPr lang="en-GB" sz="2800"/>
            <a:t>data</a:t>
          </a:r>
          <a:endParaRPr sz="2800"/>
        </a:p>
      </dsp:txBody>
      <dsp:txXfrm>
        <a:off x="207480" y="2208836"/>
        <a:ext cx="1988398" cy="2586558"/>
      </dsp:txXfrm>
    </dsp:sp>
    <dsp:sp modelId="{52C709D7-490F-8E4D-A1E7-4A93AA80EA4A}">
      <dsp:nvSpPr>
        <dsp:cNvPr id="913930851" name=""/>
        <dsp:cNvSpPr/>
      </dsp:nvSpPr>
      <dsp:spPr bwMode="auto">
        <a:xfrm>
          <a:off x="4746651" y="2123402"/>
          <a:ext cx="2180332" cy="2801693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06678" tIns="106678" rIns="106678" bIns="106678" numCol="1" spcCol="1267" rtlCol="0" fromWordArt="0" anchor="ctr" anchorCtr="0" forceAA="0" upright="0" compatLnSpc="0">
          <a:noAutofit/>
        </a:bodyPr>
        <a:lstStyle/>
        <a:p>
          <a:pPr marL="0" lvl="0" indent="0" algn="ctr" defTabSz="9334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GB" sz="2800"/>
            <a:t>Apply</a:t>
          </a:r>
          <a:r>
            <a:rPr lang="en-GB" sz="2800"/>
            <a:t> retrieval method</a:t>
          </a:r>
          <a:endParaRPr sz="2800"/>
        </a:p>
      </dsp:txBody>
      <dsp:txXfrm>
        <a:off x="4853086" y="2229837"/>
        <a:ext cx="1967464" cy="2588823"/>
      </dsp:txXfrm>
    </dsp:sp>
    <dsp:sp modelId="{A142225D-D8CB-F041-AA4F-E6B06154E5BA}">
      <dsp:nvSpPr>
        <dsp:cNvPr id="1948880961" name=""/>
        <dsp:cNvSpPr/>
      </dsp:nvSpPr>
      <dsp:spPr bwMode="auto">
        <a:xfrm>
          <a:off x="2473760" y="2123402"/>
          <a:ext cx="2180332" cy="2801693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06678" tIns="106678" rIns="106678" bIns="106678" numCol="1" spcCol="1267" rtlCol="0" fromWordArt="0" anchor="ctr" anchorCtr="0" forceAA="0" upright="0" compatLnSpc="0">
          <a:noAutofit/>
        </a:bodyPr>
        <a:lstStyle/>
        <a:p>
          <a:pPr marL="0" lvl="0" indent="0" algn="ctr" defTabSz="9334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GB" sz="2800"/>
            <a:t>Quality</a:t>
          </a:r>
          <a:r>
            <a:rPr lang="en-GB" sz="2800"/>
            <a:t> </a:t>
          </a:r>
          <a:r>
            <a:rPr lang="en-GB" sz="2800"/>
            <a:t>control</a:t>
          </a:r>
          <a:endParaRPr sz="2800"/>
        </a:p>
      </dsp:txBody>
      <dsp:txXfrm>
        <a:off x="2580195" y="2229837"/>
        <a:ext cx="1967464" cy="2588823"/>
      </dsp:txXfrm>
    </dsp:sp>
    <dsp:sp modelId="{4F31E759-F217-6949-9361-828C982EC32F}">
      <dsp:nvSpPr>
        <dsp:cNvPr id="419080044" name=""/>
        <dsp:cNvSpPr/>
      </dsp:nvSpPr>
      <dsp:spPr bwMode="auto">
        <a:xfrm>
          <a:off x="6991168" y="2101269"/>
          <a:ext cx="2180332" cy="2801693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06678" tIns="106678" rIns="106678" bIns="106678" numCol="1" spcCol="1267" rtlCol="0" fromWordArt="0" anchor="ctr" anchorCtr="0" forceAA="0" upright="0" compatLnSpc="0">
          <a:noAutofit/>
        </a:bodyPr>
        <a:lstStyle/>
        <a:p>
          <a:pPr marL="0" lvl="0" indent="0" algn="ctr" defTabSz="9334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GB" sz="2800"/>
            <a:t>Store </a:t>
          </a:r>
          <a:r>
            <a:rPr lang="en-GB" sz="2800"/>
            <a:t>data</a:t>
          </a:r>
          <a:r>
            <a:rPr lang="en-GB" sz="2800"/>
            <a:t> </a:t>
          </a:r>
          <a:r>
            <a:rPr lang="en-GB" sz="2800"/>
            <a:t>to common </a:t>
          </a:r>
          <a:r>
            <a:rPr lang="en-GB" sz="2800"/>
            <a:t>netcdf</a:t>
          </a:r>
          <a:r>
            <a:rPr lang="en-GB" sz="2800"/>
            <a:t> format</a:t>
          </a:r>
          <a:endParaRPr sz="2800"/>
        </a:p>
      </dsp:txBody>
      <dsp:txXfrm>
        <a:off x="7097603" y="2207704"/>
        <a:ext cx="1967464" cy="2588823"/>
      </dsp:txXfrm>
    </dsp:sp>
    <dsp:sp modelId="{F209A79B-CCE5-BF4F-BD56-9C76671B904D}">
      <dsp:nvSpPr>
        <dsp:cNvPr id="89575962" name=""/>
        <dsp:cNvSpPr/>
      </dsp:nvSpPr>
      <dsp:spPr bwMode="auto">
        <a:xfrm>
          <a:off x="11457734" y="2114267"/>
          <a:ext cx="2180332" cy="2801693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06679" tIns="106679" rIns="106679" bIns="106679" numCol="1" spcCol="1267" rtlCol="0" fromWordArt="0" anchor="ctr" anchorCtr="0" forceAA="0" upright="0" compatLnSpc="0">
          <a:noAutofit/>
        </a:bodyPr>
        <a:lstStyle/>
        <a:p>
          <a:pPr marL="0" lvl="0" indent="0" algn="ctr" defTabSz="9334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GB" sz="2800"/>
            <a:t>Visualize on CLU website</a:t>
          </a:r>
          <a:endParaRPr sz="2800"/>
        </a:p>
      </dsp:txBody>
      <dsp:txXfrm>
        <a:off x="11564169" y="2220703"/>
        <a:ext cx="1967464" cy="2588823"/>
      </dsp:txXfrm>
    </dsp:sp>
    <dsp:sp modelId="{4D52FD02-A0ED-4715-A2DE-2830CA5F859F}">
      <dsp:nvSpPr>
        <dsp:cNvPr id="1713549234" name=""/>
        <dsp:cNvSpPr/>
      </dsp:nvSpPr>
      <dsp:spPr bwMode="auto">
        <a:xfrm>
          <a:off x="9217234" y="2154417"/>
          <a:ext cx="2180332" cy="2801693"/>
        </a:xfrm>
        <a:prstGeom prst="roundRect">
          <a:avLst>
            <a:gd name="adj" fmla="val 1666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06679" tIns="106679" rIns="106679" bIns="106679" numCol="1" spcCol="1267" rtlCol="0" fromWordArt="0" anchor="ctr" anchorCtr="0" forceAA="0" upright="0" compatLnSpc="0">
          <a:noAutofit/>
        </a:bodyPr>
        <a:lstStyle/>
        <a:p>
          <a:pPr marL="0" lvl="0" indent="0" algn="ctr" defTabSz="9334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GB" sz="2800"/>
            <a:t>Data serve as input to synergy products</a:t>
          </a:r>
          <a:endParaRPr sz="2800"/>
        </a:p>
      </dsp:txBody>
      <dsp:txXfrm>
        <a:off x="9323669" y="2260852"/>
        <a:ext cx="1967464" cy="2588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 val="norm"/>
      <dgm:resizeHandles val="exact"/>
    </dgm:varLst>
    <dgm:alg type="composite">
      <dgm:param type="horzAlign" val="ctr"/>
      <dgm:param type="vertAlign" val="mid"/>
    </dgm:alg>
    <dgm:shape r:blip="">
      <dgm:adjLst/>
    </dgm:shape>
    <dgm:presOf/>
    <dgm:constrLst>
      <dgm:constr type="w" for="ch" forName="arrow" refType="w" fact="0.850000"/>
      <dgm:constr type="h" for="ch" forName="arrow" refType="h"/>
      <dgm:constr type="ctrX" for="ch" forName="arrow" refType="w" fact="0.500000"/>
      <dgm:constr type="ctrY" for="ch" forName="arrow" refType="h" fact="0.500000"/>
      <dgm:constr type="w" for="ch" forName="linearProcess" refType="w"/>
      <dgm:constr type="h" for="ch" forName="linearProcess" refType="h" fact="0.400000"/>
      <dgm:constr type="ctrX" for="ch" forName="linearProcess" refType="w" fact="0.500000"/>
      <dgm:constr type="ctrY" for="ch" forName="linearProcess" refType="h" fact="0.500000"/>
    </dgm:constrLst>
    <dgm:ruleLst/>
    <dgm:layoutNode name="arrow" styleLbl="bgShp">
      <dgm:alg type="sp"/>
      <dgm:choose name="Name0">
        <dgm:if name="Name1" func="var" arg="dir" op="equ" val="norm">
          <dgm:shape type="rightArrow" r:blip="">
            <dgm:adjLst/>
          </dgm:shape>
        </dgm:if>
        <dgm:else name="Name2">
          <dgm:shape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0000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type="roundRect" r:blip="">
            <dgm:adjLst/>
          </dgm:shape>
          <dgm:presOf axis="desOrSelf" ptType="node"/>
          <dgm:constrLst>
            <dgm:constr type="userA"/>
            <dgm:constr type="w" refType="userA" fact="0.300000"/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elfolie" preserve="0" showMasterPhAnim="0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 bwMode="auto">
          <a:xfrm>
            <a:off x="0" y="-1"/>
            <a:ext cx="30279600" cy="5220000"/>
          </a:xfrm>
          <a:prstGeom prst="rect">
            <a:avLst/>
          </a:prstGeom>
          <a:noFill/>
          <a:ln w="9525" cap="flat" cmpd="sng">
            <a:solidFill>
              <a:srgbClr val="457A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13;p2"/>
          <p:cNvSpPr/>
          <p:nvPr/>
        </p:nvSpPr>
        <p:spPr bwMode="auto">
          <a:xfrm>
            <a:off x="0" y="5220000"/>
            <a:ext cx="30279975" cy="1439230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4;p2"/>
          <p:cNvSpPr/>
          <p:nvPr/>
        </p:nvSpPr>
        <p:spPr bwMode="auto">
          <a:xfrm>
            <a:off x="0" y="41854438"/>
            <a:ext cx="30279975" cy="954087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rcRect l="1024" t="17443" r="14093" b="4754"/>
          <a:stretch/>
        </p:blipFill>
        <p:spPr bwMode="auto">
          <a:xfrm>
            <a:off x="22960916" y="597096"/>
            <a:ext cx="7319059" cy="3633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el und vertikaler Text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014413" y="10488613"/>
            <a:ext cx="28251150" cy="2725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marL="457200" lvl="0" indent="-1117600" algn="l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4000"/>
              <a:buChar char="•"/>
              <a:defRPr/>
            </a:lvl1pPr>
            <a:lvl2pPr marL="914400" lvl="1" indent="-10033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2200"/>
              <a:buChar char="–"/>
              <a:defRPr/>
            </a:lvl2pPr>
            <a:lvl3pPr marL="1371600" lvl="2" indent="-89535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0500"/>
              <a:buChar char="•"/>
              <a:defRPr/>
            </a:lvl3pPr>
            <a:lvl4pPr marL="1828800" lvl="3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–"/>
              <a:defRPr/>
            </a:lvl4pPr>
            <a:lvl5pPr marL="2286000" lvl="4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»"/>
              <a:defRPr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 bwMode="auto">
          <a:xfrm>
            <a:off x="151447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 bwMode="auto">
          <a:xfrm>
            <a:off x="10345738" y="39676388"/>
            <a:ext cx="95885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 bwMode="auto">
          <a:xfrm>
            <a:off x="2170112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Vertikaler Titel und Text" preserve="0" showMasterPhAnim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 bwMode="auto">
          <a:xfrm rot="5400000">
            <a:off x="7096484" y="16570830"/>
            <a:ext cx="36525982" cy="681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 bwMode="auto">
          <a:xfrm rot="5400000">
            <a:off x="-6781836" y="10010170"/>
            <a:ext cx="36525982" cy="1993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marL="457200" lvl="0" indent="-1117600" algn="l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4000"/>
              <a:buChar char="•"/>
              <a:defRPr/>
            </a:lvl1pPr>
            <a:lvl2pPr marL="914400" lvl="1" indent="-10033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2200"/>
              <a:buChar char="–"/>
              <a:defRPr/>
            </a:lvl2pPr>
            <a:lvl3pPr marL="1371600" lvl="2" indent="-89535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0500"/>
              <a:buChar char="•"/>
              <a:defRPr/>
            </a:lvl3pPr>
            <a:lvl4pPr marL="1828800" lvl="3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–"/>
              <a:defRPr/>
            </a:lvl4pPr>
            <a:lvl5pPr marL="2286000" lvl="4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»"/>
              <a:defRPr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 bwMode="auto">
          <a:xfrm>
            <a:off x="151447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 bwMode="auto">
          <a:xfrm>
            <a:off x="10345738" y="39676388"/>
            <a:ext cx="95885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 bwMode="auto">
          <a:xfrm>
            <a:off x="2170112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el und Inhalt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marL="457200" lvl="0" indent="-1117600" algn="l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4000"/>
              <a:buChar char="•"/>
              <a:defRPr/>
            </a:lvl1pPr>
            <a:lvl2pPr marL="914400" lvl="1" indent="-10033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2200"/>
              <a:buChar char="–"/>
              <a:defRPr/>
            </a:lvl2pPr>
            <a:lvl3pPr marL="1371600" lvl="2" indent="-89535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0500"/>
              <a:buChar char="•"/>
              <a:defRPr/>
            </a:lvl3pPr>
            <a:lvl4pPr marL="1828800" lvl="3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–"/>
              <a:defRPr/>
            </a:lvl4pPr>
            <a:lvl5pPr marL="2286000" lvl="4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»"/>
              <a:defRPr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 bwMode="auto">
          <a:xfrm>
            <a:off x="151447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 bwMode="auto">
          <a:xfrm>
            <a:off x="10345738" y="39676388"/>
            <a:ext cx="95885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 bwMode="auto">
          <a:xfrm>
            <a:off x="2170112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Abschnittsüberschrift" preserve="0" showMasterPhAnim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 bwMode="auto">
          <a:xfrm>
            <a:off x="2391914" y="27508443"/>
            <a:ext cx="25737982" cy="850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4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 bwMode="auto">
          <a:xfrm>
            <a:off x="2391914" y="18144082"/>
            <a:ext cx="25737982" cy="936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b" anchorCtr="0">
            <a:noAutofit/>
          </a:bodyPr>
          <a:lstStyle>
            <a:lvl1pPr marL="457200" lvl="0" indent="-228600" algn="l">
              <a:spcBef>
                <a:spcPts val="2100"/>
              </a:spcBef>
              <a:spcAft>
                <a:spcPts val="0"/>
              </a:spcAft>
              <a:buClr>
                <a:srgbClr val="898989"/>
              </a:buClr>
              <a:buSzPts val="8700"/>
              <a:buNone/>
              <a:defRPr sz="8700">
                <a:solidFill>
                  <a:srgbClr val="898989"/>
                </a:solidFill>
              </a:defRPr>
            </a:lvl1pPr>
            <a:lvl2pPr marL="914400" lvl="1" indent="-3429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 bwMode="auto">
          <a:xfrm>
            <a:off x="151447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 bwMode="auto">
          <a:xfrm>
            <a:off x="10345738" y="39676388"/>
            <a:ext cx="95885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 bwMode="auto">
          <a:xfrm>
            <a:off x="2170112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Zwei Inhalte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 bwMode="auto">
          <a:xfrm>
            <a:off x="1514475" y="1714501"/>
            <a:ext cx="27251025" cy="33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 bwMode="auto">
          <a:xfrm>
            <a:off x="1513999" y="9988658"/>
            <a:ext cx="13373656" cy="2825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marL="457200" lvl="0" indent="-10033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2200"/>
              <a:buChar char="•"/>
              <a:defRPr sz="12200"/>
            </a:lvl1pPr>
            <a:lvl2pPr marL="914400" lvl="1" indent="-89535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0500"/>
              <a:buChar char="–"/>
              <a:defRPr sz="10500"/>
            </a:lvl2pPr>
            <a:lvl3pPr marL="1371600" lvl="2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•"/>
              <a:defRPr sz="8700"/>
            </a:lvl3pPr>
            <a:lvl4pPr marL="1828800" lvl="3" indent="-723900" algn="l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7800"/>
              <a:buChar char="–"/>
              <a:defRPr sz="7800"/>
            </a:lvl4pPr>
            <a:lvl5pPr marL="2286000" lvl="4" indent="-723900" algn="l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7800"/>
              <a:buChar char="»"/>
              <a:defRPr sz="7800"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 bwMode="auto">
          <a:xfrm>
            <a:off x="15392323" y="9988658"/>
            <a:ext cx="13373656" cy="2825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marL="457200" lvl="0" indent="-10033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2200"/>
              <a:buChar char="•"/>
              <a:defRPr sz="12200"/>
            </a:lvl1pPr>
            <a:lvl2pPr marL="914400" lvl="1" indent="-89535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0500"/>
              <a:buChar char="–"/>
              <a:defRPr sz="10500"/>
            </a:lvl2pPr>
            <a:lvl3pPr marL="1371600" lvl="2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•"/>
              <a:defRPr sz="8700"/>
            </a:lvl3pPr>
            <a:lvl4pPr marL="1828800" lvl="3" indent="-723900" algn="l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7800"/>
              <a:buChar char="–"/>
              <a:defRPr sz="7800"/>
            </a:lvl4pPr>
            <a:lvl5pPr marL="2286000" lvl="4" indent="-723900" algn="l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7800"/>
              <a:buChar char="»"/>
              <a:defRPr sz="7800"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 bwMode="auto">
          <a:xfrm>
            <a:off x="151447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 bwMode="auto">
          <a:xfrm>
            <a:off x="10345738" y="39676388"/>
            <a:ext cx="95885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 bwMode="auto">
          <a:xfrm>
            <a:off x="2170112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Vergleich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 bwMode="auto">
          <a:xfrm>
            <a:off x="1513999" y="9582372"/>
            <a:ext cx="13378915" cy="399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b" anchorCtr="0">
            <a:noAutofit/>
          </a:bodyPr>
          <a:lstStyle>
            <a:lvl1pPr marL="457200" lvl="0" indent="-22860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0500"/>
              <a:buNone/>
              <a:defRPr sz="10500" b="1"/>
            </a:lvl1pPr>
            <a:lvl2pPr marL="914400" lvl="1" indent="-3429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 bwMode="auto">
          <a:xfrm>
            <a:off x="1513999" y="13575849"/>
            <a:ext cx="13378915" cy="246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marL="457200" lvl="0" indent="-89535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0500"/>
              <a:buChar char="•"/>
              <a:defRPr sz="10500"/>
            </a:lvl1pPr>
            <a:lvl2pPr marL="914400" lvl="1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–"/>
              <a:defRPr sz="8700"/>
            </a:lvl2pPr>
            <a:lvl3pPr marL="1371600" lvl="2" indent="-723900" algn="l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7800"/>
              <a:buChar char="•"/>
              <a:defRPr sz="7800"/>
            </a:lvl3pPr>
            <a:lvl4pPr marL="1828800" lvl="3" indent="-673100" algn="l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7000"/>
              <a:buChar char="–"/>
              <a:defRPr sz="7000"/>
            </a:lvl4pPr>
            <a:lvl5pPr marL="2286000" lvl="4" indent="-673100" algn="l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7000"/>
              <a:buChar char="»"/>
              <a:defRPr sz="7000"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 bwMode="auto">
          <a:xfrm>
            <a:off x="15381808" y="9582372"/>
            <a:ext cx="13384164" cy="399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b" anchorCtr="0">
            <a:noAutofit/>
          </a:bodyPr>
          <a:lstStyle>
            <a:lvl1pPr marL="457200" lvl="0" indent="-22860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0500"/>
              <a:buNone/>
              <a:defRPr sz="10500" b="1"/>
            </a:lvl1pPr>
            <a:lvl2pPr marL="914400" lvl="1" indent="-3429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 bwMode="auto">
          <a:xfrm>
            <a:off x="15381808" y="13575849"/>
            <a:ext cx="13384164" cy="246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marL="457200" lvl="0" indent="-89535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0500"/>
              <a:buChar char="•"/>
              <a:defRPr sz="10500"/>
            </a:lvl1pPr>
            <a:lvl2pPr marL="914400" lvl="1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–"/>
              <a:defRPr sz="8700"/>
            </a:lvl2pPr>
            <a:lvl3pPr marL="1371600" lvl="2" indent="-723900" algn="l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7800"/>
              <a:buChar char="•"/>
              <a:defRPr sz="7800"/>
            </a:lvl3pPr>
            <a:lvl4pPr marL="1828800" lvl="3" indent="-673100" algn="l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7000"/>
              <a:buChar char="–"/>
              <a:defRPr sz="7000"/>
            </a:lvl4pPr>
            <a:lvl5pPr marL="2286000" lvl="4" indent="-673100" algn="l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7000"/>
              <a:buChar char="»"/>
              <a:defRPr sz="7000"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 bwMode="auto">
          <a:xfrm>
            <a:off x="151447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 bwMode="auto">
          <a:xfrm>
            <a:off x="10345738" y="39676388"/>
            <a:ext cx="95885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 bwMode="auto">
          <a:xfrm>
            <a:off x="2170112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Nur Titel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 bwMode="auto">
          <a:xfrm>
            <a:off x="151447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 bwMode="auto">
          <a:xfrm>
            <a:off x="10345738" y="39676388"/>
            <a:ext cx="95885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 bwMode="auto">
          <a:xfrm>
            <a:off x="2170112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Leer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 bwMode="auto">
          <a:xfrm>
            <a:off x="151447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 bwMode="auto">
          <a:xfrm>
            <a:off x="10345738" y="39676388"/>
            <a:ext cx="95885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 bwMode="auto">
          <a:xfrm>
            <a:off x="2170112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Inhalt mit Überschrift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 bwMode="auto">
          <a:xfrm>
            <a:off x="1513999" y="1704414"/>
            <a:ext cx="9961903" cy="725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 bwMode="auto">
          <a:xfrm>
            <a:off x="11838627" y="1704423"/>
            <a:ext cx="16927345" cy="3653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marL="457200" lvl="0" indent="-1117600" algn="l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4000"/>
              <a:buChar char="•"/>
              <a:defRPr/>
            </a:lvl1pPr>
            <a:lvl2pPr marL="914400" lvl="1" indent="-10033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2200"/>
              <a:buChar char="–"/>
              <a:defRPr/>
            </a:lvl2pPr>
            <a:lvl3pPr marL="1371600" lvl="2" indent="-89535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0500"/>
              <a:buChar char="•"/>
              <a:defRPr/>
            </a:lvl3pPr>
            <a:lvl4pPr marL="1828800" lvl="3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–"/>
              <a:defRPr/>
            </a:lvl4pPr>
            <a:lvl5pPr marL="2286000" lvl="4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Char char="»"/>
              <a:defRPr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 bwMode="auto">
          <a:xfrm>
            <a:off x="1513999" y="8958084"/>
            <a:ext cx="9961903" cy="2928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6100"/>
              <a:buNone/>
              <a:defRPr sz="6100"/>
            </a:lvl1pPr>
            <a:lvl2pPr marL="914400" lvl="1" indent="-3429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 bwMode="auto">
          <a:xfrm>
            <a:off x="151447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 bwMode="auto">
          <a:xfrm>
            <a:off x="10345738" y="39676388"/>
            <a:ext cx="95885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 bwMode="auto">
          <a:xfrm>
            <a:off x="2170112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ild mit Überschrift" preserve="0" showMasterPhAnim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 bwMode="auto">
          <a:xfrm>
            <a:off x="5935086" y="29965966"/>
            <a:ext cx="18167985" cy="353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 bwMode="auto">
          <a:xfrm>
            <a:off x="5935086" y="3825017"/>
            <a:ext cx="18167985" cy="25685111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 bwMode="auto">
          <a:xfrm>
            <a:off x="5935086" y="33503625"/>
            <a:ext cx="18167985" cy="502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6100"/>
              <a:buNone/>
              <a:defRPr sz="6100"/>
            </a:lvl1pPr>
            <a:lvl2pPr marL="914400" lvl="1" indent="-3429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 bwMode="auto">
          <a:xfrm>
            <a:off x="151447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 bwMode="auto">
          <a:xfrm>
            <a:off x="10345738" y="39676388"/>
            <a:ext cx="95885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 bwMode="auto">
          <a:xfrm>
            <a:off x="2170112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t" anchorCtr="0">
            <a:noAutofit/>
          </a:bodyPr>
          <a:lstStyle>
            <a:lvl1pPr marL="457200" marR="0" lvl="0" indent="-1117600" algn="l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4000"/>
              <a:buFont typeface="Arial"/>
              <a:buChar char="•"/>
              <a:defRPr sz="1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1003300" algn="l"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Char char="–"/>
              <a:defRPr sz="1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895350" algn="l"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Char char="•"/>
              <a:defRPr sz="10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Char char="–"/>
              <a:defRPr sz="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Char char="»"/>
              <a:defRPr sz="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Char char="»"/>
              <a:defRPr sz="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Char char="»"/>
              <a:defRPr sz="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Char char="»"/>
              <a:defRPr sz="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78105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Char char="»"/>
              <a:defRPr sz="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 bwMode="auto">
          <a:xfrm>
            <a:off x="151447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 bwMode="auto">
          <a:xfrm>
            <a:off x="10345738" y="39676388"/>
            <a:ext cx="95885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1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 bwMode="auto">
          <a:xfrm>
            <a:off x="21701125" y="39676388"/>
            <a:ext cx="7064375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650" tIns="199325" rIns="398650" bIns="1993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jp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hyperlink" Target="https://actris.eu/topical-centre/ccres" TargetMode="External"/><Relationship Id="rId15" Type="http://schemas.openxmlformats.org/officeDocument/2006/relationships/image" Target="../media/image14.png"/><Relationship Id="rId16" Type="http://schemas.openxmlformats.org/officeDocument/2006/relationships/diagramData" Target="../diagrams/data1.xml" /><Relationship Id="rId17" Type="http://schemas.microsoft.com/office/2007/relationships/diagramDrawing" Target="../diagrams/drawing1.xml" /><Relationship Id="rId18" Type="http://schemas.openxmlformats.org/officeDocument/2006/relationships/diagramColors" Target="../diagrams/colors1.xml" /><Relationship Id="rId19" Type="http://schemas.openxmlformats.org/officeDocument/2006/relationships/diagramLayout" Target="../diagrams/layout1.xml" /><Relationship Id="rId20" Type="http://schemas.openxmlformats.org/officeDocument/2006/relationships/diagramQuickStyle" Target="../diagrams/quickStyle1.xml" /><Relationship Id="rId21" Type="http://schemas.openxmlformats.org/officeDocument/2006/relationships/hyperlink" Target="http://github.com/actris-cloudnet/mwrpy" TargetMode="External"/><Relationship Id="rId22" Type="http://schemas.openxmlformats.org/officeDocument/2006/relationships/hyperlink" Target="https://cloudnet.fmi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2717175" name="Google Shape;87;p13"/>
          <p:cNvSpPr/>
          <p:nvPr/>
        </p:nvSpPr>
        <p:spPr bwMode="auto">
          <a:xfrm>
            <a:off x="530561" y="7164000"/>
            <a:ext cx="14385600" cy="895349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txBody>
          <a:bodyPr spcFirstLastPara="1" wrap="square" lIns="91423" tIns="45699" rIns="91423" bIns="45699" anchor="ctr" anchorCtr="1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2087562" name="Google Shape;92;p13"/>
          <p:cNvSpPr txBox="1"/>
          <p:nvPr/>
        </p:nvSpPr>
        <p:spPr bwMode="auto">
          <a:xfrm>
            <a:off x="530561" y="7163999"/>
            <a:ext cx="14385600" cy="10952550"/>
          </a:xfrm>
          <a:prstGeom prst="rect">
            <a:avLst/>
          </a:prstGeom>
          <a:noFill/>
          <a:ln w="38100" cap="flat" cmpd="sng">
            <a:solidFill>
              <a:srgbClr val="457A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7974" tIns="143974" rIns="287974" bIns="143974" anchor="t" anchorCtr="0">
            <a:noAutofit/>
          </a:bodyPr>
          <a:lstStyle/>
          <a:p>
            <a:pPr marL="1143000" marR="0" lvl="0" indent="-114300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1. Products from</a:t>
            </a:r>
            <a:r>
              <a: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 Microwave Radiometer Observations</a:t>
            </a:r>
            <a:endParaRPr/>
          </a:p>
        </p:txBody>
      </p:sp>
      <p:sp>
        <p:nvSpPr>
          <p:cNvPr id="85" name="Google Shape;85;p13"/>
          <p:cNvSpPr/>
          <p:nvPr/>
        </p:nvSpPr>
        <p:spPr bwMode="auto">
          <a:xfrm>
            <a:off x="15393593" y="28746447"/>
            <a:ext cx="14385600" cy="895350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6" name="Google Shape;86;p13"/>
          <p:cNvSpPr txBox="1"/>
          <p:nvPr/>
        </p:nvSpPr>
        <p:spPr bwMode="auto">
          <a:xfrm flipH="0" flipV="0">
            <a:off x="15393594" y="28746445"/>
            <a:ext cx="14385600" cy="7772807"/>
          </a:xfrm>
          <a:prstGeom prst="rect">
            <a:avLst/>
          </a:prstGeom>
          <a:noFill/>
          <a:ln w="38100" cap="flat" cmpd="sng">
            <a:solidFill>
              <a:srgbClr val="457A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87973" tIns="143973" rIns="287973" bIns="143973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0" i="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6. </a:t>
            </a:r>
            <a:r>
              <a:rPr lang="en-US" sz="4000" b="0" i="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Retrieval Development</a:t>
            </a:r>
            <a:endParaRPr>
              <a:solidFill>
                <a:schemeClr val="bg1"/>
              </a:solidFill>
            </a:endParaRPr>
          </a:p>
          <a:p>
            <a:pPr marL="438080" marR="0" lvl="0" indent="-438080" algn="just">
              <a:lnSpc>
                <a:spcPct val="150000"/>
              </a:lnSpc>
              <a:spcBef>
                <a:spcPts val="319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cs typeface="Open Sans"/>
              </a:rPr>
              <a:t>ERA5 input / comparison to retrievals based on radiosondes</a:t>
            </a:r>
            <a:endParaRPr lang="en-US" sz="3200" b="0" i="0" u="none" strike="noStrike" cap="none" spc="0">
              <a:solidFill>
                <a:schemeClr val="dk1"/>
              </a:solidFill>
              <a:latin typeface="Open Sans"/>
              <a:cs typeface="Open Sans"/>
            </a:endParaRPr>
          </a:p>
          <a:p>
            <a:pPr marL="438080" indent="-438080">
              <a:lnSpc>
                <a:spcPct val="150000"/>
              </a:lnSpc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cs typeface="Open Sans"/>
              </a:rPr>
              <a:t>Statistical retrieval method (Neural Network with auxiliary data)</a:t>
            </a:r>
            <a:endParaRPr lang="en-US" sz="3200" b="0" i="0" u="none" strike="noStrike" cap="none" spc="0">
              <a:solidFill>
                <a:schemeClr val="dk1"/>
              </a:solidFill>
              <a:latin typeface="Open Sans"/>
              <a:cs typeface="Open Sans"/>
            </a:endParaRPr>
          </a:p>
          <a:p>
            <a:pPr marL="438080" indent="-438080">
              <a:lnSpc>
                <a:spcPct val="150000"/>
              </a:lnSpc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R</a:t>
            </a: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etrievals for </a:t>
            </a:r>
            <a:r>
              <a:rPr lang="en-US" sz="3200" b="1" i="0" u="none" strike="noStrike" cap="none" spc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low-humidity conditions </a:t>
            </a: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with newly acquired</a:t>
            </a: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RPG - </a:t>
            </a: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LHUMPRO (frequencies at 89 GHz and at 183 GHz water vapor line)</a:t>
            </a:r>
            <a:endParaRPr lang="en-US" sz="3200" b="0" i="0" u="none" strike="noStrike" cap="none" spc="0">
              <a:solidFill>
                <a:schemeClr val="dk1"/>
              </a:solidFill>
              <a:latin typeface="Open Sans"/>
              <a:cs typeface="Open Sans"/>
            </a:endParaRPr>
          </a:p>
          <a:p>
            <a:pPr marL="438079" indent="-438079">
              <a:lnSpc>
                <a:spcPct val="150000"/>
              </a:lnSpc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cs typeface="Open Sans"/>
              </a:rPr>
              <a:t>Improving LWP retrieval by utilizing 89 GHz channel</a:t>
            </a:r>
            <a:endParaRPr lang="en-US" sz="3200" b="0" i="0" u="none" strike="noStrike" cap="none" spc="0">
              <a:solidFill>
                <a:schemeClr val="dk1"/>
              </a:solidFill>
              <a:latin typeface="Open Sans"/>
              <a:cs typeface="Open Sans"/>
            </a:endParaRPr>
          </a:p>
        </p:txBody>
      </p:sp>
      <p:sp>
        <p:nvSpPr>
          <p:cNvPr id="89" name="Google Shape;89;p13"/>
          <p:cNvSpPr/>
          <p:nvPr/>
        </p:nvSpPr>
        <p:spPr bwMode="auto">
          <a:xfrm>
            <a:off x="522283" y="28746447"/>
            <a:ext cx="14385600" cy="895350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0" name="Google Shape;90;p13"/>
          <p:cNvSpPr txBox="1"/>
          <p:nvPr/>
        </p:nvSpPr>
        <p:spPr bwMode="auto">
          <a:xfrm flipH="0" flipV="0">
            <a:off x="522283" y="28746447"/>
            <a:ext cx="14385600" cy="12546865"/>
          </a:xfrm>
          <a:prstGeom prst="rect">
            <a:avLst/>
          </a:prstGeom>
          <a:noFill/>
          <a:ln w="38100" cap="flat" cmpd="sng">
            <a:solidFill>
              <a:srgbClr val="457A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7973" tIns="143973" rIns="287973" bIns="143973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3. </a:t>
            </a:r>
            <a:r>
              <a:rPr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Goals of Microwave Radiometer Unit (CCRES-DE)</a:t>
            </a:r>
            <a:endParaRPr sz="4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  <a:p>
            <a:pPr marL="438079" indent="-438079">
              <a:buFont typeface="Arial"/>
              <a:buChar char="•"/>
              <a:defRPr/>
            </a:pPr>
            <a:endParaRPr lang="en-US"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80" indent="-438080"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Implement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d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ata processing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chain, including 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near real-time online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monitoring 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of data quality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,  together with CCRES data center</a:t>
            </a:r>
            <a:endParaRPr lang="en-US"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79" indent="-438079">
              <a:buFont typeface="Arial"/>
              <a:buChar char="•"/>
              <a:defRPr/>
            </a:pPr>
            <a:endParaRPr lang="en-US"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80" indent="-438080"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Provide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standard operating procedures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in collaboration with other networks concerning setup, calibration, maintenance, etc.</a:t>
            </a:r>
            <a:endParaRPr lang="en-US"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defRPr/>
            </a:pPr>
            <a:endParaRPr lang="en-US"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79" indent="-438079"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Ensure homogeneous data products by common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retrieval approach</a:t>
            </a:r>
            <a:endParaRPr lang="en-US" sz="3200" b="1" i="0" u="none" strike="noStrike" cap="none" spc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80" indent="-438080"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Organize workshops and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hands-on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training 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for MWR operators and 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allow physical/virtual access for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testing 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of new instruments/methods</a:t>
            </a:r>
            <a:endParaRPr lang="en-US"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79" indent="-438079">
              <a:buFont typeface="Arial"/>
              <a:buChar char="•"/>
              <a:defRPr/>
            </a:pPr>
            <a:endParaRPr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79" indent="-438079">
              <a:buFont typeface="Arial"/>
              <a:buChar char="•"/>
              <a:defRPr/>
            </a:pPr>
            <a:endParaRPr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79" indent="-438079">
              <a:buFont typeface="Arial"/>
              <a:buChar char="•"/>
              <a:defRPr/>
            </a:pPr>
            <a:endParaRPr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79" indent="-438079">
              <a:buFont typeface="Arial"/>
              <a:buChar char="•"/>
              <a:defRPr/>
            </a:pPr>
            <a:endParaRPr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79" indent="-438079">
              <a:buFont typeface="Arial"/>
              <a:buChar char="•"/>
              <a:defRPr/>
            </a:pPr>
            <a:endParaRPr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defRPr/>
            </a:pPr>
            <a:endParaRPr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defRPr/>
            </a:pPr>
            <a:endParaRPr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79" indent="-438079">
              <a:buFont typeface="Arial"/>
              <a:buChar char="•"/>
              <a:defRPr/>
            </a:pPr>
            <a:endParaRPr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79" indent="-438079">
              <a:buFont typeface="Arial"/>
              <a:buChar char="•"/>
              <a:defRPr/>
            </a:pPr>
            <a:endParaRPr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defRPr/>
            </a:pPr>
            <a:endParaRPr lang="en-US"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438080" indent="-438080">
              <a:buFont typeface="Wingdings"/>
              <a:buChar char="Ø"/>
              <a:defRPr/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For these purposes, JOYCE provides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continuous MWR observations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since 2011 and</a:t>
            </a:r>
            <a:r>
              <a:rPr lang="en-US" sz="3200" b="0" i="0" u="none" strike="noStrike" cap="none" spc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n-US" sz="3200">
                <a:solidFill>
                  <a:schemeClr val="tx1"/>
                </a:solidFill>
                <a:latin typeface="Open Sans"/>
                <a:cs typeface="Open Sans"/>
              </a:rPr>
              <a:t>is being</a:t>
            </a:r>
            <a:r>
              <a:rPr lang="en-US" sz="3200" b="0" i="0" u="none" strike="noStrike" cap="none" spc="0">
                <a:solidFill>
                  <a:schemeClr val="tx1"/>
                </a:solidFill>
                <a:latin typeface="Open Sans"/>
                <a:cs typeface="Open Sans"/>
              </a:rPr>
              <a:t> equipped with reference instruments 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for testing and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inter-comparison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endParaRPr/>
          </a:p>
        </p:txBody>
      </p:sp>
      <p:sp>
        <p:nvSpPr>
          <p:cNvPr id="91" name="Google Shape;91;p13"/>
          <p:cNvSpPr/>
          <p:nvPr/>
        </p:nvSpPr>
        <p:spPr bwMode="auto">
          <a:xfrm>
            <a:off x="505140" y="18574943"/>
            <a:ext cx="14385600" cy="895350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2" name="Google Shape;92;p13"/>
          <p:cNvSpPr txBox="1"/>
          <p:nvPr/>
        </p:nvSpPr>
        <p:spPr bwMode="auto">
          <a:xfrm flipH="0" flipV="0">
            <a:off x="505144" y="18574943"/>
            <a:ext cx="14385600" cy="9714304"/>
          </a:xfrm>
          <a:prstGeom prst="rect">
            <a:avLst/>
          </a:prstGeom>
          <a:noFill/>
          <a:ln w="38100" cap="flat" cmpd="sng">
            <a:solidFill>
              <a:srgbClr val="457A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7973" tIns="143973" rIns="287973" bIns="143973" anchor="t" anchorCtr="0">
            <a:noAutofit/>
          </a:bodyPr>
          <a:lstStyle/>
          <a:p>
            <a:pPr marL="1143000" marR="0" lvl="0" indent="-114300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2. Overview: </a:t>
            </a:r>
            <a:r>
              <a:rPr lang="en-US" sz="4000" b="0" i="0" u="none" strike="noStrike" cap="none" spc="0">
                <a:solidFill>
                  <a:schemeClr val="lt1"/>
                </a:solidFill>
                <a:latin typeface="Open Sans"/>
                <a:cs typeface="Open Sans"/>
              </a:rPr>
              <a:t>ACTRIS cloud remote sensing network</a:t>
            </a:r>
            <a:endParaRPr sz="4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4" name="Google Shape;94;p13"/>
          <p:cNvSpPr txBox="1"/>
          <p:nvPr/>
        </p:nvSpPr>
        <p:spPr bwMode="auto">
          <a:xfrm flipH="0" flipV="0">
            <a:off x="0" y="0"/>
            <a:ext cx="21542499" cy="5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974" tIns="0" rIns="791974" bIns="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8000" b="0" i="0" u="none" strike="noStrike" cap="none" spc="0">
                <a:solidFill>
                  <a:srgbClr val="2F5363"/>
                </a:solidFill>
                <a:latin typeface="Open Sans"/>
                <a:cs typeface="Open Sans"/>
              </a:rPr>
              <a:t>Harmonized and quality-controlled microwave radiometer observations in the ACTRIS cloud remote sensing network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 bwMode="auto">
          <a:xfrm flipH="0" flipV="0">
            <a:off x="0" y="5220000"/>
            <a:ext cx="14916162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974" tIns="0" rIns="719974" bIns="45699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Marke</a:t>
            </a:r>
            <a:r>
              <a:rPr lang="en-US" sz="4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</a:t>
            </a:r>
            <a:r>
              <a:rPr lang="en-US" sz="4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., </a:t>
            </a: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L</a:t>
            </a:r>
            <a:r>
              <a:rPr lang="en-US" sz="4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Pfitzenmaier</a:t>
            </a:r>
            <a:r>
              <a:rPr lang="en-US" sz="4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and </a:t>
            </a: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B</a:t>
            </a:r>
            <a:r>
              <a:rPr lang="en-US" sz="4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Pospichal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Institute of Geophysics and Meteorology, University of Cologne</a:t>
            </a:r>
            <a:endParaRPr sz="3200" b="0" i="1" u="none" strike="noStrike" cap="none" baseline="300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7" name="Google Shape;97;p13"/>
          <p:cNvSpPr txBox="1"/>
          <p:nvPr/>
        </p:nvSpPr>
        <p:spPr bwMode="auto">
          <a:xfrm>
            <a:off x="0" y="41851263"/>
            <a:ext cx="30279975" cy="93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975" tIns="45700" rIns="79197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0" i="0" u="none" strike="noStrike" cap="none" spc="0">
                <a:solidFill>
                  <a:schemeClr val="lt1"/>
                </a:solidFill>
                <a:latin typeface="Open Sans"/>
                <a:cs typeface="Open Sans"/>
              </a:rPr>
              <a:t>EMS Annual Meeting 2023, Bratislava – Sep 4 - 8, 2023, Poster Session UP1.5</a:t>
            </a:r>
            <a:endParaRPr sz="3200" b="0" i="1" u="none" strike="noStrike" cap="none" baseline="30000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0" name="Google Shape;100;p13"/>
          <p:cNvPicPr/>
          <p:nvPr/>
        </p:nvPicPr>
        <p:blipFill>
          <a:blip r:embed="rId2">
            <a:alphaModFix/>
          </a:blip>
          <a:srcRect l="17449" t="8113" r="24382" b="0"/>
          <a:stretch/>
        </p:blipFill>
        <p:spPr bwMode="auto">
          <a:xfrm flipH="0" flipV="0">
            <a:off x="9350193" y="19679794"/>
            <a:ext cx="5381236" cy="755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013736" name="Textfeld 233013735"/>
          <p:cNvSpPr txBox="1"/>
          <p:nvPr/>
        </p:nvSpPr>
        <p:spPr bwMode="auto">
          <a:xfrm flipH="0" flipV="0">
            <a:off x="9297277" y="27398001"/>
            <a:ext cx="5610966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>
                <a:solidFill>
                  <a:srgbClr val="0070C0"/>
                </a:solidFill>
                <a:latin typeface="Open Sans"/>
                <a:cs typeface="Open Sans"/>
              </a:rPr>
              <a:t>blue: active</a:t>
            </a:r>
            <a:r>
              <a:rPr sz="2400">
                <a:latin typeface="Open Sans"/>
                <a:cs typeface="Open Sans"/>
              </a:rPr>
              <a:t>, </a:t>
            </a:r>
            <a:r>
              <a:rPr sz="2400">
                <a:solidFill>
                  <a:srgbClr val="CC0E0E"/>
                </a:solidFill>
                <a:latin typeface="Open Sans"/>
                <a:cs typeface="Open Sans"/>
              </a:rPr>
              <a:t>red: planned</a:t>
            </a:r>
            <a:r>
              <a:rPr sz="2400">
                <a:latin typeface="Open Sans"/>
                <a:cs typeface="Open Sans"/>
              </a:rPr>
              <a:t>, </a:t>
            </a:r>
            <a:r>
              <a:rPr sz="2400">
                <a:solidFill>
                  <a:srgbClr val="FFC000"/>
                </a:solidFill>
                <a:latin typeface="Open Sans"/>
                <a:cs typeface="Open Sans"/>
              </a:rPr>
              <a:t>orange: not yet in ACTRIS</a:t>
            </a:r>
            <a:endParaRPr/>
          </a:p>
        </p:txBody>
      </p:sp>
      <p:sp>
        <p:nvSpPr>
          <p:cNvPr id="230275790" name="Textfeld 230275789"/>
          <p:cNvSpPr txBox="1"/>
          <p:nvPr/>
        </p:nvSpPr>
        <p:spPr bwMode="auto">
          <a:xfrm flipH="0" flipV="0">
            <a:off x="505139" y="18706066"/>
            <a:ext cx="8694587" cy="911311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just">
              <a:defRPr/>
            </a:pP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 </a:t>
            </a:r>
            <a:endParaRPr lang="en-GB" sz="3200" b="0" i="0" u="none" strike="noStrike" cap="none" spc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288000" marR="0" lvl="0" indent="0" algn="just" defTabSz="914400">
              <a:lnSpc>
                <a:spcPct val="100000"/>
              </a:lnSpc>
              <a:spcBef>
                <a:spcPts val="3198"/>
              </a:spcBef>
              <a:spcAft>
                <a:spcPts val="0"/>
              </a:spcAft>
              <a:buNone/>
              <a:def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The </a:t>
            </a:r>
            <a:r>
              <a:rPr lang="en-GB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Aerosol, Clouds and Trace Gases Research Infrastructure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ACTRIS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) is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establishing a ground-based remote-sensing network to provide </a:t>
            </a:r>
            <a:r>
              <a:rPr lang="en-GB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long-</a:t>
            </a:r>
            <a:r>
              <a:rPr lang="en-GB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term cloud observations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through instrument synergy of cloud radars, lidars and 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MWR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.</a:t>
            </a:r>
            <a:endParaRPr lang="en-GB" sz="3200" b="0" i="0" u="none" strike="noStrike" cap="none" spc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8000" marR="0" lvl="0" indent="0" algn="just" defTabSz="914400">
              <a:lnSpc>
                <a:spcPct val="100000"/>
              </a:lnSpc>
              <a:spcBef>
                <a:spcPts val="3198"/>
              </a:spcBef>
              <a:spcAft>
                <a:spcPts val="0"/>
              </a:spcAft>
              <a:buNone/>
              <a:def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Therefore, 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the </a:t>
            </a:r>
            <a:r>
              <a:rPr lang="en-GB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Centre for Cloud Remote Sensing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(CCRES) is setting up a network of </a:t>
            </a:r>
            <a:r>
              <a:rPr lang="en-GB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20-25 National Facilities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(NF).</a:t>
            </a:r>
            <a:endParaRPr lang="en-GB" sz="3200" b="0" i="0" u="none" strike="noStrike" cap="none" spc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8000" marR="0" lvl="0" indent="0" algn="just" defTabSz="914400">
              <a:lnSpc>
                <a:spcPct val="100000"/>
              </a:lnSpc>
              <a:spcBef>
                <a:spcPts val="3198"/>
              </a:spcBef>
              <a:spcAft>
                <a:spcPts val="0"/>
              </a:spcAft>
              <a:buNone/>
              <a:def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The </a:t>
            </a:r>
            <a:r>
              <a:rPr lang="en-GB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Jülich ObservatorY for Cloud Evolution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(JOYCE), jointly operated by the 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University of Cologne and the 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Research Centre Jülich, is part of CCRES as NF and </a:t>
            </a:r>
            <a:r>
              <a:rPr lang="en-GB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central unit for ground-based MWR</a:t>
            </a:r>
            <a:r>
              <a:rPr lang="en-GB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(CCRES-DE).</a:t>
            </a:r>
            <a:endParaRPr lang="en-GB"/>
          </a:p>
        </p:txBody>
      </p:sp>
      <p:sp>
        <p:nvSpPr>
          <p:cNvPr id="1695962706" name="Ellipse 1695962705"/>
          <p:cNvSpPr/>
          <p:nvPr/>
        </p:nvSpPr>
        <p:spPr bwMode="auto">
          <a:xfrm>
            <a:off x="10990203" y="22811489"/>
            <a:ext cx="547180" cy="56744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994580" name="Textfeld 1952994579"/>
          <p:cNvSpPr txBox="1"/>
          <p:nvPr/>
        </p:nvSpPr>
        <p:spPr bwMode="auto">
          <a:xfrm>
            <a:off x="11537385" y="23012816"/>
            <a:ext cx="154345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>
                <a:solidFill>
                  <a:srgbClr val="FF0000"/>
                </a:solidFill>
                <a:latin typeface="Open Sans Extrabold"/>
                <a:cs typeface="Open Sans Extrabold"/>
              </a:rPr>
              <a:t>JOYCE</a:t>
            </a:r>
            <a:endParaRPr/>
          </a:p>
        </p:txBody>
      </p:sp>
      <p:pic>
        <p:nvPicPr>
          <p:cNvPr id="666678637" name="Grafik 66667863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099027" y="35596165"/>
            <a:ext cx="4332047" cy="3853073"/>
          </a:xfrm>
          <a:prstGeom prst="rect">
            <a:avLst/>
          </a:prstGeom>
        </p:spPr>
      </p:pic>
      <p:pic>
        <p:nvPicPr>
          <p:cNvPr id="1523634761" name="Grafik 152363476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149166" y="35596165"/>
            <a:ext cx="5150766" cy="3863074"/>
          </a:xfrm>
          <a:prstGeom prst="rect">
            <a:avLst/>
          </a:prstGeom>
        </p:spPr>
      </p:pic>
      <p:pic>
        <p:nvPicPr>
          <p:cNvPr id="1134130047" name="Grafik 113413004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21887231" y="33615418"/>
            <a:ext cx="7615204" cy="2726642"/>
          </a:xfrm>
          <a:prstGeom prst="rect">
            <a:avLst/>
          </a:prstGeom>
        </p:spPr>
      </p:pic>
      <p:sp>
        <p:nvSpPr>
          <p:cNvPr id="629245359" name="Textfeld 629245358"/>
          <p:cNvSpPr txBox="1"/>
          <p:nvPr/>
        </p:nvSpPr>
        <p:spPr bwMode="auto">
          <a:xfrm flipH="0" flipV="0">
            <a:off x="15590298" y="33648099"/>
            <a:ext cx="6529832" cy="3231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438078" indent="-438078">
              <a:buFont typeface="Arial"/>
              <a:buChar char="•"/>
              <a:defRPr/>
            </a:pPr>
            <a:r>
              <a:rPr lang="en-US" sz="3200" b="1" i="0" u="none" strike="noStrike" cap="none" spc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Synergy retrieval</a:t>
            </a: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of microwave and infrared radiometer for improvements in low LWP situations</a:t>
            </a:r>
            <a:endParaRPr lang="en-US" sz="3200" b="0" i="0" u="none" strike="noStrike" cap="none" spc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438078" indent="-438078">
              <a:buFont typeface="Arial"/>
              <a:buChar char="•"/>
              <a:defRPr/>
            </a:pPr>
            <a:endParaRPr lang="en-US" sz="3200" b="0" i="0" u="none" strike="noStrike" cap="none" spc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438078" indent="-438078">
              <a:buFont typeface="Arial"/>
              <a:buChar char="•"/>
              <a:defRPr/>
            </a:pPr>
            <a:endParaRPr sz="3200" b="0" i="0" u="none" strike="noStrike" cap="none" spc="0">
              <a:solidFill>
                <a:schemeClr val="dk1"/>
              </a:solidFill>
              <a:latin typeface="Open Sans"/>
              <a:cs typeface="Open Sans"/>
            </a:endParaRPr>
          </a:p>
          <a:p>
            <a:pPr>
              <a:defRPr/>
            </a:pPr>
            <a:endParaRPr/>
          </a:p>
        </p:txBody>
      </p:sp>
      <p:grpSp>
        <p:nvGrpSpPr>
          <p:cNvPr id="1513966620" name="Gruppieren 1513966619"/>
          <p:cNvGrpSpPr/>
          <p:nvPr/>
        </p:nvGrpSpPr>
        <p:grpSpPr bwMode="auto">
          <a:xfrm flipH="0" flipV="0">
            <a:off x="702049" y="13163788"/>
            <a:ext cx="14064135" cy="4940924"/>
            <a:chOff x="0" y="0"/>
            <a:chExt cx="14064135" cy="4940924"/>
          </a:xfrm>
        </p:grpSpPr>
        <p:pic>
          <p:nvPicPr>
            <p:cNvPr id="1095866722" name="Grafik 1095866721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0" y="0"/>
              <a:ext cx="6478853" cy="2567352"/>
            </a:xfrm>
            <a:prstGeom prst="rect">
              <a:avLst/>
            </a:prstGeom>
          </p:spPr>
        </p:pic>
        <p:pic>
          <p:nvPicPr>
            <p:cNvPr id="1790225694" name="Grafik 1790225693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856230" y="0"/>
              <a:ext cx="6673122" cy="2567352"/>
            </a:xfrm>
            <a:prstGeom prst="rect">
              <a:avLst/>
            </a:prstGeom>
          </p:spPr>
        </p:pic>
        <p:pic>
          <p:nvPicPr>
            <p:cNvPr id="1855128445" name="Grafik 1855128444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7123892" y="2373570"/>
              <a:ext cx="6940241" cy="2567352"/>
            </a:xfrm>
            <a:prstGeom prst="rect">
              <a:avLst/>
            </a:prstGeom>
          </p:spPr>
        </p:pic>
        <p:pic>
          <p:nvPicPr>
            <p:cNvPr id="982893801" name="Grafik 982893800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75241" y="2373570"/>
              <a:ext cx="7061659" cy="2567352"/>
            </a:xfrm>
            <a:prstGeom prst="rect">
              <a:avLst/>
            </a:prstGeom>
          </p:spPr>
        </p:pic>
      </p:grpSp>
      <p:sp>
        <p:nvSpPr>
          <p:cNvPr id="1902027204" name="Textfeld 1902027203"/>
          <p:cNvSpPr txBox="1"/>
          <p:nvPr/>
        </p:nvSpPr>
        <p:spPr bwMode="auto">
          <a:xfrm>
            <a:off x="722937" y="8011371"/>
            <a:ext cx="14096228" cy="50188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Microwave radiometers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(MWR) measure 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radiances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in two frequency ranges along absorption lines of water vapor and oxygen, as well as in window</a:t>
            </a:r>
            <a:r>
              <a:rPr lang="en-US" sz="3200" b="0" i="0" u="none" strike="noStrike" cap="none" spc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n-US" sz="3200">
                <a:solidFill>
                  <a:schemeClr val="tx1"/>
                </a:solidFill>
                <a:latin typeface="Open Sans"/>
                <a:cs typeface="Open Sans"/>
              </a:rPr>
              <a:t>regions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for clouds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. 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The following products are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retrieved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:</a:t>
            </a:r>
            <a:endParaRPr/>
          </a:p>
          <a:p>
            <a:pPr marL="438079" marR="0" lvl="0" indent="-438079" algn="just">
              <a:spcBef>
                <a:spcPts val="319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Integrated quantities, like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cloud liquid water path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(LWP) and integrated water vapor (IWV) from vertical stare measurements with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high-temporal resolution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of 1s</a:t>
            </a:r>
            <a:endParaRPr lang="en-US" sz="32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38079" marR="0" lvl="0" indent="-438079" algn="just">
              <a:spcBef>
                <a:spcPts val="319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Profiles of </a:t>
            </a:r>
            <a:r>
              <a:rPr lang="en-US" sz="32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atmospheric humidity and temperature</a:t>
            </a:r>
            <a:r>
              <a:rPr lang="en-US" sz="3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(temperature profile with </a:t>
            </a:r>
            <a:r>
              <a:rPr lang="en-US" sz="32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enhanced ABL accuracy</a:t>
            </a:r>
            <a:r>
              <a:rPr lang="en-US" sz="3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using elevation scans)</a:t>
            </a:r>
            <a:endParaRPr sz="3200" b="0">
              <a:solidFill>
                <a:srgbClr val="FF0000"/>
              </a:solidFill>
            </a:endParaRPr>
          </a:p>
        </p:txBody>
      </p:sp>
      <p:sp>
        <p:nvSpPr>
          <p:cNvPr id="1480226427" name="Google Shape;87;p13"/>
          <p:cNvSpPr/>
          <p:nvPr/>
        </p:nvSpPr>
        <p:spPr bwMode="auto">
          <a:xfrm rot="0" flipH="0" flipV="0">
            <a:off x="15393594" y="7164000"/>
            <a:ext cx="14385600" cy="895349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txBody>
          <a:bodyPr spcFirstLastPara="1" wrap="square" lIns="91423" tIns="45699" rIns="91423" bIns="45699" anchor="ctr" anchorCtr="1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3" name="Google Shape;83;p13"/>
          <p:cNvSpPr/>
          <p:nvPr/>
        </p:nvSpPr>
        <p:spPr bwMode="auto">
          <a:xfrm rot="0" flipH="0" flipV="0">
            <a:off x="15393593" y="15449163"/>
            <a:ext cx="14385600" cy="895350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800" b="0" i="0" u="none" strike="noStrike" cap="none">
              <a:solidFill>
                <a:srgbClr val="0082C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4" name="Google Shape;84;p13"/>
          <p:cNvSpPr txBox="1"/>
          <p:nvPr/>
        </p:nvSpPr>
        <p:spPr bwMode="auto">
          <a:xfrm rot="0" flipH="0" flipV="0">
            <a:off x="15397340" y="15449162"/>
            <a:ext cx="14385600" cy="12840084"/>
          </a:xfrm>
          <a:prstGeom prst="rect">
            <a:avLst/>
          </a:prstGeom>
          <a:noFill/>
          <a:ln w="38100" cap="flat" cmpd="sng">
            <a:solidFill>
              <a:srgbClr val="457A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87973" tIns="143973" rIns="287973" bIns="143973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5. </a:t>
            </a:r>
            <a:r>
              <a:rPr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Data Processing and Quality Control</a:t>
            </a:r>
            <a:endParaRPr/>
          </a:p>
          <a:p>
            <a:pPr marL="0" marR="0" lvl="0" indent="0" algn="just">
              <a:spcBef>
                <a:spcPts val="3200"/>
              </a:spcBef>
              <a:spcAft>
                <a:spcPts val="0"/>
              </a:spcAft>
              <a:buNone/>
              <a:defRPr/>
            </a:pPr>
            <a:endParaRPr lang="en-US" sz="32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76380639" name=""/>
          <p:cNvSpPr/>
          <p:nvPr/>
        </p:nvSpPr>
        <p:spPr bwMode="auto">
          <a:xfrm flipH="0" flipV="0">
            <a:off x="14907883" y="4914898"/>
            <a:ext cx="15364515" cy="192404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" name="Google Shape;98;p13"/>
          <p:cNvPicPr/>
          <p:nvPr/>
        </p:nvPicPr>
        <p:blipFill>
          <a:blip r:embed="rId10">
            <a:alphaModFix/>
          </a:blip>
          <a:stretch/>
        </p:blipFill>
        <p:spPr bwMode="auto">
          <a:xfrm flipH="0" flipV="0">
            <a:off x="15854328" y="4270909"/>
            <a:ext cx="4014632" cy="265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708343" name="Grafik 1502708342"/>
          <p:cNvPicPr>
            <a:picLocks noChangeAspect="1"/>
          </p:cNvPicPr>
          <p:nvPr/>
        </p:nvPicPr>
        <p:blipFill>
          <a:blip r:embed="rId11"/>
          <a:srcRect l="9610" t="0" r="9349" b="0"/>
          <a:stretch/>
        </p:blipFill>
        <p:spPr bwMode="auto">
          <a:xfrm flipH="0" flipV="0">
            <a:off x="20595605" y="4267077"/>
            <a:ext cx="3775694" cy="2846047"/>
          </a:xfrm>
          <a:prstGeom prst="rect">
            <a:avLst/>
          </a:prstGeom>
        </p:spPr>
      </p:pic>
      <p:pic>
        <p:nvPicPr>
          <p:cNvPr id="916288855" name="Grafik 916288854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 rot="0" flipH="0" flipV="0">
            <a:off x="24956920" y="4534220"/>
            <a:ext cx="4680825" cy="2392921"/>
          </a:xfrm>
          <a:prstGeom prst="rect">
            <a:avLst/>
          </a:prstGeom>
        </p:spPr>
      </p:pic>
      <p:sp>
        <p:nvSpPr>
          <p:cNvPr id="947863811" name=""/>
          <p:cNvSpPr txBox="1"/>
          <p:nvPr/>
        </p:nvSpPr>
        <p:spPr bwMode="auto">
          <a:xfrm flipH="0" flipV="0">
            <a:off x="6272391" y="13403682"/>
            <a:ext cx="1272879" cy="42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>
                <a:solidFill>
                  <a:srgbClr val="FF0000"/>
                </a:solidFill>
              </a:rPr>
              <a:t>IWV</a:t>
            </a:r>
            <a:endParaRPr/>
          </a:p>
        </p:txBody>
      </p:sp>
      <p:sp>
        <p:nvSpPr>
          <p:cNvPr id="719934604" name=""/>
          <p:cNvSpPr txBox="1"/>
          <p:nvPr/>
        </p:nvSpPr>
        <p:spPr bwMode="auto">
          <a:xfrm flipH="0" flipV="0">
            <a:off x="13280135" y="13403682"/>
            <a:ext cx="1274318" cy="42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>
                <a:solidFill>
                  <a:srgbClr val="FF0000"/>
                </a:solidFill>
              </a:rPr>
              <a:t>LWP</a:t>
            </a:r>
            <a:endParaRPr/>
          </a:p>
        </p:txBody>
      </p:sp>
      <p:sp>
        <p:nvSpPr>
          <p:cNvPr id="624007343" name=""/>
          <p:cNvSpPr txBox="1"/>
          <p:nvPr/>
        </p:nvSpPr>
        <p:spPr bwMode="auto">
          <a:xfrm flipH="0" flipV="0">
            <a:off x="5679722" y="15831498"/>
            <a:ext cx="1410897" cy="762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>
                <a:solidFill>
                  <a:srgbClr val="FF0000"/>
                </a:solidFill>
              </a:rPr>
              <a:t>Abs. humidity</a:t>
            </a:r>
            <a:endParaRPr/>
          </a:p>
        </p:txBody>
      </p:sp>
      <p:sp>
        <p:nvSpPr>
          <p:cNvPr id="2007935871" name=""/>
          <p:cNvSpPr txBox="1"/>
          <p:nvPr/>
        </p:nvSpPr>
        <p:spPr bwMode="auto">
          <a:xfrm flipH="0" flipV="0">
            <a:off x="12278969" y="15831498"/>
            <a:ext cx="1889303" cy="42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>
                <a:solidFill>
                  <a:srgbClr val="FF0000"/>
                </a:solidFill>
              </a:rPr>
              <a:t>Temperature</a:t>
            </a:r>
            <a:endParaRPr/>
          </a:p>
        </p:txBody>
      </p:sp>
      <p:pic>
        <p:nvPicPr>
          <p:cNvPr id="1749412554" name="Grafik 1749412553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 rot="0" flipH="0" flipV="0">
            <a:off x="23442083" y="8176088"/>
            <a:ext cx="5105611" cy="4748796"/>
          </a:xfrm>
          <a:prstGeom prst="rect">
            <a:avLst/>
          </a:prstGeom>
        </p:spPr>
      </p:pic>
      <p:sp>
        <p:nvSpPr>
          <p:cNvPr id="705000132" name="Textfeld 1902027203"/>
          <p:cNvSpPr txBox="1"/>
          <p:nvPr/>
        </p:nvSpPr>
        <p:spPr bwMode="auto">
          <a:xfrm flipH="0" flipV="0">
            <a:off x="15537919" y="13075593"/>
            <a:ext cx="14099827" cy="217447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438079" marR="0" lvl="0" indent="-438079" algn="just" defTabSz="914400">
              <a:lnSpc>
                <a:spcPct val="100000"/>
              </a:lnSpc>
              <a:spcBef>
                <a:spcPts val="3198"/>
              </a:spcBef>
              <a:spcAft>
                <a:spcPts val="0"/>
              </a:spcAft>
              <a:buFont typeface="Wingdings"/>
              <a:buChar char="Ø"/>
              <a:def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nable stations to be part in different networks</a:t>
            </a:r>
            <a:endParaRPr sz="3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438079" marR="0" lvl="0" indent="-438079" algn="just" defTabSz="914400">
              <a:lnSpc>
                <a:spcPct val="100000"/>
              </a:lnSpc>
              <a:spcBef>
                <a:spcPts val="3198"/>
              </a:spcBef>
              <a:spcAft>
                <a:spcPts val="0"/>
              </a:spcAft>
              <a:buFont typeface="Wingdings"/>
              <a:buChar char="Ø"/>
              <a:def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Cross network collaboration to establish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common operation procedures 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and data formats</a:t>
            </a:r>
            <a:endParaRPr sz="3200" b="0" i="0" u="none" strike="sngStrike" cap="none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/>
          </a:p>
        </p:txBody>
      </p:sp>
      <p:sp>
        <p:nvSpPr>
          <p:cNvPr id="88" name="Google Shape;88;p13"/>
          <p:cNvSpPr txBox="1"/>
          <p:nvPr/>
        </p:nvSpPr>
        <p:spPr bwMode="auto">
          <a:xfrm rot="0" flipH="0" flipV="0">
            <a:off x="15393592" y="7164001"/>
            <a:ext cx="14385600" cy="7868931"/>
          </a:xfrm>
          <a:prstGeom prst="rect">
            <a:avLst/>
          </a:prstGeom>
          <a:noFill/>
          <a:ln w="38100" cap="flat" cmpd="sng">
            <a:solidFill>
              <a:srgbClr val="457A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Overflow="overflow" horzOverflow="overflow" vert="horz" wrap="square" lIns="287973" tIns="143973" rIns="287973" bIns="143973" numCol="2" spcCol="0" rtlCol="0" fromWordArt="0" anchor="t" anchorCtr="0" forceAA="0" compatLnSpc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4. </a:t>
            </a:r>
            <a:r>
              <a:rPr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Links to Other Networks</a:t>
            </a:r>
            <a:endParaRPr sz="4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just">
              <a:spcBef>
                <a:spcPts val="3200"/>
              </a:spcBef>
              <a:spcAft>
                <a:spcPts val="0"/>
              </a:spcAft>
              <a:buNone/>
              <a:defRPr/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ACTRIS-CCRES closely collaborates with EUMETNET’s program for surface-based profile observations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             E-PROFILE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 which is establishing a network of MWR for operational purposes</a:t>
            </a:r>
            <a:r>
              <a:rPr lang="en-US"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. Overlap also exists with the COST action 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cs typeface="Open Sans"/>
              </a:rPr>
              <a:t>"Profiling the atmospheric boundary layer at European scale"</a:t>
            </a:r>
            <a:r>
              <a:rPr lang="en-US"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en-US" sz="3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PROBE</a:t>
            </a:r>
            <a:r>
              <a:rPr lang="en-US"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).</a:t>
            </a:r>
            <a:endParaRPr/>
          </a:p>
        </p:txBody>
      </p:sp>
      <p:sp>
        <p:nvSpPr>
          <p:cNvPr id="370294692" name="Google Shape;85;p13"/>
          <p:cNvSpPr/>
          <p:nvPr/>
        </p:nvSpPr>
        <p:spPr bwMode="auto">
          <a:xfrm>
            <a:off x="15393592" y="36985370"/>
            <a:ext cx="14385600" cy="895349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txBody>
          <a:bodyPr spcFirstLastPara="1" wrap="square" lIns="91423" tIns="45699" rIns="91423" bIns="45699" anchor="ctr" anchorCtr="1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82845324" name="Google Shape;86;p13"/>
          <p:cNvSpPr txBox="1"/>
          <p:nvPr/>
        </p:nvSpPr>
        <p:spPr bwMode="auto">
          <a:xfrm flipH="0" flipV="0">
            <a:off x="15393592" y="36985370"/>
            <a:ext cx="14385600" cy="4307941"/>
          </a:xfrm>
          <a:prstGeom prst="rect">
            <a:avLst/>
          </a:prstGeom>
          <a:noFill/>
          <a:ln w="38100" cap="flat" cmpd="sng">
            <a:solidFill>
              <a:srgbClr val="457A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87973" tIns="143973" rIns="287973" bIns="143973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0" i="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7. </a:t>
            </a:r>
            <a:r>
              <a:rPr lang="en-US" sz="4000" b="0" i="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Next Steps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endParaRPr lang="en-US" sz="3200" b="0" i="0" u="none" strike="noStrike" cap="none" spc="0">
              <a:solidFill>
                <a:schemeClr val="dk1"/>
              </a:solidFill>
              <a:latin typeface="Open Sans"/>
              <a:cs typeface="Open Sans"/>
            </a:endParaRPr>
          </a:p>
          <a:p>
            <a:pPr marL="438080" indent="-438080">
              <a:lnSpc>
                <a:spcPct val="150000"/>
              </a:lnSpc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cs typeface="Open Sans"/>
              </a:rPr>
              <a:t>MWR </a:t>
            </a:r>
            <a:r>
              <a:rPr lang="en-US" sz="3200" b="1" i="0" u="none" strike="noStrike" cap="none" spc="0">
                <a:solidFill>
                  <a:schemeClr val="dk1"/>
                </a:solidFill>
                <a:latin typeface="Open Sans"/>
                <a:cs typeface="Open Sans"/>
              </a:rPr>
              <a:t>synergy products</a:t>
            </a: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cs typeface="Open Sans"/>
              </a:rPr>
              <a:t> focusing on the atmospheric boundary-layer, including wind Doppler lidar, will be established in CCRES</a:t>
            </a:r>
            <a:endParaRPr lang="en-US" sz="3200" b="0" i="0" u="none" strike="noStrike" cap="none" spc="0">
              <a:solidFill>
                <a:schemeClr val="dk1"/>
              </a:solidFill>
              <a:latin typeface="Open Sans"/>
              <a:cs typeface="Open Sans"/>
            </a:endParaRPr>
          </a:p>
          <a:p>
            <a:pPr marL="438080" indent="-438080">
              <a:lnSpc>
                <a:spcPct val="150000"/>
              </a:lnSpc>
              <a:buFont typeface="Arial"/>
              <a:buChar char="•"/>
              <a:defRPr/>
            </a:pP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cs typeface="Open Sans"/>
              </a:rPr>
              <a:t>Implement automated procedures for the </a:t>
            </a:r>
            <a:r>
              <a:rPr lang="en-US" sz="3200" b="1" i="0" u="none" strike="noStrike" cap="none" spc="0">
                <a:solidFill>
                  <a:schemeClr val="dk1"/>
                </a:solidFill>
                <a:latin typeface="Open Sans"/>
                <a:cs typeface="Open Sans"/>
              </a:rPr>
              <a:t>long-term assessment</a:t>
            </a:r>
            <a:r>
              <a:rPr lang="en-US" sz="3200" b="0" i="0" u="none" strike="noStrike" cap="none" spc="0">
                <a:solidFill>
                  <a:schemeClr val="dk1"/>
                </a:solidFill>
                <a:latin typeface="Open Sans"/>
                <a:cs typeface="Open Sans"/>
              </a:rPr>
              <a:t> of instrument performance and data quality</a:t>
            </a:r>
            <a:endParaRPr lang="en-US" sz="3200" b="0" i="0" u="none" strike="noStrike" cap="none" spc="0">
              <a:solidFill>
                <a:schemeClr val="dk1"/>
              </a:solidFill>
              <a:latin typeface="Open Sans"/>
              <a:cs typeface="Open Sans"/>
            </a:endParaRPr>
          </a:p>
          <a:p>
            <a:pPr marL="438080" indent="-438080">
              <a:lnSpc>
                <a:spcPct val="114999"/>
              </a:lnSpc>
              <a:buFont typeface="Arial"/>
              <a:buChar char="•"/>
              <a:defRPr/>
            </a:pPr>
            <a:endParaRPr lang="en-US" sz="3200" b="0" i="0" u="none" strike="noStrike" cap="none" spc="0">
              <a:solidFill>
                <a:schemeClr val="dk1"/>
              </a:solidFill>
              <a:latin typeface="Open Sans"/>
              <a:cs typeface="Open Sans"/>
            </a:endParaRPr>
          </a:p>
          <a:p>
            <a:pPr>
              <a:defRPr/>
            </a:pPr>
            <a:endParaRPr lang="en-US" sz="3200" b="0" i="0" u="none" strike="noStrike" cap="none" spc="0">
              <a:solidFill>
                <a:schemeClr val="dk1"/>
              </a:solidFill>
              <a:latin typeface="Open Sans"/>
              <a:cs typeface="Open Sans"/>
            </a:endParaRPr>
          </a:p>
          <a:p>
            <a:pPr>
              <a:defRPr/>
            </a:pPr>
            <a:endParaRPr lang="en-US" sz="3200" b="0" i="0" u="none" strike="noStrike" cap="none" spc="0">
              <a:solidFill>
                <a:schemeClr val="dk1"/>
              </a:solidFill>
              <a:latin typeface="Open Sans"/>
              <a:cs typeface="Open Sans"/>
            </a:endParaRPr>
          </a:p>
          <a:p>
            <a:pPr marL="0" marR="0" lvl="0" indent="0" algn="just">
              <a:spcBef>
                <a:spcPts val="3197"/>
              </a:spcBef>
              <a:spcAft>
                <a:spcPts val="0"/>
              </a:spcAft>
              <a:buNone/>
              <a:defRPr/>
            </a:pPr>
            <a:endParaRPr/>
          </a:p>
          <a:p>
            <a:pPr marL="0" marR="0" lvl="0" indent="0" algn="just">
              <a:spcBef>
                <a:spcPts val="3197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54047459" name=""/>
          <p:cNvSpPr txBox="1"/>
          <p:nvPr/>
        </p:nvSpPr>
        <p:spPr bwMode="auto">
          <a:xfrm flipH="0" flipV="0">
            <a:off x="4691944" y="35048471"/>
            <a:ext cx="5180717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2800" b="0" i="0" u="sng" strike="noStrike" cap="none" spc="0">
                <a:solidFill>
                  <a:srgbClr val="000000"/>
                </a:solidFill>
                <a:latin typeface="Open Sans"/>
                <a:cs typeface="Open Sans"/>
                <a:hlinkClick r:id="rId14" tooltip="https://actris.eu/topical-centre/ccres"/>
              </a:rPr>
              <a:t>actris.eu/topical-centre/ccres</a:t>
            </a:r>
            <a:endParaRPr sz="2200">
              <a:latin typeface="Open Sans"/>
              <a:cs typeface="Open Sans"/>
            </a:endParaRPr>
          </a:p>
        </p:txBody>
      </p:sp>
      <p:pic>
        <p:nvPicPr>
          <p:cNvPr id="1456842525" name="Grafik 1588539981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 rot="0" flipH="0" flipV="0">
            <a:off x="15630972" y="22130424"/>
            <a:ext cx="6424367" cy="6018989"/>
          </a:xfrm>
          <a:prstGeom prst="rect">
            <a:avLst/>
          </a:prstGeom>
        </p:spPr>
      </p:pic>
      <p:sp>
        <p:nvSpPr>
          <p:cNvPr id="415625007" name="Textfeld 1553130072"/>
          <p:cNvSpPr txBox="1"/>
          <p:nvPr/>
        </p:nvSpPr>
        <p:spPr bwMode="auto">
          <a:xfrm rot="0" flipH="0" flipV="0">
            <a:off x="22056496" y="25636433"/>
            <a:ext cx="7156722" cy="24485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438080" marR="0" lvl="0" indent="-438080" algn="just">
              <a:spcBef>
                <a:spcPts val="3198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Quality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flags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included in data files</a:t>
            </a:r>
            <a:endParaRPr lang="en-US" sz="3200" b="0" i="0" u="none" strike="noStrike" cap="none" spc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438080" marR="0" lvl="0" indent="-438080" algn="just">
              <a:spcBef>
                <a:spcPts val="3197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Centralized monitoring of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housekeeping data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to identify malfunctions in near-real-time</a:t>
            </a:r>
            <a:endParaRPr/>
          </a:p>
        </p:txBody>
      </p:sp>
      <p:graphicFrame>
        <p:nvGraphicFramePr>
          <p:cNvPr id="2123735953" name="Diagramm 5"/>
          <p:cNvGraphicFramePr>
            <a:graphicFrameLocks xmlns:a="http://schemas.openxmlformats.org/drawingml/2006/main"/>
          </p:cNvGraphicFramePr>
          <p:nvPr/>
        </p:nvGraphicFramePr>
        <p:xfrm flipH="0" flipV="0">
          <a:off x="15597363" y="16456253"/>
          <a:ext cx="13655435" cy="7004232"/>
          <a:chOff x="0" y="0"/>
          <a:chExt cx="13655435" cy="700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9" r:qs="rId20" r:cs="rId18"/>
          </a:graphicData>
        </a:graphic>
      </p:graphicFrame>
      <p:cxnSp>
        <p:nvCxnSpPr>
          <p:cNvPr id="1111351820" name=""/>
          <p:cNvCxnSpPr>
            <a:cxnSpLocks/>
          </p:cNvCxnSpPr>
          <p:nvPr/>
        </p:nvCxnSpPr>
        <p:spPr bwMode="auto">
          <a:xfrm rot="5399976" flipH="0" flipV="1">
            <a:off x="18815206" y="21704839"/>
            <a:ext cx="607977" cy="0"/>
          </a:xfrm>
          <a:prstGeom prst="line">
            <a:avLst/>
          </a:prstGeom>
          <a:ln w="38099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4610777" name=""/>
          <p:cNvCxnSpPr>
            <a:cxnSpLocks/>
          </p:cNvCxnSpPr>
          <p:nvPr/>
        </p:nvCxnSpPr>
        <p:spPr bwMode="auto">
          <a:xfrm rot="16199969" flipH="0" flipV="0">
            <a:off x="16325462" y="18226181"/>
            <a:ext cx="662685" cy="0"/>
          </a:xfrm>
          <a:prstGeom prst="line">
            <a:avLst/>
          </a:prstGeom>
          <a:ln w="38099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738055" name=""/>
          <p:cNvSpPr txBox="1"/>
          <p:nvPr/>
        </p:nvSpPr>
        <p:spPr bwMode="auto">
          <a:xfrm flipH="0" flipV="0">
            <a:off x="15590298" y="16440113"/>
            <a:ext cx="5667832" cy="1554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Station operators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transfer raw data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to CCRES data center unit (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CLU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)</a:t>
            </a:r>
            <a:endParaRPr/>
          </a:p>
        </p:txBody>
      </p:sp>
      <p:sp>
        <p:nvSpPr>
          <p:cNvPr id="1234648226" name=""/>
          <p:cNvSpPr/>
          <p:nvPr/>
        </p:nvSpPr>
        <p:spPr bwMode="auto">
          <a:xfrm rot="5399976" flipH="0" flipV="0">
            <a:off x="20294620" y="14672552"/>
            <a:ext cx="911968" cy="6991755"/>
          </a:xfrm>
          <a:prstGeom prst="leftBrace">
            <a:avLst>
              <a:gd name="adj1" fmla="val 8333"/>
              <a:gd name="adj2" fmla="val 27035"/>
            </a:avLst>
          </a:prstGeom>
          <a:ln w="38099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138937880" name=""/>
          <p:cNvSpPr txBox="1"/>
          <p:nvPr/>
        </p:nvSpPr>
        <p:spPr bwMode="auto">
          <a:xfrm flipH="0" flipV="0">
            <a:off x="21967079" y="16475943"/>
            <a:ext cx="7627418" cy="792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0" algn="just" defTabSz="914400">
              <a:lnSpc>
                <a:spcPct val="100000"/>
              </a:lnSpc>
              <a:spcBef>
                <a:spcPts val="3197"/>
              </a:spcBef>
              <a:spcAft>
                <a:spcPts val="0"/>
              </a:spcAft>
              <a:defRPr lang="en-US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Python package 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MWRpy</a:t>
            </a:r>
            <a:endParaRPr lang="en-US" sz="32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079726432" name=""/>
          <p:cNvSpPr txBox="1"/>
          <p:nvPr/>
        </p:nvSpPr>
        <p:spPr bwMode="auto">
          <a:xfrm flipH="0" flipV="0">
            <a:off x="22015677" y="17019719"/>
            <a:ext cx="6893523" cy="792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0" algn="just" defTabSz="914400">
              <a:lnSpc>
                <a:spcPct val="100000"/>
              </a:lnSpc>
              <a:spcBef>
                <a:spcPts val="3197"/>
              </a:spcBef>
              <a:spcAft>
                <a:spcPts val="0"/>
              </a:spcAft>
              <a:defRPr lang="en-US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3200" b="0" i="0" u="sng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  <a:hlinkClick r:id="rId21" tooltip="http://github.com/actris-cloudnet/mwrpy"/>
              </a:rPr>
              <a:t>github.com/actris-cloudnet/mwrpy</a:t>
            </a:r>
            <a:endParaRPr lang="en-US" sz="32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753568770" name=""/>
          <p:cNvSpPr txBox="1"/>
          <p:nvPr/>
        </p:nvSpPr>
        <p:spPr bwMode="auto">
          <a:xfrm flipH="0" flipV="0">
            <a:off x="23427887" y="23022126"/>
            <a:ext cx="6242553" cy="1554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MWR data are incorporated in a synergistic cloud classification algorithm (</a:t>
            </a:r>
            <a:r>
              <a:rPr lang="en-US" sz="3200" b="1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Cloudnet</a:t>
            </a:r>
            <a:r>
              <a:rPr lang="en-US" sz="32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)</a:t>
            </a:r>
            <a:endParaRPr/>
          </a:p>
        </p:txBody>
      </p:sp>
      <p:cxnSp>
        <p:nvCxnSpPr>
          <p:cNvPr id="1901055412" name=""/>
          <p:cNvCxnSpPr>
            <a:cxnSpLocks/>
          </p:cNvCxnSpPr>
          <p:nvPr/>
        </p:nvCxnSpPr>
        <p:spPr bwMode="auto">
          <a:xfrm rot="5399976" flipH="0" flipV="0">
            <a:off x="25235543" y="22237512"/>
            <a:ext cx="1650292" cy="0"/>
          </a:xfrm>
          <a:prstGeom prst="line">
            <a:avLst/>
          </a:prstGeom>
          <a:ln w="38099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6990921" name=""/>
          <p:cNvCxnSpPr>
            <a:cxnSpLocks/>
          </p:cNvCxnSpPr>
          <p:nvPr/>
        </p:nvCxnSpPr>
        <p:spPr bwMode="auto">
          <a:xfrm rot="5399976" flipH="0" flipV="0">
            <a:off x="27915333" y="21664690"/>
            <a:ext cx="566681" cy="0"/>
          </a:xfrm>
          <a:prstGeom prst="line">
            <a:avLst/>
          </a:prstGeom>
          <a:ln w="38099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135487" name=""/>
          <p:cNvSpPr txBox="1"/>
          <p:nvPr/>
        </p:nvSpPr>
        <p:spPr bwMode="auto">
          <a:xfrm flipH="0" flipV="0">
            <a:off x="26732819" y="21907498"/>
            <a:ext cx="3046373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200" u="sng">
                <a:latin typeface="Open Sans"/>
                <a:cs typeface="Open Sans"/>
                <a:hlinkClick r:id="rId22" tooltip="https://cloudnet.fmi.fi"/>
              </a:rPr>
              <a:t>cloudnet.fmi.fi</a:t>
            </a:r>
            <a:endParaRPr sz="3200">
              <a:latin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arissa 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onlyoffice/7.4.1.36</Application>
  <DocSecurity>0</DocSecurity>
  <PresentationFormat>Benutzerdefiniert</PresentationFormat>
  <Paragraphs>0</Paragraphs>
  <Slides>1</Slides>
  <Notes>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dc:identifier/>
  <dc:language/>
  <cp:lastModifiedBy>Marke, Tobias (tmarke1@uni-koeln.de)</cp:lastModifiedBy>
  <cp:revision>20</cp:revision>
  <dcterms:modified xsi:type="dcterms:W3CDTF">2023-08-18T07:19:56Z</dcterms:modified>
  <cp:category/>
  <cp:contentStatus/>
  <cp:version/>
</cp:coreProperties>
</file>