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83" r:id="rId3"/>
    <p:sldId id="282" r:id="rId4"/>
    <p:sldId id="290" r:id="rId5"/>
    <p:sldId id="286" r:id="rId6"/>
    <p:sldId id="291" r:id="rId7"/>
    <p:sldId id="305" r:id="rId8"/>
    <p:sldId id="284" r:id="rId9"/>
    <p:sldId id="303" r:id="rId10"/>
    <p:sldId id="288" r:id="rId11"/>
    <p:sldId id="300" r:id="rId12"/>
    <p:sldId id="304" r:id="rId13"/>
    <p:sldId id="299" r:id="rId14"/>
    <p:sldId id="295" r:id="rId15"/>
    <p:sldId id="306" r:id="rId16"/>
  </p:sldIdLst>
  <p:sldSz cx="12195175" cy="6859588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516" y="-78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11.05.2016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077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 and reliability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983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Omnistar</a:t>
            </a:r>
            <a:r>
              <a:rPr lang="de-DE" baseline="0" dirty="0" smtClean="0"/>
              <a:t> Lizenz weltweit? </a:t>
            </a:r>
            <a:r>
              <a:rPr lang="de-DE" dirty="0" smtClean="0"/>
              <a:t>WAAS?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956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HAI gleich nur 2. Wellenlänge 2700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nm</a:t>
            </a:r>
            <a:endParaRPr lang="de-DE" baseline="0" dirty="0" smtClean="0"/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TDL: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tunable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diode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laser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21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316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  <a:endParaRPr lang="de-DE" noProof="0" dirty="0" smtClean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 smtClean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BAHAMAS Basic Meteorological Measurement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Aft>
                <a:spcPts val="300"/>
              </a:spcAft>
            </a:pPr>
            <a:r>
              <a:rPr lang="en-US" dirty="0" smtClean="0"/>
              <a:t>NARVAL II preparation workshop</a:t>
            </a:r>
          </a:p>
          <a:p>
            <a:pPr>
              <a:spcAft>
                <a:spcPts val="300"/>
              </a:spcAft>
            </a:pPr>
            <a:r>
              <a:rPr lang="en-GB" sz="1600" dirty="0"/>
              <a:t>Christian </a:t>
            </a:r>
            <a:r>
              <a:rPr lang="en-GB" sz="1600" dirty="0" smtClean="0"/>
              <a:t>Mallaun, Martin </a:t>
            </a:r>
            <a:r>
              <a:rPr lang="en-GB" sz="1600" dirty="0" err="1"/>
              <a:t>Zöger</a:t>
            </a:r>
            <a:r>
              <a:rPr lang="en-GB" sz="1600" dirty="0"/>
              <a:t>, Andreas </a:t>
            </a:r>
            <a:r>
              <a:rPr lang="en-GB" sz="1600" dirty="0" err="1"/>
              <a:t>Giez</a:t>
            </a:r>
            <a:r>
              <a:rPr lang="en-GB" sz="1600" dirty="0"/>
              <a:t>, Volker </a:t>
            </a:r>
            <a:r>
              <a:rPr lang="en-GB" sz="1600" dirty="0" smtClean="0"/>
              <a:t>Dreiling</a:t>
            </a:r>
          </a:p>
          <a:p>
            <a:pPr lvl="0">
              <a:spcAft>
                <a:spcPts val="300"/>
              </a:spcAft>
            </a:pPr>
            <a:r>
              <a:rPr lang="en-GB" sz="1600" dirty="0" smtClean="0"/>
              <a:t>DLR </a:t>
            </a:r>
            <a:r>
              <a:rPr lang="en-GB" sz="1600" dirty="0" err="1" smtClean="0"/>
              <a:t>Oberpfaffenhofen</a:t>
            </a:r>
            <a:r>
              <a:rPr lang="en-GB" sz="1600" dirty="0" smtClean="0"/>
              <a:t>, FX Sensor and Data Group</a:t>
            </a:r>
            <a:endParaRPr lang="en-GB" sz="1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78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0963" y="1413570"/>
            <a:ext cx="11221200" cy="540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Aircraft maneuvers</a:t>
            </a:r>
            <a:r>
              <a:rPr lang="en-US" dirty="0" smtClean="0"/>
              <a:t>:</a:t>
            </a:r>
          </a:p>
          <a:p>
            <a:r>
              <a:rPr lang="en-US" dirty="0" smtClean="0"/>
              <a:t>Reduced accuracy during turns and height changes (pressure, flow angles and wind – esp. vertical wind)</a:t>
            </a:r>
          </a:p>
          <a:p>
            <a:pPr lvl="0"/>
            <a:endParaRPr lang="en-US" dirty="0" smtClean="0"/>
          </a:p>
          <a:p>
            <a:pPr marL="0" lvl="0" indent="0">
              <a:buNone/>
            </a:pPr>
            <a:r>
              <a:rPr lang="en-US" b="1" dirty="0" smtClean="0"/>
              <a:t>High Aerosol concentration:</a:t>
            </a:r>
          </a:p>
          <a:p>
            <a:pPr lvl="0"/>
            <a:r>
              <a:rPr lang="en-US" dirty="0" smtClean="0"/>
              <a:t>Sensor and inlet contamination by dust or salt during low level flights</a:t>
            </a:r>
          </a:p>
          <a:p>
            <a:pPr lvl="0"/>
            <a:endParaRPr lang="en-US" dirty="0" smtClean="0"/>
          </a:p>
          <a:p>
            <a:pPr marL="0" lvl="0" indent="0">
              <a:buNone/>
            </a:pPr>
            <a:r>
              <a:rPr lang="en-US" b="1" dirty="0" smtClean="0"/>
              <a:t>Tropical climate and no hangar:</a:t>
            </a:r>
          </a:p>
          <a:p>
            <a:r>
              <a:rPr lang="en-US" dirty="0" smtClean="0"/>
              <a:t>Hot and humid weather cause extreme conditions in the cabin </a:t>
            </a:r>
            <a:r>
              <a:rPr lang="en-US" dirty="0"/>
              <a:t>(e.g. IGI </a:t>
            </a:r>
            <a:r>
              <a:rPr lang="en-US" dirty="0" smtClean="0"/>
              <a:t>overheating)</a:t>
            </a:r>
          </a:p>
          <a:p>
            <a:pPr lvl="0"/>
            <a:r>
              <a:rPr lang="en-US" dirty="0" smtClean="0"/>
              <a:t>Cooling with APU is a risk for the SHARC instrument (condensation)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Precipitation/Clouds : Water / ice in the pressure tube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Reduced data quality during the flight</a:t>
            </a:r>
          </a:p>
          <a:p>
            <a:pPr lvl="0"/>
            <a:r>
              <a:rPr lang="en-US" dirty="0"/>
              <a:t>Technician must clean tubes after the flight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en-US" dirty="0"/>
              <a:t>Data quality: Restrictions and </a:t>
            </a:r>
            <a:r>
              <a:rPr lang="en-US" dirty="0" err="1" smtClean="0"/>
              <a:t>Riscs</a:t>
            </a:r>
            <a:r>
              <a:rPr lang="en-US" dirty="0" smtClean="0"/>
              <a:t> 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41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quality: Restrictions and </a:t>
            </a:r>
            <a:r>
              <a:rPr lang="en-US" dirty="0" err="1" smtClean="0"/>
              <a:t>Riscs</a:t>
            </a:r>
            <a:r>
              <a:rPr lang="en-US" dirty="0" smtClean="0"/>
              <a:t> II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/>
              <a:t>Lower </a:t>
            </a:r>
            <a:r>
              <a:rPr lang="en-US" b="1" dirty="0"/>
              <a:t>Stratosphere</a:t>
            </a:r>
            <a:r>
              <a:rPr lang="en-US" dirty="0"/>
              <a:t>: almost no humidity (special equipment required)</a:t>
            </a:r>
          </a:p>
          <a:p>
            <a:pPr lvl="0"/>
            <a:r>
              <a:rPr lang="en-US" dirty="0"/>
              <a:t>Inside </a:t>
            </a:r>
            <a:r>
              <a:rPr lang="en-US" b="1" dirty="0"/>
              <a:t>clouds</a:t>
            </a:r>
            <a:r>
              <a:rPr lang="en-US" dirty="0"/>
              <a:t>: temperature and </a:t>
            </a:r>
            <a:r>
              <a:rPr lang="en-US" dirty="0" smtClean="0"/>
              <a:t>humidity can be </a:t>
            </a:r>
            <a:r>
              <a:rPr lang="en-US" dirty="0"/>
              <a:t>affected (water in inlets, evaporation)</a:t>
            </a:r>
          </a:p>
          <a:p>
            <a:r>
              <a:rPr lang="en-US" b="1" dirty="0"/>
              <a:t>Turbulence</a:t>
            </a:r>
            <a:r>
              <a:rPr lang="en-US" dirty="0"/>
              <a:t> measurement: homogeneous conditions, long flight legs, no maneuvers</a:t>
            </a:r>
          </a:p>
          <a:p>
            <a:r>
              <a:rPr lang="en-US" b="1" dirty="0"/>
              <a:t>Contrails</a:t>
            </a:r>
            <a:r>
              <a:rPr lang="en-US" dirty="0"/>
              <a:t>: strong turbulences – sensors might reach their maximum values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Special </a:t>
            </a:r>
            <a:r>
              <a:rPr lang="de-DE" b="1" dirty="0" err="1" smtClean="0"/>
              <a:t>flight</a:t>
            </a:r>
            <a:r>
              <a:rPr lang="de-DE" b="1" dirty="0" smtClean="0"/>
              <a:t> </a:t>
            </a:r>
            <a:r>
              <a:rPr lang="de-DE" b="1" dirty="0" err="1" smtClean="0"/>
              <a:t>strategies</a:t>
            </a:r>
            <a:r>
              <a:rPr lang="de-DE" b="1" dirty="0" smtClean="0"/>
              <a:t> </a:t>
            </a:r>
            <a:r>
              <a:rPr lang="de-DE" b="1" dirty="0" err="1" smtClean="0"/>
              <a:t>can</a:t>
            </a:r>
            <a:r>
              <a:rPr lang="de-DE" b="1" dirty="0" smtClean="0"/>
              <a:t> </a:t>
            </a:r>
            <a:r>
              <a:rPr lang="de-DE" b="1" dirty="0" err="1" smtClean="0"/>
              <a:t>influence</a:t>
            </a:r>
            <a:r>
              <a:rPr lang="de-DE" b="1" dirty="0" smtClean="0"/>
              <a:t> </a:t>
            </a:r>
            <a:r>
              <a:rPr lang="de-DE" b="1" dirty="0" err="1" smtClean="0"/>
              <a:t>data</a:t>
            </a:r>
            <a:r>
              <a:rPr lang="de-DE" b="1" dirty="0" smtClean="0"/>
              <a:t> </a:t>
            </a:r>
            <a:r>
              <a:rPr lang="de-DE" b="1" dirty="0" err="1" smtClean="0"/>
              <a:t>quality</a:t>
            </a:r>
            <a:r>
              <a:rPr lang="de-DE" b="1" dirty="0" smtClean="0"/>
              <a:t>!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89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261442"/>
            <a:ext cx="11221200" cy="5562136"/>
          </a:xfrm>
        </p:spPr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BAHAMAS operation in cabin</a:t>
            </a:r>
          </a:p>
          <a:p>
            <a:r>
              <a:rPr lang="en-US" dirty="0" smtClean="0"/>
              <a:t>We switch on the instrument before flight and check the system</a:t>
            </a:r>
          </a:p>
          <a:p>
            <a:r>
              <a:rPr lang="en-US" dirty="0" smtClean="0"/>
              <a:t>We stop the system after landing</a:t>
            </a:r>
          </a:p>
          <a:p>
            <a:r>
              <a:rPr lang="en-US" dirty="0" smtClean="0"/>
              <a:t>Designated operator has to check and handle instrument during flight</a:t>
            </a:r>
          </a:p>
          <a:p>
            <a:r>
              <a:rPr lang="en-US" dirty="0" smtClean="0"/>
              <a:t>Any operator has to </a:t>
            </a:r>
            <a:r>
              <a:rPr lang="en-US" b="1" dirty="0" smtClean="0"/>
              <a:t>receive operation instructions </a:t>
            </a:r>
            <a:r>
              <a:rPr lang="en-US" dirty="0" smtClean="0"/>
              <a:t>from our technician!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External landing:</a:t>
            </a:r>
          </a:p>
          <a:p>
            <a:r>
              <a:rPr lang="en-US" dirty="0" smtClean="0"/>
              <a:t>Designated operator is responsible for the system</a:t>
            </a:r>
          </a:p>
          <a:p>
            <a:r>
              <a:rPr lang="en-US" dirty="0" smtClean="0"/>
              <a:t>We cannot check the function of the system</a:t>
            </a:r>
          </a:p>
          <a:p>
            <a:r>
              <a:rPr lang="en-US" dirty="0" smtClean="0"/>
              <a:t>Operating error can lead to data lost</a:t>
            </a:r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/>
              <a:t> … and for sure, also the unexpected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73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Fleischhauer\Bilder LFZ\HALO\Halo_bellypod_0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638"/>
            <a:ext cx="12506299" cy="836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&gt; HALO Kampagne Vorbereitung &gt; FX - Mess und Sensortechnik &gt; 11.5.2016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745659" y="5302002"/>
            <a:ext cx="4824536" cy="738358"/>
          </a:xfrm>
        </p:spPr>
        <p:txBody>
          <a:bodyPr/>
          <a:lstStyle/>
          <a:p>
            <a:pPr eaLnBrk="1" hangingPunct="1"/>
            <a:r>
              <a:rPr lang="en-US" sz="5700" dirty="0" smtClean="0">
                <a:solidFill>
                  <a:schemeClr val="bg1"/>
                </a:solidFill>
              </a:rPr>
              <a:t>Thank you !</a:t>
            </a:r>
            <a:endParaRPr lang="en-US" sz="5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999" y="333450"/>
            <a:ext cx="4531468" cy="738000"/>
          </a:xfrm>
        </p:spPr>
        <p:txBody>
          <a:bodyPr/>
          <a:lstStyle/>
          <a:p>
            <a:r>
              <a:rPr lang="de-DE" dirty="0" smtClean="0"/>
              <a:t>.</a:t>
            </a:r>
            <a:r>
              <a:rPr lang="de-DE" dirty="0" err="1" smtClean="0"/>
              <a:t>nas</a:t>
            </a:r>
            <a:r>
              <a:rPr lang="de-DE" dirty="0" smtClean="0"/>
              <a:t> File Parameter List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765498"/>
            <a:ext cx="5482800" cy="5400600"/>
          </a:xfrm>
        </p:spPr>
        <p:txBody>
          <a:bodyPr/>
          <a:lstStyle/>
          <a:p>
            <a:pPr marL="0" indent="0">
              <a:buNone/>
            </a:pPr>
            <a:r>
              <a:rPr lang="de-DE" sz="1400" dirty="0"/>
              <a:t>IGI </a:t>
            </a:r>
            <a:r>
              <a:rPr lang="de-DE" sz="1400" dirty="0" err="1"/>
              <a:t>height</a:t>
            </a:r>
            <a:r>
              <a:rPr lang="de-DE" sz="1400" dirty="0"/>
              <a:t> </a:t>
            </a:r>
            <a:r>
              <a:rPr lang="de-DE" sz="1400" dirty="0" err="1"/>
              <a:t>above</a:t>
            </a:r>
            <a:r>
              <a:rPr lang="de-DE" sz="1400" dirty="0"/>
              <a:t> WGS84 ellipsoid [m]</a:t>
            </a:r>
          </a:p>
          <a:p>
            <a:pPr marL="0" indent="0">
              <a:buNone/>
            </a:pPr>
            <a:r>
              <a:rPr lang="de-DE" sz="1400" dirty="0"/>
              <a:t>IGI </a:t>
            </a:r>
            <a:r>
              <a:rPr lang="de-DE" sz="1400" dirty="0" err="1"/>
              <a:t>actual</a:t>
            </a:r>
            <a:r>
              <a:rPr lang="de-DE" sz="1400" dirty="0"/>
              <a:t> </a:t>
            </a:r>
            <a:r>
              <a:rPr lang="de-DE" sz="1400" dirty="0" err="1"/>
              <a:t>track</a:t>
            </a:r>
            <a:r>
              <a:rPr lang="de-DE" sz="1400" dirty="0"/>
              <a:t> angle [</a:t>
            </a:r>
            <a:r>
              <a:rPr lang="de-DE" sz="1400" dirty="0" err="1"/>
              <a:t>deg</a:t>
            </a:r>
            <a:r>
              <a:rPr lang="de-DE" sz="1400" dirty="0"/>
              <a:t>+]</a:t>
            </a:r>
          </a:p>
          <a:p>
            <a:pPr marL="0" indent="0">
              <a:buNone/>
            </a:pPr>
            <a:r>
              <a:rPr lang="de-DE" sz="1400" dirty="0"/>
              <a:t>IGI </a:t>
            </a:r>
            <a:r>
              <a:rPr lang="de-DE" sz="1400" dirty="0" err="1"/>
              <a:t>body</a:t>
            </a:r>
            <a:r>
              <a:rPr lang="de-DE" sz="1400" dirty="0"/>
              <a:t>  x-</a:t>
            </a:r>
            <a:r>
              <a:rPr lang="de-DE" sz="1400" dirty="0" err="1"/>
              <a:t>axis</a:t>
            </a:r>
            <a:r>
              <a:rPr lang="de-DE" sz="1400" dirty="0"/>
              <a:t> </a:t>
            </a:r>
            <a:r>
              <a:rPr lang="de-DE" sz="1400" dirty="0" err="1"/>
              <a:t>acceleration</a:t>
            </a:r>
            <a:r>
              <a:rPr lang="de-DE" sz="1400" dirty="0"/>
              <a:t> [m/s^2]</a:t>
            </a:r>
          </a:p>
          <a:p>
            <a:pPr marL="0" indent="0">
              <a:buNone/>
            </a:pPr>
            <a:r>
              <a:rPr lang="de-DE" sz="1400" dirty="0"/>
              <a:t>IGI </a:t>
            </a:r>
            <a:r>
              <a:rPr lang="de-DE" sz="1400" dirty="0" err="1"/>
              <a:t>body</a:t>
            </a:r>
            <a:r>
              <a:rPr lang="de-DE" sz="1400" dirty="0"/>
              <a:t>  y-</a:t>
            </a:r>
            <a:r>
              <a:rPr lang="de-DE" sz="1400" dirty="0" err="1"/>
              <a:t>axis</a:t>
            </a:r>
            <a:r>
              <a:rPr lang="de-DE" sz="1400" dirty="0"/>
              <a:t> </a:t>
            </a:r>
            <a:r>
              <a:rPr lang="de-DE" sz="1400" dirty="0" err="1"/>
              <a:t>acceleration</a:t>
            </a:r>
            <a:r>
              <a:rPr lang="de-DE" sz="1400" dirty="0"/>
              <a:t> [m/s^2]</a:t>
            </a:r>
          </a:p>
          <a:p>
            <a:pPr marL="0" indent="0">
              <a:buNone/>
            </a:pPr>
            <a:r>
              <a:rPr lang="de-DE" sz="1400" dirty="0"/>
              <a:t>IGI </a:t>
            </a:r>
            <a:r>
              <a:rPr lang="de-DE" sz="1400" dirty="0" err="1"/>
              <a:t>body</a:t>
            </a:r>
            <a:r>
              <a:rPr lang="de-DE" sz="1400" dirty="0"/>
              <a:t>  z-</a:t>
            </a:r>
            <a:r>
              <a:rPr lang="de-DE" sz="1400" dirty="0" err="1"/>
              <a:t>axis</a:t>
            </a:r>
            <a:r>
              <a:rPr lang="de-DE" sz="1400" dirty="0"/>
              <a:t> </a:t>
            </a:r>
            <a:r>
              <a:rPr lang="de-DE" sz="1400" dirty="0" err="1"/>
              <a:t>acceleration</a:t>
            </a:r>
            <a:r>
              <a:rPr lang="de-DE" sz="1400" dirty="0"/>
              <a:t> [m/s^2]</a:t>
            </a:r>
          </a:p>
          <a:p>
            <a:pPr marL="0" indent="0">
              <a:buNone/>
            </a:pPr>
            <a:r>
              <a:rPr lang="de-DE" sz="1400" dirty="0"/>
              <a:t>IGI </a:t>
            </a:r>
            <a:r>
              <a:rPr lang="de-DE" sz="1400" dirty="0" err="1"/>
              <a:t>vertical</a:t>
            </a:r>
            <a:r>
              <a:rPr lang="de-DE" sz="1400" dirty="0"/>
              <a:t> </a:t>
            </a:r>
            <a:r>
              <a:rPr lang="de-DE" sz="1400" dirty="0" err="1"/>
              <a:t>acceleration</a:t>
            </a:r>
            <a:r>
              <a:rPr lang="de-DE" sz="1400" dirty="0"/>
              <a:t> [m/s^2]</a:t>
            </a:r>
          </a:p>
          <a:p>
            <a:pPr marL="0" indent="0">
              <a:buNone/>
            </a:pPr>
            <a:r>
              <a:rPr lang="de-DE" sz="1400" dirty="0"/>
              <a:t>IGI </a:t>
            </a:r>
            <a:r>
              <a:rPr lang="de-DE" sz="1400" dirty="0" err="1"/>
              <a:t>east</a:t>
            </a:r>
            <a:r>
              <a:rPr lang="de-DE" sz="1400" dirty="0"/>
              <a:t> west </a:t>
            </a:r>
            <a:r>
              <a:rPr lang="de-DE" sz="1400" dirty="0" err="1"/>
              <a:t>velocity</a:t>
            </a:r>
            <a:r>
              <a:rPr lang="de-DE" sz="1400" dirty="0"/>
              <a:t> [m/s]</a:t>
            </a:r>
          </a:p>
          <a:p>
            <a:pPr marL="0" indent="0">
              <a:buNone/>
            </a:pPr>
            <a:r>
              <a:rPr lang="de-DE" sz="1400" dirty="0"/>
              <a:t>IGI </a:t>
            </a:r>
            <a:r>
              <a:rPr lang="de-DE" sz="1400" dirty="0" err="1"/>
              <a:t>ground</a:t>
            </a:r>
            <a:r>
              <a:rPr lang="de-DE" sz="1400" dirty="0"/>
              <a:t> </a:t>
            </a:r>
            <a:r>
              <a:rPr lang="de-DE" sz="1400" dirty="0" err="1"/>
              <a:t>speed</a:t>
            </a:r>
            <a:r>
              <a:rPr lang="de-DE" sz="1400" dirty="0"/>
              <a:t> [m/s]</a:t>
            </a:r>
          </a:p>
          <a:p>
            <a:pPr marL="0" indent="0">
              <a:buNone/>
            </a:pPr>
            <a:r>
              <a:rPr lang="de-DE" sz="1400" dirty="0"/>
              <a:t>IGI </a:t>
            </a:r>
            <a:r>
              <a:rPr lang="de-DE" sz="1400" dirty="0" err="1"/>
              <a:t>true</a:t>
            </a:r>
            <a:r>
              <a:rPr lang="de-DE" sz="1400" dirty="0"/>
              <a:t> </a:t>
            </a:r>
            <a:r>
              <a:rPr lang="de-DE" sz="1400" dirty="0" err="1"/>
              <a:t>heading</a:t>
            </a:r>
            <a:r>
              <a:rPr lang="de-DE" sz="1400" dirty="0"/>
              <a:t> [</a:t>
            </a:r>
            <a:r>
              <a:rPr lang="de-DE" sz="1400" dirty="0" err="1"/>
              <a:t>deg</a:t>
            </a:r>
            <a:r>
              <a:rPr lang="de-DE" sz="1400" dirty="0"/>
              <a:t>+]</a:t>
            </a:r>
          </a:p>
          <a:p>
            <a:pPr marL="0" indent="0">
              <a:buNone/>
            </a:pPr>
            <a:r>
              <a:rPr lang="de-DE" sz="1400" dirty="0"/>
              <a:t>IGI </a:t>
            </a:r>
            <a:r>
              <a:rPr lang="de-DE" sz="1400" dirty="0" err="1"/>
              <a:t>latitude</a:t>
            </a:r>
            <a:r>
              <a:rPr lang="de-DE" sz="1400" dirty="0"/>
              <a:t> </a:t>
            </a:r>
            <a:r>
              <a:rPr lang="de-DE" sz="1400" dirty="0" err="1"/>
              <a:t>position</a:t>
            </a:r>
            <a:r>
              <a:rPr lang="de-DE" sz="1400" dirty="0"/>
              <a:t> </a:t>
            </a:r>
            <a:r>
              <a:rPr lang="de-DE" sz="1400" dirty="0" err="1"/>
              <a:t>above</a:t>
            </a:r>
            <a:r>
              <a:rPr lang="de-DE" sz="1400" dirty="0"/>
              <a:t> WGS84 [</a:t>
            </a:r>
            <a:r>
              <a:rPr lang="de-DE" sz="1400" dirty="0" err="1"/>
              <a:t>deg</a:t>
            </a:r>
            <a:r>
              <a:rPr lang="de-DE" sz="1400" dirty="0"/>
              <a:t>]</a:t>
            </a:r>
          </a:p>
          <a:p>
            <a:pPr marL="0" indent="0">
              <a:buNone/>
            </a:pPr>
            <a:r>
              <a:rPr lang="de-DE" sz="1400" dirty="0"/>
              <a:t>IGI </a:t>
            </a:r>
            <a:r>
              <a:rPr lang="de-DE" sz="1400" dirty="0" err="1"/>
              <a:t>longitude</a:t>
            </a:r>
            <a:r>
              <a:rPr lang="de-DE" sz="1400" dirty="0"/>
              <a:t> </a:t>
            </a:r>
            <a:r>
              <a:rPr lang="de-DE" sz="1400" dirty="0" err="1"/>
              <a:t>position</a:t>
            </a:r>
            <a:r>
              <a:rPr lang="de-DE" sz="1400" dirty="0"/>
              <a:t> </a:t>
            </a:r>
            <a:r>
              <a:rPr lang="de-DE" sz="1400" dirty="0" err="1"/>
              <a:t>above</a:t>
            </a:r>
            <a:r>
              <a:rPr lang="de-DE" sz="1400" dirty="0"/>
              <a:t> WGS84 [</a:t>
            </a:r>
            <a:r>
              <a:rPr lang="de-DE" sz="1400" dirty="0" err="1"/>
              <a:t>deg</a:t>
            </a:r>
            <a:r>
              <a:rPr lang="de-DE" sz="1400" dirty="0"/>
              <a:t>]</a:t>
            </a:r>
          </a:p>
          <a:p>
            <a:pPr marL="0" indent="0">
              <a:buNone/>
            </a:pPr>
            <a:r>
              <a:rPr lang="de-DE" sz="1400" dirty="0"/>
              <a:t>IGI </a:t>
            </a:r>
            <a:r>
              <a:rPr lang="de-DE" sz="1400" dirty="0" err="1"/>
              <a:t>north</a:t>
            </a:r>
            <a:r>
              <a:rPr lang="de-DE" sz="1400" dirty="0"/>
              <a:t> </a:t>
            </a:r>
            <a:r>
              <a:rPr lang="de-DE" sz="1400" dirty="0" err="1"/>
              <a:t>south</a:t>
            </a:r>
            <a:r>
              <a:rPr lang="de-DE" sz="1400" dirty="0"/>
              <a:t> </a:t>
            </a:r>
            <a:r>
              <a:rPr lang="de-DE" sz="1400" dirty="0" err="1"/>
              <a:t>velocity</a:t>
            </a:r>
            <a:r>
              <a:rPr lang="de-DE" sz="1400" dirty="0"/>
              <a:t> [m/s]</a:t>
            </a:r>
          </a:p>
          <a:p>
            <a:pPr marL="0" indent="0">
              <a:buNone/>
            </a:pPr>
            <a:r>
              <a:rPr lang="de-DE" sz="1400" dirty="0"/>
              <a:t>IGI </a:t>
            </a:r>
            <a:r>
              <a:rPr lang="de-DE" sz="1400" dirty="0" err="1"/>
              <a:t>body</a:t>
            </a:r>
            <a:r>
              <a:rPr lang="de-DE" sz="1400" dirty="0"/>
              <a:t> roll rate [</a:t>
            </a:r>
            <a:r>
              <a:rPr lang="de-DE" sz="1400" dirty="0" err="1"/>
              <a:t>deg</a:t>
            </a:r>
            <a:r>
              <a:rPr lang="de-DE" sz="1400" dirty="0"/>
              <a:t>/s]</a:t>
            </a:r>
          </a:p>
          <a:p>
            <a:pPr marL="0" indent="0">
              <a:buNone/>
            </a:pPr>
            <a:r>
              <a:rPr lang="de-DE" sz="1400" dirty="0"/>
              <a:t>IGI roll angle [</a:t>
            </a:r>
            <a:r>
              <a:rPr lang="de-DE" sz="1400" dirty="0" err="1"/>
              <a:t>deg</a:t>
            </a:r>
            <a:r>
              <a:rPr lang="de-DE" sz="1400" dirty="0"/>
              <a:t>]</a:t>
            </a:r>
          </a:p>
          <a:p>
            <a:pPr marL="0" indent="0">
              <a:buNone/>
            </a:pPr>
            <a:r>
              <a:rPr lang="de-DE" sz="1400" dirty="0"/>
              <a:t>IGI </a:t>
            </a:r>
            <a:r>
              <a:rPr lang="de-DE" sz="1400" dirty="0" err="1"/>
              <a:t>body</a:t>
            </a:r>
            <a:r>
              <a:rPr lang="de-DE" sz="1400" dirty="0"/>
              <a:t> </a:t>
            </a:r>
            <a:r>
              <a:rPr lang="de-DE" sz="1400" dirty="0" err="1"/>
              <a:t>pitch</a:t>
            </a:r>
            <a:r>
              <a:rPr lang="de-DE" sz="1400" dirty="0"/>
              <a:t> rate [</a:t>
            </a:r>
            <a:r>
              <a:rPr lang="de-DE" sz="1400" dirty="0" err="1"/>
              <a:t>deg</a:t>
            </a:r>
            <a:r>
              <a:rPr lang="de-DE" sz="1400" dirty="0"/>
              <a:t>/s]</a:t>
            </a:r>
          </a:p>
          <a:p>
            <a:pPr marL="0" indent="0">
              <a:buNone/>
            </a:pPr>
            <a:r>
              <a:rPr lang="de-DE" sz="1400" dirty="0"/>
              <a:t>IGI </a:t>
            </a:r>
            <a:r>
              <a:rPr lang="de-DE" sz="1400" dirty="0" err="1"/>
              <a:t>body</a:t>
            </a:r>
            <a:r>
              <a:rPr lang="de-DE" sz="1400" dirty="0"/>
              <a:t> </a:t>
            </a:r>
            <a:r>
              <a:rPr lang="de-DE" sz="1400" dirty="0" err="1"/>
              <a:t>yaw</a:t>
            </a:r>
            <a:r>
              <a:rPr lang="de-DE" sz="1400" dirty="0"/>
              <a:t> rate [</a:t>
            </a:r>
            <a:r>
              <a:rPr lang="de-DE" sz="1400" dirty="0" err="1"/>
              <a:t>deg</a:t>
            </a:r>
            <a:r>
              <a:rPr lang="de-DE" sz="1400" dirty="0"/>
              <a:t>/s]</a:t>
            </a:r>
          </a:p>
          <a:p>
            <a:pPr marL="0" indent="0">
              <a:buNone/>
            </a:pPr>
            <a:r>
              <a:rPr lang="de-DE" sz="1400" dirty="0"/>
              <a:t>IGI </a:t>
            </a:r>
            <a:r>
              <a:rPr lang="de-DE" sz="1400" dirty="0" err="1"/>
              <a:t>pitch</a:t>
            </a:r>
            <a:r>
              <a:rPr lang="de-DE" sz="1400" dirty="0"/>
              <a:t> angle [</a:t>
            </a:r>
            <a:r>
              <a:rPr lang="de-DE" sz="1400" dirty="0" err="1"/>
              <a:t>deg</a:t>
            </a:r>
            <a:r>
              <a:rPr lang="de-DE" sz="1400" dirty="0"/>
              <a:t>]</a:t>
            </a:r>
          </a:p>
          <a:p>
            <a:pPr marL="0" indent="0">
              <a:buNone/>
            </a:pPr>
            <a:r>
              <a:rPr lang="de-DE" sz="1400" dirty="0"/>
              <a:t>IGI </a:t>
            </a:r>
            <a:r>
              <a:rPr lang="de-DE" sz="1400" dirty="0" err="1"/>
              <a:t>vertical</a:t>
            </a:r>
            <a:r>
              <a:rPr lang="de-DE" sz="1400" dirty="0"/>
              <a:t> </a:t>
            </a:r>
            <a:r>
              <a:rPr lang="de-DE" sz="1400" dirty="0" err="1"/>
              <a:t>velocity</a:t>
            </a:r>
            <a:r>
              <a:rPr lang="de-DE" sz="1400" dirty="0"/>
              <a:t> [m/s]</a:t>
            </a:r>
          </a:p>
          <a:p>
            <a:pPr marL="0" indent="0">
              <a:buNone/>
            </a:pPr>
            <a:r>
              <a:rPr lang="de-DE" sz="1400" dirty="0" smtClean="0"/>
              <a:t>IGI </a:t>
            </a:r>
            <a:r>
              <a:rPr lang="de-DE" sz="1400" dirty="0"/>
              <a:t>RMS </a:t>
            </a:r>
            <a:r>
              <a:rPr lang="de-DE" sz="1400" dirty="0" err="1"/>
              <a:t>value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position</a:t>
            </a:r>
            <a:r>
              <a:rPr lang="de-DE" sz="1400" dirty="0"/>
              <a:t> x [m]</a:t>
            </a:r>
          </a:p>
          <a:p>
            <a:pPr marL="0" indent="0">
              <a:buNone/>
            </a:pPr>
            <a:r>
              <a:rPr lang="de-DE" sz="1400" dirty="0"/>
              <a:t>IGI RMS </a:t>
            </a:r>
            <a:r>
              <a:rPr lang="de-DE" sz="1400" dirty="0" err="1"/>
              <a:t>value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position</a:t>
            </a:r>
            <a:r>
              <a:rPr lang="de-DE" sz="1400" dirty="0"/>
              <a:t> y [m]</a:t>
            </a:r>
          </a:p>
          <a:p>
            <a:pPr marL="0" indent="0">
              <a:buNone/>
            </a:pPr>
            <a:r>
              <a:rPr lang="de-DE" sz="1400" dirty="0"/>
              <a:t>IGI RMS </a:t>
            </a:r>
            <a:r>
              <a:rPr lang="de-DE" sz="1400" dirty="0" err="1"/>
              <a:t>value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position</a:t>
            </a:r>
            <a:r>
              <a:rPr lang="de-DE" sz="1400" dirty="0"/>
              <a:t> z [m]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5089475" y="387938"/>
            <a:ext cx="5482800" cy="4338000"/>
          </a:xfrm>
        </p:spPr>
        <p:txBody>
          <a:bodyPr/>
          <a:lstStyle/>
          <a:p>
            <a:pPr marL="0" lvl="0" indent="0">
              <a:buNone/>
            </a:pPr>
            <a:r>
              <a:rPr lang="de-DE" sz="1400" dirty="0">
                <a:solidFill>
                  <a:prstClr val="black"/>
                </a:solidFill>
              </a:rPr>
              <a:t>Absolute </a:t>
            </a:r>
            <a:r>
              <a:rPr lang="de-DE" sz="1400" dirty="0" err="1">
                <a:solidFill>
                  <a:prstClr val="black"/>
                </a:solidFill>
              </a:rPr>
              <a:t>Humidity</a:t>
            </a:r>
            <a:r>
              <a:rPr lang="de-DE" sz="1400" dirty="0">
                <a:solidFill>
                  <a:prstClr val="black"/>
                </a:solidFill>
              </a:rPr>
              <a:t> [g/m^3]</a:t>
            </a:r>
          </a:p>
          <a:p>
            <a:pPr marL="0" lvl="0" indent="0">
              <a:buNone/>
            </a:pPr>
            <a:r>
              <a:rPr lang="de-DE" sz="1400" dirty="0">
                <a:solidFill>
                  <a:prstClr val="black"/>
                </a:solidFill>
              </a:rPr>
              <a:t>Angle </a:t>
            </a:r>
            <a:r>
              <a:rPr lang="de-DE" sz="1400" dirty="0" err="1">
                <a:solidFill>
                  <a:prstClr val="black"/>
                </a:solidFill>
              </a:rPr>
              <a:t>of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Attack</a:t>
            </a:r>
            <a:r>
              <a:rPr lang="de-DE" sz="1400" dirty="0">
                <a:solidFill>
                  <a:prstClr val="black"/>
                </a:solidFill>
              </a:rPr>
              <a:t> [</a:t>
            </a:r>
            <a:r>
              <a:rPr lang="de-DE" sz="1400" dirty="0" err="1">
                <a:solidFill>
                  <a:prstClr val="black"/>
                </a:solidFill>
              </a:rPr>
              <a:t>deg</a:t>
            </a:r>
            <a:r>
              <a:rPr lang="de-DE" sz="1400" dirty="0">
                <a:solidFill>
                  <a:prstClr val="black"/>
                </a:solidFill>
              </a:rPr>
              <a:t>]</a:t>
            </a:r>
          </a:p>
          <a:p>
            <a:pPr marL="0" lvl="0" indent="0">
              <a:buNone/>
            </a:pPr>
            <a:r>
              <a:rPr lang="de-DE" sz="1400" dirty="0">
                <a:solidFill>
                  <a:prstClr val="black"/>
                </a:solidFill>
              </a:rPr>
              <a:t>Angle </a:t>
            </a:r>
            <a:r>
              <a:rPr lang="de-DE" sz="1400" dirty="0" err="1">
                <a:solidFill>
                  <a:prstClr val="black"/>
                </a:solidFill>
              </a:rPr>
              <a:t>of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Sideslip</a:t>
            </a:r>
            <a:r>
              <a:rPr lang="de-DE" sz="1400" dirty="0">
                <a:solidFill>
                  <a:prstClr val="black"/>
                </a:solidFill>
              </a:rPr>
              <a:t> [</a:t>
            </a:r>
            <a:r>
              <a:rPr lang="de-DE" sz="1400" dirty="0" err="1">
                <a:solidFill>
                  <a:prstClr val="black"/>
                </a:solidFill>
              </a:rPr>
              <a:t>deg</a:t>
            </a:r>
            <a:r>
              <a:rPr lang="de-DE" sz="1400" dirty="0">
                <a:solidFill>
                  <a:prstClr val="black"/>
                </a:solidFill>
              </a:rPr>
              <a:t>]</a:t>
            </a:r>
          </a:p>
          <a:p>
            <a:pPr marL="0" lvl="0" indent="0">
              <a:buNone/>
            </a:pPr>
            <a:r>
              <a:rPr lang="de-DE" sz="1400" dirty="0">
                <a:solidFill>
                  <a:prstClr val="black"/>
                </a:solidFill>
              </a:rPr>
              <a:t>Height </a:t>
            </a:r>
            <a:r>
              <a:rPr lang="de-DE" sz="1400" dirty="0" err="1">
                <a:solidFill>
                  <a:prstClr val="black"/>
                </a:solidFill>
              </a:rPr>
              <a:t>above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Sea</a:t>
            </a:r>
            <a:r>
              <a:rPr lang="de-DE" sz="1400" dirty="0">
                <a:solidFill>
                  <a:prstClr val="black"/>
                </a:solidFill>
              </a:rPr>
              <a:t> Level </a:t>
            </a:r>
            <a:r>
              <a:rPr lang="de-DE" sz="1400" dirty="0" err="1">
                <a:solidFill>
                  <a:prstClr val="black"/>
                </a:solidFill>
              </a:rPr>
              <a:t>calculated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from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met</a:t>
            </a:r>
            <a:r>
              <a:rPr lang="de-DE" sz="1400" dirty="0">
                <a:solidFill>
                  <a:prstClr val="black"/>
                </a:solidFill>
              </a:rPr>
              <a:t>. </a:t>
            </a:r>
            <a:r>
              <a:rPr lang="de-DE" sz="1400" dirty="0" err="1">
                <a:solidFill>
                  <a:prstClr val="black"/>
                </a:solidFill>
              </a:rPr>
              <a:t>data</a:t>
            </a:r>
            <a:r>
              <a:rPr lang="de-DE" sz="1400" dirty="0">
                <a:solidFill>
                  <a:prstClr val="black"/>
                </a:solidFill>
              </a:rPr>
              <a:t> (fast) [m]</a:t>
            </a:r>
          </a:p>
          <a:p>
            <a:pPr marL="0" lvl="0" indent="0">
              <a:buNone/>
            </a:pPr>
            <a:r>
              <a:rPr lang="de-DE" sz="1400" dirty="0" err="1">
                <a:solidFill>
                  <a:prstClr val="black"/>
                </a:solidFill>
              </a:rPr>
              <a:t>Pressure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Altitude</a:t>
            </a:r>
            <a:r>
              <a:rPr lang="de-DE" sz="1400" dirty="0">
                <a:solidFill>
                  <a:prstClr val="black"/>
                </a:solidFill>
              </a:rPr>
              <a:t> [m]</a:t>
            </a:r>
          </a:p>
          <a:p>
            <a:pPr marL="0" lvl="0" indent="0">
              <a:buNone/>
            </a:pPr>
            <a:r>
              <a:rPr lang="de-DE" sz="1400" dirty="0" err="1">
                <a:solidFill>
                  <a:prstClr val="black"/>
                </a:solidFill>
              </a:rPr>
              <a:t>Machnumber</a:t>
            </a:r>
            <a:r>
              <a:rPr lang="de-DE" sz="1400" dirty="0">
                <a:solidFill>
                  <a:prstClr val="black"/>
                </a:solidFill>
              </a:rPr>
              <a:t> [Ma]</a:t>
            </a:r>
          </a:p>
          <a:p>
            <a:pPr marL="0" lvl="0" indent="0">
              <a:buNone/>
            </a:pPr>
            <a:r>
              <a:rPr lang="de-DE" sz="1400" dirty="0" err="1">
                <a:solidFill>
                  <a:prstClr val="black"/>
                </a:solidFill>
              </a:rPr>
              <a:t>Static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Pressure</a:t>
            </a:r>
            <a:r>
              <a:rPr lang="de-DE" sz="1400" dirty="0">
                <a:solidFill>
                  <a:prstClr val="black"/>
                </a:solidFill>
              </a:rPr>
              <a:t> (</a:t>
            </a:r>
            <a:r>
              <a:rPr lang="de-DE" sz="1400" dirty="0" err="1">
                <a:solidFill>
                  <a:prstClr val="black"/>
                </a:solidFill>
              </a:rPr>
              <a:t>from</a:t>
            </a:r>
            <a:r>
              <a:rPr lang="de-DE" sz="1400" dirty="0">
                <a:solidFill>
                  <a:prstClr val="black"/>
                </a:solidFill>
              </a:rPr>
              <a:t> NB_PSIA) [hPa]</a:t>
            </a:r>
          </a:p>
          <a:p>
            <a:pPr marL="0" lvl="0" indent="0">
              <a:buNone/>
            </a:pPr>
            <a:r>
              <a:rPr lang="de-DE" sz="1400" dirty="0">
                <a:solidFill>
                  <a:prstClr val="black"/>
                </a:solidFill>
              </a:rPr>
              <a:t>Dynamic </a:t>
            </a:r>
            <a:r>
              <a:rPr lang="de-DE" sz="1400" dirty="0" err="1">
                <a:solidFill>
                  <a:prstClr val="black"/>
                </a:solidFill>
              </a:rPr>
              <a:t>Pressure</a:t>
            </a:r>
            <a:r>
              <a:rPr lang="de-DE" sz="1400" dirty="0">
                <a:solidFill>
                  <a:prstClr val="black"/>
                </a:solidFill>
              </a:rPr>
              <a:t> [hPa]</a:t>
            </a:r>
          </a:p>
          <a:p>
            <a:pPr marL="0" lvl="0" indent="0">
              <a:buNone/>
            </a:pPr>
            <a:r>
              <a:rPr lang="de-DE" sz="1400" dirty="0" err="1">
                <a:solidFill>
                  <a:prstClr val="black"/>
                </a:solidFill>
              </a:rPr>
              <a:t>Calculated</a:t>
            </a:r>
            <a:r>
              <a:rPr lang="de-DE" sz="1400" dirty="0">
                <a:solidFill>
                  <a:prstClr val="black"/>
                </a:solidFill>
              </a:rPr>
              <a:t> True </a:t>
            </a:r>
            <a:r>
              <a:rPr lang="de-DE" sz="1400" dirty="0" err="1">
                <a:solidFill>
                  <a:prstClr val="black"/>
                </a:solidFill>
              </a:rPr>
              <a:t>Airspeed</a:t>
            </a:r>
            <a:r>
              <a:rPr lang="de-DE" sz="1400" dirty="0">
                <a:solidFill>
                  <a:prstClr val="black"/>
                </a:solidFill>
              </a:rPr>
              <a:t> [m/s]</a:t>
            </a:r>
          </a:p>
          <a:p>
            <a:pPr marL="0" lvl="0" indent="0">
              <a:buNone/>
            </a:pPr>
            <a:r>
              <a:rPr lang="de-DE" sz="1400" dirty="0">
                <a:solidFill>
                  <a:prstClr val="black"/>
                </a:solidFill>
              </a:rPr>
              <a:t>Total Air </a:t>
            </a:r>
            <a:r>
              <a:rPr lang="de-DE" sz="1400" dirty="0" err="1">
                <a:solidFill>
                  <a:prstClr val="black"/>
                </a:solidFill>
              </a:rPr>
              <a:t>Temperature</a:t>
            </a:r>
            <a:r>
              <a:rPr lang="de-DE" sz="1400" dirty="0">
                <a:solidFill>
                  <a:prstClr val="black"/>
                </a:solidFill>
              </a:rPr>
              <a:t> (</a:t>
            </a:r>
            <a:r>
              <a:rPr lang="de-DE" sz="1400" dirty="0" err="1">
                <a:solidFill>
                  <a:prstClr val="black"/>
                </a:solidFill>
              </a:rPr>
              <a:t>deicing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corrected</a:t>
            </a:r>
            <a:r>
              <a:rPr lang="de-DE" sz="1400" dirty="0">
                <a:solidFill>
                  <a:prstClr val="black"/>
                </a:solidFill>
              </a:rPr>
              <a:t>, </a:t>
            </a:r>
            <a:r>
              <a:rPr lang="de-DE" sz="1400" dirty="0" err="1">
                <a:solidFill>
                  <a:prstClr val="black"/>
                </a:solidFill>
              </a:rPr>
              <a:t>from</a:t>
            </a:r>
            <a:r>
              <a:rPr lang="de-DE" sz="1400" dirty="0">
                <a:solidFill>
                  <a:prstClr val="black"/>
                </a:solidFill>
              </a:rPr>
              <a:t> BDY-TTQ) [K]</a:t>
            </a:r>
          </a:p>
          <a:p>
            <a:pPr marL="0" lvl="0" indent="0">
              <a:buNone/>
            </a:pPr>
            <a:r>
              <a:rPr lang="de-DE" sz="1400" dirty="0" err="1">
                <a:solidFill>
                  <a:prstClr val="black"/>
                </a:solidFill>
              </a:rPr>
              <a:t>Dewpoint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Temperature</a:t>
            </a:r>
            <a:r>
              <a:rPr lang="de-DE" sz="1400" dirty="0">
                <a:solidFill>
                  <a:prstClr val="black"/>
                </a:solidFill>
              </a:rPr>
              <a:t> [K]</a:t>
            </a:r>
          </a:p>
          <a:p>
            <a:pPr marL="0" lvl="0" indent="0">
              <a:buNone/>
            </a:pPr>
            <a:r>
              <a:rPr lang="de-DE" sz="1400" dirty="0">
                <a:solidFill>
                  <a:prstClr val="black"/>
                </a:solidFill>
              </a:rPr>
              <a:t>Potential </a:t>
            </a:r>
            <a:r>
              <a:rPr lang="de-DE" sz="1400" dirty="0" err="1">
                <a:solidFill>
                  <a:prstClr val="black"/>
                </a:solidFill>
              </a:rPr>
              <a:t>Temperature</a:t>
            </a:r>
            <a:r>
              <a:rPr lang="de-DE" sz="1400" dirty="0">
                <a:solidFill>
                  <a:prstClr val="black"/>
                </a:solidFill>
              </a:rPr>
              <a:t> [K]</a:t>
            </a:r>
          </a:p>
          <a:p>
            <a:pPr marL="0" lvl="0" indent="0">
              <a:buNone/>
            </a:pPr>
            <a:r>
              <a:rPr lang="de-DE" sz="1400" dirty="0">
                <a:solidFill>
                  <a:prstClr val="black"/>
                </a:solidFill>
              </a:rPr>
              <a:t>Virtual Potential </a:t>
            </a:r>
            <a:r>
              <a:rPr lang="de-DE" sz="1400" dirty="0" err="1">
                <a:solidFill>
                  <a:prstClr val="black"/>
                </a:solidFill>
              </a:rPr>
              <a:t>Temperature</a:t>
            </a:r>
            <a:r>
              <a:rPr lang="de-DE" sz="1400" dirty="0">
                <a:solidFill>
                  <a:prstClr val="black"/>
                </a:solidFill>
              </a:rPr>
              <a:t> [K]</a:t>
            </a:r>
          </a:p>
          <a:p>
            <a:pPr marL="0" lvl="0" indent="0">
              <a:buNone/>
            </a:pPr>
            <a:r>
              <a:rPr lang="de-DE" sz="1400" dirty="0">
                <a:solidFill>
                  <a:prstClr val="black"/>
                </a:solidFill>
              </a:rPr>
              <a:t>Virtual </a:t>
            </a:r>
            <a:r>
              <a:rPr lang="de-DE" sz="1400" dirty="0" err="1">
                <a:solidFill>
                  <a:prstClr val="black"/>
                </a:solidFill>
              </a:rPr>
              <a:t>Temperature</a:t>
            </a:r>
            <a:r>
              <a:rPr lang="de-DE" sz="1400" dirty="0">
                <a:solidFill>
                  <a:prstClr val="black"/>
                </a:solidFill>
              </a:rPr>
              <a:t> [K]</a:t>
            </a:r>
          </a:p>
          <a:p>
            <a:pPr marL="0" lvl="0" indent="0">
              <a:buNone/>
            </a:pPr>
            <a:r>
              <a:rPr lang="de-DE" sz="1400" dirty="0">
                <a:solidFill>
                  <a:prstClr val="black"/>
                </a:solidFill>
              </a:rPr>
              <a:t>Wind </a:t>
            </a:r>
            <a:r>
              <a:rPr lang="de-DE" sz="1400" dirty="0" err="1">
                <a:solidFill>
                  <a:prstClr val="black"/>
                </a:solidFill>
              </a:rPr>
              <a:t>Vector</a:t>
            </a:r>
            <a:r>
              <a:rPr lang="de-DE" sz="1400" dirty="0">
                <a:solidFill>
                  <a:prstClr val="black"/>
                </a:solidFill>
              </a:rPr>
              <a:t> East </a:t>
            </a:r>
            <a:r>
              <a:rPr lang="de-DE" sz="1400" dirty="0" err="1">
                <a:solidFill>
                  <a:prstClr val="black"/>
                </a:solidFill>
              </a:rPr>
              <a:t>Component</a:t>
            </a:r>
            <a:r>
              <a:rPr lang="de-DE" sz="1400" dirty="0">
                <a:solidFill>
                  <a:prstClr val="black"/>
                </a:solidFill>
              </a:rPr>
              <a:t> [m/s]</a:t>
            </a:r>
          </a:p>
          <a:p>
            <a:pPr marL="0" lvl="0" indent="0">
              <a:buNone/>
            </a:pPr>
            <a:r>
              <a:rPr lang="de-DE" sz="1400" dirty="0">
                <a:solidFill>
                  <a:prstClr val="black"/>
                </a:solidFill>
              </a:rPr>
              <a:t>Wind </a:t>
            </a:r>
            <a:r>
              <a:rPr lang="de-DE" sz="1400" dirty="0" err="1">
                <a:solidFill>
                  <a:prstClr val="black"/>
                </a:solidFill>
              </a:rPr>
              <a:t>Vector</a:t>
            </a:r>
            <a:r>
              <a:rPr lang="de-DE" sz="1400" dirty="0">
                <a:solidFill>
                  <a:prstClr val="black"/>
                </a:solidFill>
              </a:rPr>
              <a:t> North </a:t>
            </a:r>
            <a:r>
              <a:rPr lang="de-DE" sz="1400" dirty="0" err="1">
                <a:solidFill>
                  <a:prstClr val="black"/>
                </a:solidFill>
              </a:rPr>
              <a:t>Component</a:t>
            </a:r>
            <a:r>
              <a:rPr lang="de-DE" sz="1400" dirty="0">
                <a:solidFill>
                  <a:prstClr val="black"/>
                </a:solidFill>
              </a:rPr>
              <a:t> [m/s]</a:t>
            </a:r>
          </a:p>
          <a:p>
            <a:pPr marL="0" lvl="0" indent="0">
              <a:buNone/>
            </a:pPr>
            <a:r>
              <a:rPr lang="de-DE" sz="1400" dirty="0">
                <a:solidFill>
                  <a:prstClr val="black"/>
                </a:solidFill>
              </a:rPr>
              <a:t>Wind </a:t>
            </a:r>
            <a:r>
              <a:rPr lang="de-DE" sz="1400" dirty="0" err="1">
                <a:solidFill>
                  <a:prstClr val="black"/>
                </a:solidFill>
              </a:rPr>
              <a:t>Vector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Vertical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Component</a:t>
            </a:r>
            <a:r>
              <a:rPr lang="de-DE" sz="1400" dirty="0">
                <a:solidFill>
                  <a:prstClr val="black"/>
                </a:solidFill>
              </a:rPr>
              <a:t> [m/s]</a:t>
            </a:r>
          </a:p>
          <a:p>
            <a:pPr marL="0" lvl="0" indent="0">
              <a:buNone/>
            </a:pPr>
            <a:r>
              <a:rPr lang="de-DE" sz="1400" dirty="0">
                <a:solidFill>
                  <a:prstClr val="black"/>
                </a:solidFill>
              </a:rPr>
              <a:t>Horizontal Wind </a:t>
            </a:r>
            <a:r>
              <a:rPr lang="de-DE" sz="1400" dirty="0" err="1">
                <a:solidFill>
                  <a:prstClr val="black"/>
                </a:solidFill>
              </a:rPr>
              <a:t>Direction</a:t>
            </a:r>
            <a:r>
              <a:rPr lang="de-DE" sz="1400" dirty="0">
                <a:solidFill>
                  <a:prstClr val="black"/>
                </a:solidFill>
              </a:rPr>
              <a:t> [</a:t>
            </a:r>
            <a:r>
              <a:rPr lang="de-DE" sz="1400" dirty="0" err="1">
                <a:solidFill>
                  <a:prstClr val="black"/>
                </a:solidFill>
              </a:rPr>
              <a:t>deg</a:t>
            </a:r>
            <a:r>
              <a:rPr lang="de-DE" sz="1400" dirty="0">
                <a:solidFill>
                  <a:prstClr val="black"/>
                </a:solidFill>
              </a:rPr>
              <a:t>+]</a:t>
            </a:r>
          </a:p>
          <a:p>
            <a:pPr marL="0" lvl="0" indent="0">
              <a:buNone/>
            </a:pPr>
            <a:r>
              <a:rPr lang="de-DE" sz="1400" dirty="0">
                <a:solidFill>
                  <a:prstClr val="black"/>
                </a:solidFill>
              </a:rPr>
              <a:t>Horizontal Windspeed [m/s]</a:t>
            </a:r>
          </a:p>
          <a:p>
            <a:pPr marL="0" lvl="0" indent="0">
              <a:buNone/>
            </a:pPr>
            <a:r>
              <a:rPr lang="de-DE" sz="1400" dirty="0" err="1">
                <a:solidFill>
                  <a:prstClr val="black"/>
                </a:solidFill>
              </a:rPr>
              <a:t>Static</a:t>
            </a:r>
            <a:r>
              <a:rPr lang="de-DE" sz="1400" dirty="0">
                <a:solidFill>
                  <a:prstClr val="black"/>
                </a:solidFill>
              </a:rPr>
              <a:t> Air </a:t>
            </a:r>
            <a:r>
              <a:rPr lang="de-DE" sz="1400" dirty="0" err="1">
                <a:solidFill>
                  <a:prstClr val="black"/>
                </a:solidFill>
              </a:rPr>
              <a:t>Temperature</a:t>
            </a:r>
            <a:r>
              <a:rPr lang="de-DE" sz="1400" dirty="0">
                <a:solidFill>
                  <a:prstClr val="black"/>
                </a:solidFill>
              </a:rPr>
              <a:t> (</a:t>
            </a:r>
            <a:r>
              <a:rPr lang="de-DE" sz="1400" dirty="0" err="1">
                <a:solidFill>
                  <a:prstClr val="black"/>
                </a:solidFill>
              </a:rPr>
              <a:t>from</a:t>
            </a:r>
            <a:r>
              <a:rPr lang="de-DE" sz="1400" dirty="0">
                <a:solidFill>
                  <a:prstClr val="black"/>
                </a:solidFill>
              </a:rPr>
              <a:t> BDY-TTQ) [K]</a:t>
            </a:r>
          </a:p>
          <a:p>
            <a:pPr marL="0" lvl="0" indent="0">
              <a:buNone/>
            </a:pPr>
            <a:r>
              <a:rPr lang="de-DE" sz="1400" dirty="0" err="1">
                <a:solidFill>
                  <a:prstClr val="black"/>
                </a:solidFill>
              </a:rPr>
              <a:t>Mass</a:t>
            </a:r>
            <a:r>
              <a:rPr lang="de-DE" sz="1400" dirty="0">
                <a:solidFill>
                  <a:prstClr val="black"/>
                </a:solidFill>
              </a:rPr>
              <a:t> Mixing Ratio [g/kg]</a:t>
            </a:r>
          </a:p>
          <a:p>
            <a:pPr marL="0" lvl="0" indent="0">
              <a:buNone/>
            </a:pPr>
            <a:r>
              <a:rPr lang="de-DE" sz="1400" dirty="0">
                <a:solidFill>
                  <a:prstClr val="black"/>
                </a:solidFill>
              </a:rPr>
              <a:t>Volume Mixing Ratio [</a:t>
            </a:r>
            <a:r>
              <a:rPr lang="de-DE" sz="1400" dirty="0" err="1">
                <a:solidFill>
                  <a:prstClr val="black"/>
                </a:solidFill>
              </a:rPr>
              <a:t>micromol</a:t>
            </a:r>
            <a:r>
              <a:rPr lang="de-DE" sz="1400" dirty="0">
                <a:solidFill>
                  <a:prstClr val="black"/>
                </a:solidFill>
              </a:rPr>
              <a:t>/</a:t>
            </a:r>
            <a:r>
              <a:rPr lang="de-DE" sz="1400" dirty="0" err="1">
                <a:solidFill>
                  <a:prstClr val="black"/>
                </a:solidFill>
              </a:rPr>
              <a:t>mol</a:t>
            </a:r>
            <a:r>
              <a:rPr lang="de-DE" sz="1400" dirty="0">
                <a:solidFill>
                  <a:prstClr val="black"/>
                </a:solidFill>
              </a:rPr>
              <a:t>]</a:t>
            </a:r>
          </a:p>
          <a:p>
            <a:pPr marL="0" lvl="0" indent="0">
              <a:buNone/>
            </a:pPr>
            <a:r>
              <a:rPr lang="de-DE" sz="1400" dirty="0">
                <a:solidFill>
                  <a:prstClr val="black"/>
                </a:solidFill>
              </a:rPr>
              <a:t>Relative </a:t>
            </a:r>
            <a:r>
              <a:rPr lang="de-DE" sz="1400" dirty="0" err="1">
                <a:solidFill>
                  <a:prstClr val="black"/>
                </a:solidFill>
              </a:rPr>
              <a:t>Humidity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with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Respect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to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Water</a:t>
            </a:r>
            <a:r>
              <a:rPr lang="de-DE" sz="1400" dirty="0">
                <a:solidFill>
                  <a:prstClr val="black"/>
                </a:solidFill>
              </a:rPr>
              <a:t> [%]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42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FX Sensor and Data </a:t>
            </a:r>
            <a:r>
              <a:rPr lang="en-GB" dirty="0" smtClean="0"/>
              <a:t>Group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30016" y="5250868"/>
            <a:ext cx="4099419" cy="77121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andreas.giez@dlr.de</a:t>
            </a:r>
          </a:p>
          <a:p>
            <a:pPr marL="0" indent="0">
              <a:buNone/>
            </a:pPr>
            <a:r>
              <a:rPr lang="de-DE" dirty="0" smtClean="0"/>
              <a:t>volker.dreiling@dlr.de</a:t>
            </a:r>
          </a:p>
          <a:p>
            <a:pPr marL="0" indent="0">
              <a:buNone/>
            </a:pPr>
            <a:r>
              <a:rPr lang="de-DE" dirty="0"/>
              <a:t>c</a:t>
            </a:r>
            <a:r>
              <a:rPr lang="de-DE" dirty="0" smtClean="0"/>
              <a:t>hristoph.grad@dlr.de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2" name="Rechteck 1"/>
          <p:cNvSpPr/>
          <p:nvPr/>
        </p:nvSpPr>
        <p:spPr>
          <a:xfrm>
            <a:off x="985019" y="2090614"/>
            <a:ext cx="1512168" cy="13681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113811" y="2086275"/>
            <a:ext cx="1512168" cy="13681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817486" y="2086275"/>
            <a:ext cx="1512168" cy="13681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433291" y="2090614"/>
            <a:ext cx="1512168" cy="13681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24979" y="3814467"/>
            <a:ext cx="233724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Technical support: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florian.gebhard@dlr.de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98924" y="4387964"/>
            <a:ext cx="252960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quality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christian.mallaun@dlr.de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993040" y="4382990"/>
            <a:ext cx="220900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Data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quality</a:t>
            </a:r>
            <a:r>
              <a:rPr lang="de-DE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martin.zoeger@dlr.de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302356" y="3814466"/>
            <a:ext cx="25039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Technical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support</a:t>
            </a:r>
            <a:r>
              <a:rPr lang="de-DE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nico.hannemann@dlr.de</a:t>
            </a:r>
          </a:p>
        </p:txBody>
      </p:sp>
      <p:sp>
        <p:nvSpPr>
          <p:cNvPr id="6" name="Geschweifte Klammer rechts 5"/>
          <p:cNvSpPr/>
          <p:nvPr/>
        </p:nvSpPr>
        <p:spPr>
          <a:xfrm>
            <a:off x="3145259" y="5229994"/>
            <a:ext cx="144016" cy="936104"/>
          </a:xfrm>
          <a:prstGeom prst="rightBrac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505299" y="5601067"/>
            <a:ext cx="98745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I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celand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Geschweifte Klammer rechts 16"/>
          <p:cNvSpPr/>
          <p:nvPr/>
        </p:nvSpPr>
        <p:spPr>
          <a:xfrm rot="16200000">
            <a:off x="2759705" y="-388010"/>
            <a:ext cx="339062" cy="4320480"/>
          </a:xfrm>
          <a:prstGeom prst="rightBrac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Geschweifte Klammer rechts 17"/>
          <p:cNvSpPr/>
          <p:nvPr/>
        </p:nvSpPr>
        <p:spPr>
          <a:xfrm rot="16200000">
            <a:off x="7595862" y="-383710"/>
            <a:ext cx="339062" cy="4320480"/>
          </a:xfrm>
          <a:prstGeom prst="rightBrac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2490310" y="1275070"/>
            <a:ext cx="1000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beginning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265256" y="1275069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/>
          <a:stretch/>
        </p:blipFill>
        <p:spPr bwMode="auto">
          <a:xfrm>
            <a:off x="3433291" y="2003736"/>
            <a:ext cx="1512168" cy="151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/>
          <a:stretch/>
        </p:blipFill>
        <p:spPr bwMode="auto">
          <a:xfrm>
            <a:off x="8153401" y="2006225"/>
            <a:ext cx="1498076" cy="151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63" y="2002334"/>
            <a:ext cx="1458760" cy="151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/>
          <a:stretch/>
        </p:blipFill>
        <p:spPr bwMode="auto">
          <a:xfrm>
            <a:off x="985019" y="2005042"/>
            <a:ext cx="1474200" cy="151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3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361284" y="1612074"/>
            <a:ext cx="5256583" cy="433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BAHAMAS</a:t>
            </a:r>
          </a:p>
          <a:p>
            <a:pPr marL="0" indent="0">
              <a:buNone/>
            </a:pPr>
            <a:r>
              <a:rPr lang="en-US" u="sng" dirty="0" smtClean="0"/>
              <a:t>(</a:t>
            </a:r>
            <a:r>
              <a:rPr lang="en-US" u="sng" dirty="0" err="1" smtClean="0"/>
              <a:t>BA</a:t>
            </a:r>
            <a:r>
              <a:rPr lang="en-US" dirty="0" err="1" smtClean="0"/>
              <a:t>sic</a:t>
            </a:r>
            <a:r>
              <a:rPr lang="en-US" dirty="0" smtClean="0"/>
              <a:t> </a:t>
            </a:r>
            <a:r>
              <a:rPr lang="en-US" u="sng" dirty="0" smtClean="0"/>
              <a:t>HA</a:t>
            </a:r>
            <a:r>
              <a:rPr lang="en-US" dirty="0" smtClean="0"/>
              <a:t>LO </a:t>
            </a:r>
            <a:r>
              <a:rPr lang="en-US" u="sng" dirty="0" smtClean="0"/>
              <a:t>M</a:t>
            </a:r>
            <a:r>
              <a:rPr lang="en-US" dirty="0" smtClean="0"/>
              <a:t>easurement </a:t>
            </a:r>
            <a:r>
              <a:rPr lang="en-US" u="sng" dirty="0" smtClean="0"/>
              <a:t>A</a:t>
            </a:r>
            <a:r>
              <a:rPr lang="en-US" dirty="0" smtClean="0"/>
              <a:t>nd </a:t>
            </a:r>
            <a:r>
              <a:rPr lang="en-US" u="sng" dirty="0" smtClean="0"/>
              <a:t>S</a:t>
            </a:r>
            <a:r>
              <a:rPr lang="en-US" dirty="0" smtClean="0"/>
              <a:t>ensor System)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Data acquisition (single button philosophy) </a:t>
            </a:r>
          </a:p>
          <a:p>
            <a:r>
              <a:rPr lang="en-US" dirty="0" smtClean="0"/>
              <a:t>Basic meteorological sensors (T, P, wind, hum)</a:t>
            </a:r>
          </a:p>
          <a:p>
            <a:r>
              <a:rPr lang="en-US" dirty="0" smtClean="0"/>
              <a:t>Position and </a:t>
            </a:r>
            <a:r>
              <a:rPr lang="en-US" dirty="0" err="1" smtClean="0"/>
              <a:t>atttitude</a:t>
            </a:r>
            <a:r>
              <a:rPr lang="en-US" dirty="0" smtClean="0"/>
              <a:t> (IGI)</a:t>
            </a:r>
          </a:p>
          <a:p>
            <a:r>
              <a:rPr lang="en-US" dirty="0" smtClean="0"/>
              <a:t>Aircraft </a:t>
            </a:r>
            <a:r>
              <a:rPr lang="en-US" dirty="0" smtClean="0"/>
              <a:t>system interfaces </a:t>
            </a:r>
            <a:r>
              <a:rPr lang="en-US" dirty="0" smtClean="0"/>
              <a:t>(IRS</a:t>
            </a:r>
            <a:r>
              <a:rPr lang="en-US" dirty="0" smtClean="0"/>
              <a:t>, ADS, FMS)</a:t>
            </a:r>
          </a:p>
          <a:p>
            <a:r>
              <a:rPr lang="en-US" dirty="0" err="1" smtClean="0"/>
              <a:t>Quicklook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Cabin Ethernet network</a:t>
            </a:r>
          </a:p>
          <a:p>
            <a:r>
              <a:rPr lang="en-US" dirty="0" smtClean="0"/>
              <a:t>Analog video storage</a:t>
            </a:r>
          </a:p>
          <a:p>
            <a:r>
              <a:rPr lang="en-US" dirty="0" smtClean="0"/>
              <a:t>SHARC (water vapor TDL)</a:t>
            </a:r>
          </a:p>
          <a:p>
            <a:r>
              <a:rPr lang="en-US" dirty="0" smtClean="0"/>
              <a:t>User interfaces (GPS, timeserver, ARINC429, user data input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HALO data acquisition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&gt; HALO Kampagne Vorbereitung &gt; FX - Mess und Sensortechnik &gt; 11.5.2016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3</a:t>
            </a:fld>
            <a:endParaRPr lang="en-GB" noProof="0" dirty="0"/>
          </a:p>
        </p:txBody>
      </p:sp>
      <p:pic>
        <p:nvPicPr>
          <p:cNvPr id="9" name="Picture 5" descr="DSCF1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886" y="189434"/>
            <a:ext cx="3048357" cy="40675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G_87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8" y="1639571"/>
            <a:ext cx="2585637" cy="387845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PB18162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" b="-1"/>
          <a:stretch/>
        </p:blipFill>
        <p:spPr bwMode="auto">
          <a:xfrm>
            <a:off x="8952083" y="4426721"/>
            <a:ext cx="3050160" cy="22278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User Interfaces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80963" y="1413570"/>
            <a:ext cx="5107531" cy="4338000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Mission Interface </a:t>
            </a:r>
            <a:r>
              <a:rPr lang="de-DE" b="1" dirty="0" smtClean="0"/>
              <a:t>Panel</a:t>
            </a:r>
          </a:p>
          <a:p>
            <a:r>
              <a:rPr lang="en-US" dirty="0" smtClean="0"/>
              <a:t>Analog data input (32 channels, partly powered)</a:t>
            </a:r>
          </a:p>
          <a:p>
            <a:r>
              <a:rPr lang="en-US" dirty="0" smtClean="0"/>
              <a:t>Serial data input (4x RS232)</a:t>
            </a:r>
          </a:p>
          <a:p>
            <a:r>
              <a:rPr lang="en-US" dirty="0" smtClean="0"/>
              <a:t>PPS out (8x, time synchronization)</a:t>
            </a:r>
          </a:p>
          <a:p>
            <a:r>
              <a:rPr lang="en-US" dirty="0" smtClean="0"/>
              <a:t>Video und data connection into rear compartment </a:t>
            </a:r>
          </a:p>
          <a:p>
            <a:r>
              <a:rPr lang="en-US" dirty="0" smtClean="0"/>
              <a:t>Ethernet into the baggage </a:t>
            </a:r>
            <a:r>
              <a:rPr lang="en-US" dirty="0"/>
              <a:t>c</a:t>
            </a:r>
            <a:r>
              <a:rPr lang="en-US" dirty="0" smtClean="0"/>
              <a:t>ompartment</a:t>
            </a:r>
          </a:p>
          <a:p>
            <a:r>
              <a:rPr lang="en-US" dirty="0" smtClean="0"/>
              <a:t>SATCOM </a:t>
            </a:r>
          </a:p>
          <a:p>
            <a:r>
              <a:rPr lang="en-US" dirty="0"/>
              <a:t>ARINC 429 (5 optically separated client inlets)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Cabin</a:t>
            </a:r>
          </a:p>
          <a:p>
            <a:r>
              <a:rPr lang="en-US" dirty="0" smtClean="0"/>
              <a:t>GPS Splitter (10 user interfaces)</a:t>
            </a:r>
          </a:p>
          <a:p>
            <a:r>
              <a:rPr lang="en-US" dirty="0" smtClean="0"/>
              <a:t>Ethernet Ring (8x6 ports)</a:t>
            </a:r>
          </a:p>
          <a:p>
            <a:r>
              <a:rPr lang="en-US" dirty="0" smtClean="0"/>
              <a:t>QL data (binary, IWG1 data stream)</a:t>
            </a:r>
            <a:endParaRPr lang="en-US" dirty="0"/>
          </a:p>
        </p:txBody>
      </p:sp>
      <p:pic>
        <p:nvPicPr>
          <p:cNvPr id="7" name="Picture 17" descr="m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99" y="1269554"/>
            <a:ext cx="3456384" cy="43982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7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dirty="0"/>
              <a:t>High Precision IRS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0963" y="1485578"/>
            <a:ext cx="5482800" cy="4338000"/>
          </a:xfrm>
        </p:spPr>
        <p:txBody>
          <a:bodyPr/>
          <a:lstStyle/>
          <a:p>
            <a:r>
              <a:rPr lang="de-DE" dirty="0" smtClean="0"/>
              <a:t>GPS </a:t>
            </a:r>
            <a:r>
              <a:rPr lang="de-DE" dirty="0"/>
              <a:t>+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gyro</a:t>
            </a:r>
            <a:r>
              <a:rPr lang="de-DE" dirty="0"/>
              <a:t> </a:t>
            </a:r>
            <a:r>
              <a:rPr lang="de-DE" dirty="0" err="1"/>
              <a:t>head</a:t>
            </a:r>
            <a:r>
              <a:rPr lang="de-DE" dirty="0"/>
              <a:t> (IGI, Germany)</a:t>
            </a:r>
          </a:p>
          <a:p>
            <a:r>
              <a:rPr lang="de-DE" dirty="0"/>
              <a:t>Realtime DGPS via </a:t>
            </a:r>
            <a:r>
              <a:rPr lang="de-DE" dirty="0" err="1"/>
              <a:t>satellite</a:t>
            </a:r>
            <a:r>
              <a:rPr lang="de-DE" dirty="0"/>
              <a:t> (</a:t>
            </a:r>
            <a:r>
              <a:rPr lang="de-DE" dirty="0" err="1"/>
              <a:t>OmniSTAR</a:t>
            </a:r>
            <a:r>
              <a:rPr lang="de-DE" dirty="0"/>
              <a:t>-HP</a:t>
            </a:r>
            <a:r>
              <a:rPr lang="de-DE" dirty="0" smtClean="0"/>
              <a:t>)</a:t>
            </a:r>
          </a:p>
          <a:p>
            <a:r>
              <a:rPr lang="de-DE" b="1" dirty="0" smtClean="0"/>
              <a:t>NEW: DGPS </a:t>
            </a:r>
            <a:r>
              <a:rPr lang="de-DE" b="1" dirty="0" err="1" smtClean="0"/>
              <a:t>postprocessing</a:t>
            </a:r>
            <a:endParaRPr lang="de-DE" b="1" dirty="0" smtClean="0"/>
          </a:p>
          <a:p>
            <a:pPr marL="0" indent="0">
              <a:buNone/>
            </a:pPr>
            <a:r>
              <a:rPr lang="de-DE" dirty="0" smtClean="0"/>
              <a:t>	- </a:t>
            </a:r>
            <a:r>
              <a:rPr lang="de-DE" dirty="0" err="1" smtClean="0"/>
              <a:t>requires</a:t>
            </a:r>
            <a:r>
              <a:rPr lang="de-DE" dirty="0" smtClean="0"/>
              <a:t> </a:t>
            </a:r>
            <a:r>
              <a:rPr lang="de-DE" dirty="0" err="1" smtClean="0"/>
              <a:t>internet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- 2-4 </a:t>
            </a:r>
            <a:r>
              <a:rPr lang="de-DE" dirty="0" err="1" smtClean="0"/>
              <a:t>days</a:t>
            </a:r>
            <a:r>
              <a:rPr lang="de-DE" dirty="0" smtClean="0"/>
              <a:t> after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flight</a:t>
            </a:r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en-GB" b="1" dirty="0" smtClean="0"/>
              <a:t>Accuracy (</a:t>
            </a:r>
            <a:r>
              <a:rPr lang="en-GB" b="1" dirty="0" err="1" smtClean="0"/>
              <a:t>postprocessed</a:t>
            </a:r>
            <a:r>
              <a:rPr lang="en-GB" b="1" dirty="0" smtClean="0"/>
              <a:t>):</a:t>
            </a:r>
            <a:endParaRPr lang="en-GB" b="1" dirty="0"/>
          </a:p>
          <a:p>
            <a:pPr marL="340243" indent="-340243"/>
            <a:r>
              <a:rPr lang="en-GB" dirty="0"/>
              <a:t>pitch/roll:   &lt; </a:t>
            </a:r>
            <a:r>
              <a:rPr lang="en-GB" dirty="0" smtClean="0"/>
              <a:t>0.01 </a:t>
            </a:r>
            <a:r>
              <a:rPr lang="en-GB" dirty="0" err="1"/>
              <a:t>deg</a:t>
            </a:r>
            <a:r>
              <a:rPr lang="en-GB" dirty="0"/>
              <a:t> RMS</a:t>
            </a:r>
          </a:p>
          <a:p>
            <a:pPr marL="340243" indent="-340243"/>
            <a:r>
              <a:rPr lang="en-GB" dirty="0"/>
              <a:t>position:   </a:t>
            </a:r>
            <a:r>
              <a:rPr lang="en-GB" dirty="0" smtClean="0"/>
              <a:t> &lt; 0.1 </a:t>
            </a:r>
            <a:r>
              <a:rPr lang="en-GB" dirty="0"/>
              <a:t>m RMS</a:t>
            </a:r>
            <a:endParaRPr lang="de-DE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Laser gyro defines reference CS</a:t>
            </a:r>
          </a:p>
          <a:p>
            <a:r>
              <a:rPr lang="en-GB" dirty="0" smtClean="0"/>
              <a:t>We can help to </a:t>
            </a:r>
            <a:r>
              <a:rPr lang="en-GB" dirty="0" err="1" smtClean="0"/>
              <a:t>calc</a:t>
            </a:r>
            <a:r>
              <a:rPr lang="en-GB" dirty="0" smtClean="0"/>
              <a:t> position and velocity at different locations in the cabin</a:t>
            </a:r>
          </a:p>
          <a:p>
            <a:r>
              <a:rPr lang="en-GB" dirty="0" smtClean="0"/>
              <a:t>Fast data for SPECAMC?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&gt; HALO Kampagne Vorbereitung &gt; FX - Mess und Sensortechnik &gt; 11.5.2016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pic>
        <p:nvPicPr>
          <p:cNvPr id="8" name="Picture 7" descr="halo-n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416" y="3501802"/>
            <a:ext cx="4399161" cy="24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SCF00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5" y="261442"/>
            <a:ext cx="430845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4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SHARC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r>
              <a:rPr lang="en-US" dirty="0"/>
              <a:t>Humidity measurement in Troposphere </a:t>
            </a:r>
            <a:r>
              <a:rPr lang="en-US" dirty="0" smtClean="0"/>
              <a:t>up to Tropopause    (10</a:t>
            </a:r>
            <a:r>
              <a:rPr lang="en-US" dirty="0"/>
              <a:t>… </a:t>
            </a:r>
            <a:r>
              <a:rPr lang="en-US" dirty="0" smtClean="0"/>
              <a:t>40000 </a:t>
            </a:r>
            <a:r>
              <a:rPr lang="en-US" dirty="0" err="1"/>
              <a:t>ppmv</a:t>
            </a:r>
            <a:r>
              <a:rPr lang="en-US" dirty="0"/>
              <a:t> / 150… 1000 </a:t>
            </a:r>
            <a:r>
              <a:rPr lang="en-US" dirty="0" err="1"/>
              <a:t>hPa</a:t>
            </a:r>
            <a:r>
              <a:rPr lang="en-US" dirty="0"/>
              <a:t>)</a:t>
            </a:r>
          </a:p>
          <a:p>
            <a:r>
              <a:rPr lang="en-US" dirty="0"/>
              <a:t>Laser absorption measurement (TDL) @ 1370 nm</a:t>
            </a:r>
          </a:p>
          <a:p>
            <a:pPr>
              <a:buFontTx/>
              <a:buChar char="•"/>
            </a:pPr>
            <a:r>
              <a:rPr lang="en-US" altLang="de-DE" dirty="0">
                <a:latin typeface="Arial" charset="0"/>
              </a:rPr>
              <a:t>Dual path absorption cell (expanded measurement range)</a:t>
            </a:r>
          </a:p>
          <a:p>
            <a:r>
              <a:rPr lang="en-US" dirty="0" smtClean="0"/>
              <a:t>Fiber </a:t>
            </a:r>
            <a:r>
              <a:rPr lang="en-US" dirty="0"/>
              <a:t>coupled laser, all fiber </a:t>
            </a:r>
            <a:r>
              <a:rPr lang="en-US" dirty="0" smtClean="0"/>
              <a:t>design</a:t>
            </a:r>
          </a:p>
          <a:p>
            <a:r>
              <a:rPr lang="de-DE" altLang="de-DE" dirty="0">
                <a:latin typeface="Arial" charset="0"/>
              </a:rPr>
              <a:t>Real time </a:t>
            </a:r>
            <a:r>
              <a:rPr lang="de-DE" altLang="de-DE" dirty="0" err="1">
                <a:latin typeface="Arial" charset="0"/>
              </a:rPr>
              <a:t>data</a:t>
            </a:r>
            <a:r>
              <a:rPr lang="de-DE" altLang="de-DE" dirty="0">
                <a:latin typeface="Arial" charset="0"/>
              </a:rPr>
              <a:t> </a:t>
            </a:r>
            <a:r>
              <a:rPr lang="de-DE" altLang="de-DE" dirty="0" err="1">
                <a:latin typeface="Arial" charset="0"/>
              </a:rPr>
              <a:t>processing</a:t>
            </a:r>
            <a:r>
              <a:rPr lang="de-DE" altLang="de-DE" dirty="0">
                <a:latin typeface="Arial" charset="0"/>
              </a:rPr>
              <a:t> (2Hz)</a:t>
            </a:r>
          </a:p>
          <a:p>
            <a:r>
              <a:rPr lang="de-DE" dirty="0">
                <a:solidFill>
                  <a:srgbClr val="FF0000"/>
                </a:solidFill>
              </a:rPr>
              <a:t>Needs a TGI </a:t>
            </a:r>
            <a:r>
              <a:rPr lang="de-DE" dirty="0" err="1" smtClean="0">
                <a:solidFill>
                  <a:srgbClr val="FF0000"/>
                </a:solidFill>
              </a:rPr>
              <a:t>Inlet</a:t>
            </a:r>
            <a:r>
              <a:rPr lang="de-DE" dirty="0" smtClean="0">
                <a:solidFill>
                  <a:srgbClr val="FF0000"/>
                </a:solidFill>
              </a:rPr>
              <a:t> (</a:t>
            </a:r>
            <a:r>
              <a:rPr lang="de-DE" dirty="0">
                <a:solidFill>
                  <a:srgbClr val="FF0000"/>
                </a:solidFill>
              </a:rPr>
              <a:t>6mm </a:t>
            </a:r>
            <a:r>
              <a:rPr lang="de-DE" dirty="0" err="1">
                <a:solidFill>
                  <a:srgbClr val="FF0000"/>
                </a:solidFill>
              </a:rPr>
              <a:t>backward</a:t>
            </a:r>
            <a:r>
              <a:rPr lang="de-DE" dirty="0">
                <a:solidFill>
                  <a:srgbClr val="FF0000"/>
                </a:solidFill>
              </a:rPr>
              <a:t>, ApT#9/#10/#11)</a:t>
            </a:r>
          </a:p>
          <a:p>
            <a:endParaRPr lang="en-US" dirty="0"/>
          </a:p>
          <a:p>
            <a:pPr marL="0" indent="0">
              <a:buNone/>
            </a:pPr>
            <a:endParaRPr lang="de-DE" altLang="de-DE" dirty="0">
              <a:latin typeface="Arial" charset="0"/>
            </a:endParaRPr>
          </a:p>
          <a:p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03" y="669641"/>
            <a:ext cx="4008474" cy="182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12" y="4149874"/>
            <a:ext cx="2084628" cy="139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57" y="2733601"/>
            <a:ext cx="2328087" cy="208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7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since </a:t>
            </a:r>
            <a:r>
              <a:rPr lang="de-DE" dirty="0" smtClean="0"/>
              <a:t>NARVAL I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485578"/>
            <a:ext cx="11221200" cy="4338000"/>
          </a:xfrm>
        </p:spPr>
        <p:txBody>
          <a:bodyPr/>
          <a:lstStyle/>
          <a:p>
            <a:r>
              <a:rPr lang="en-US" b="1" dirty="0" smtClean="0"/>
              <a:t>New</a:t>
            </a:r>
            <a:r>
              <a:rPr lang="en-US" dirty="0" smtClean="0"/>
              <a:t> nose boom </a:t>
            </a:r>
            <a:r>
              <a:rPr lang="en-US" b="1" dirty="0" smtClean="0"/>
              <a:t>pressure sensors</a:t>
            </a:r>
            <a:r>
              <a:rPr lang="en-US" dirty="0" smtClean="0"/>
              <a:t>: better temperature stability, less white noise</a:t>
            </a:r>
          </a:p>
          <a:p>
            <a:r>
              <a:rPr lang="en-US" dirty="0" smtClean="0"/>
              <a:t>Flow angles: </a:t>
            </a:r>
            <a:r>
              <a:rPr lang="en-US" b="1" dirty="0" smtClean="0"/>
              <a:t>new inflight calibration method</a:t>
            </a:r>
            <a:r>
              <a:rPr lang="en-US" dirty="0" smtClean="0"/>
              <a:t>, calibration under dynamic conditions (Belly Pod </a:t>
            </a:r>
            <a:r>
              <a:rPr lang="en-US" dirty="0" err="1" smtClean="0"/>
              <a:t>config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SHARC</a:t>
            </a:r>
            <a:r>
              <a:rPr lang="en-US" dirty="0" smtClean="0"/>
              <a:t>: fast and precise humidity measurements</a:t>
            </a:r>
          </a:p>
          <a:p>
            <a:r>
              <a:rPr lang="en-US" dirty="0" smtClean="0"/>
              <a:t>Real time meteorological </a:t>
            </a:r>
            <a:r>
              <a:rPr lang="en-US" b="1" dirty="0" smtClean="0"/>
              <a:t>data via SATCOM </a:t>
            </a:r>
            <a:r>
              <a:rPr lang="en-US" dirty="0" smtClean="0"/>
              <a:t>(by Atmosphere)</a:t>
            </a:r>
          </a:p>
          <a:p>
            <a:r>
              <a:rPr lang="en-US" b="1" dirty="0" smtClean="0"/>
              <a:t>ASCB-D</a:t>
            </a:r>
            <a:r>
              <a:rPr lang="en-US" dirty="0" smtClean="0"/>
              <a:t> data available (aircraft diagnostic data)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686868"/>
                </a:solidFill>
                <a:ea typeface="+mj-ea"/>
              </a:rPr>
              <a:t>Open Items: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686868"/>
              </a:solidFill>
              <a:ea typeface="+mj-ea"/>
            </a:endParaRPr>
          </a:p>
          <a:p>
            <a:r>
              <a:rPr lang="en-US" b="1" dirty="0" smtClean="0"/>
              <a:t>Pressure</a:t>
            </a:r>
            <a:r>
              <a:rPr lang="en-US" dirty="0" smtClean="0"/>
              <a:t>: static source error for Belly Pod unknown (Trailing Cone calibration)</a:t>
            </a:r>
          </a:p>
          <a:p>
            <a:r>
              <a:rPr lang="en-US" b="1" dirty="0" smtClean="0"/>
              <a:t>SHARC</a:t>
            </a:r>
            <a:r>
              <a:rPr lang="en-US" dirty="0" smtClean="0"/>
              <a:t>: damaged </a:t>
            </a:r>
            <a:r>
              <a:rPr lang="en-US" dirty="0" smtClean="0"/>
              <a:t>during OMO, repair </a:t>
            </a:r>
            <a:r>
              <a:rPr lang="en-US" dirty="0"/>
              <a:t>ongoing, no </a:t>
            </a:r>
            <a:r>
              <a:rPr lang="en-US" dirty="0" smtClean="0"/>
              <a:t>backup available</a:t>
            </a:r>
            <a:endParaRPr lang="en-US" dirty="0" smtClean="0"/>
          </a:p>
          <a:p>
            <a:r>
              <a:rPr lang="en-US" b="1" dirty="0" smtClean="0"/>
              <a:t>Electro magnetic influence (EMI) </a:t>
            </a:r>
            <a:r>
              <a:rPr lang="en-US" dirty="0" smtClean="0"/>
              <a:t>on data signals (as found during NARVAL I)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546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measurement uncertainties (standard processing):</a:t>
            </a:r>
            <a:r>
              <a:rPr lang="en-GB" dirty="0"/>
              <a:t/>
            </a:r>
            <a:br>
              <a:rPr lang="en-GB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9572027" cy="2486666"/>
          </a:xfrm>
        </p:spPr>
        <p:txBody>
          <a:bodyPr/>
          <a:lstStyle/>
          <a:p>
            <a:r>
              <a:rPr lang="en-GB" dirty="0" smtClean="0"/>
              <a:t>Wind:				0.4 </a:t>
            </a:r>
            <a:r>
              <a:rPr lang="en-GB" dirty="0"/>
              <a:t>m/s vertical, 0.6 m/s horizontal</a:t>
            </a:r>
          </a:p>
          <a:p>
            <a:r>
              <a:rPr lang="en-GB" dirty="0" smtClean="0"/>
              <a:t>Pressure			better </a:t>
            </a:r>
            <a:r>
              <a:rPr lang="en-GB" dirty="0"/>
              <a:t>then 0.3 </a:t>
            </a:r>
            <a:r>
              <a:rPr lang="en-GB" dirty="0" err="1"/>
              <a:t>hPa</a:t>
            </a:r>
            <a:endParaRPr lang="en-GB" dirty="0"/>
          </a:p>
          <a:p>
            <a:r>
              <a:rPr lang="en-GB" dirty="0" smtClean="0"/>
              <a:t>Temperature 			better </a:t>
            </a:r>
            <a:r>
              <a:rPr lang="en-GB" dirty="0"/>
              <a:t>0.5 K</a:t>
            </a:r>
          </a:p>
          <a:p>
            <a:r>
              <a:rPr lang="en-GB" dirty="0" smtClean="0"/>
              <a:t>Water </a:t>
            </a:r>
            <a:r>
              <a:rPr lang="en-GB" dirty="0" err="1"/>
              <a:t>Vapor</a:t>
            </a:r>
            <a:r>
              <a:rPr lang="en-GB" dirty="0"/>
              <a:t> Mixing </a:t>
            </a:r>
            <a:r>
              <a:rPr lang="en-GB" dirty="0" smtClean="0"/>
              <a:t>Ratio	better </a:t>
            </a:r>
            <a:r>
              <a:rPr lang="en-GB" dirty="0"/>
              <a:t>5</a:t>
            </a:r>
            <a:r>
              <a:rPr lang="en-GB" dirty="0" smtClean="0"/>
              <a:t>% with SHARC</a:t>
            </a:r>
            <a:endParaRPr lang="en-GB" dirty="0"/>
          </a:p>
          <a:p>
            <a:r>
              <a:rPr lang="en-GB" dirty="0" smtClean="0"/>
              <a:t>Relative humidity (over ice)	around </a:t>
            </a:r>
            <a:r>
              <a:rPr lang="en-GB" dirty="0"/>
              <a:t>10% (5% from temperature, 5% from humidity)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pic>
        <p:nvPicPr>
          <p:cNvPr id="6" name="Picture 4" descr="DSCF4056_klein"/>
          <p:cNvPicPr>
            <a:picLocks noChangeAspect="1" noChangeArrowheads="1"/>
          </p:cNvPicPr>
          <p:nvPr/>
        </p:nvPicPr>
        <p:blipFill>
          <a:blip r:embed="rId2"/>
          <a:srcRect l="13095" t="581" r="9561"/>
          <a:stretch>
            <a:fillRect/>
          </a:stretch>
        </p:blipFill>
        <p:spPr bwMode="auto">
          <a:xfrm>
            <a:off x="4225379" y="3922713"/>
            <a:ext cx="258921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:\ARBEITEN_CM\DISSERTATION\CONFERENCES\2013_IPA_Seminar\pics\thermostar.jpg"/>
          <p:cNvPicPr>
            <a:picLocks noChangeAspect="1" noChangeArrowheads="1"/>
          </p:cNvPicPr>
          <p:nvPr/>
        </p:nvPicPr>
        <p:blipFill>
          <a:blip r:embed="rId3"/>
          <a:srcRect l="3764" r="6207"/>
          <a:stretch>
            <a:fillRect/>
          </a:stretch>
        </p:blipFill>
        <p:spPr bwMode="auto">
          <a:xfrm>
            <a:off x="6951116" y="3925888"/>
            <a:ext cx="251618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ARBEITEN_CM\DISSERTATION\CONFERENCES\2013_IPA_Seminar\pics\k_kamm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14941" y="3933825"/>
            <a:ext cx="23717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0"/>
          <p:cNvPicPr>
            <a:picLocks noChangeAspect="1"/>
          </p:cNvPicPr>
          <p:nvPr/>
        </p:nvPicPr>
        <p:blipFill>
          <a:blip r:embed="rId5"/>
          <a:srcRect t="18124" b="8192"/>
          <a:stretch>
            <a:fillRect/>
          </a:stretch>
        </p:blipFill>
        <p:spPr bwMode="auto">
          <a:xfrm>
            <a:off x="1057027" y="4941962"/>
            <a:ext cx="2735262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60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Postprocessing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&gt; HALO Kampagne Vorbereitung &gt; FX - Mess und Sensortechnik &gt; 11.5.2016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08955" y="1269554"/>
            <a:ext cx="4896544" cy="46085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 Hz data in  NASA-AMES-Format </a:t>
            </a:r>
          </a:p>
          <a:p>
            <a:r>
              <a:rPr lang="en-US" dirty="0" smtClean="0"/>
              <a:t>~2h after landing</a:t>
            </a:r>
          </a:p>
          <a:p>
            <a:r>
              <a:rPr lang="en-US" dirty="0" smtClean="0"/>
              <a:t>3-4d</a:t>
            </a:r>
            <a:r>
              <a:rPr lang="en-US" dirty="0" smtClean="0"/>
              <a:t>: Final data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Content </a:t>
            </a:r>
            <a:r>
              <a:rPr lang="en-US" dirty="0" smtClean="0"/>
              <a:t>(Parameter list at end of file)</a:t>
            </a:r>
          </a:p>
          <a:p>
            <a:pPr marL="105750" lvl="1" indent="-285750"/>
            <a:r>
              <a:rPr lang="en-US" dirty="0" smtClean="0"/>
              <a:t>Meteorological </a:t>
            </a:r>
            <a:r>
              <a:rPr lang="en-US" dirty="0" err="1" smtClean="0"/>
              <a:t>insitu</a:t>
            </a:r>
            <a:r>
              <a:rPr lang="en-US" dirty="0" smtClean="0"/>
              <a:t> data</a:t>
            </a:r>
          </a:p>
          <a:p>
            <a:pPr marL="270000" lvl="2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(Temperature, Humidity, Pressure, Wind)</a:t>
            </a:r>
            <a:endParaRPr lang="en-US" dirty="0" smtClean="0"/>
          </a:p>
          <a:p>
            <a:pPr marL="105750" lvl="1" indent="-285750"/>
            <a:r>
              <a:rPr lang="en-US" dirty="0" smtClean="0"/>
              <a:t>Aircraft data</a:t>
            </a:r>
          </a:p>
          <a:p>
            <a:pPr marL="270000" lvl="2" indent="0">
              <a:buNone/>
            </a:pPr>
            <a:r>
              <a:rPr lang="en-US" dirty="0" smtClean="0"/>
              <a:t>(Position, Attitude, Aircraft state)</a:t>
            </a:r>
          </a:p>
          <a:p>
            <a:pPr marL="105750" lvl="1" indent="-285750"/>
            <a:r>
              <a:rPr lang="en-US" dirty="0" smtClean="0"/>
              <a:t>Overview Plots</a:t>
            </a:r>
          </a:p>
          <a:p>
            <a:pPr marL="105750" lvl="1" indent="-285750"/>
            <a:r>
              <a:rPr lang="en-US" dirty="0" smtClean="0"/>
              <a:t>KML-Track 3D (for Google Earth)</a:t>
            </a:r>
          </a:p>
          <a:p>
            <a:pPr marL="105750" lvl="1" indent="-285750"/>
            <a:r>
              <a:rPr lang="en-US" dirty="0" smtClean="0"/>
              <a:t>Video Files</a:t>
            </a:r>
          </a:p>
          <a:p>
            <a:pPr marL="105750" lvl="1" indent="-285750"/>
            <a:endParaRPr lang="en-US" dirty="0" smtClean="0"/>
          </a:p>
          <a:p>
            <a:pPr marL="0" lvl="1" indent="0">
              <a:buNone/>
            </a:pPr>
            <a:r>
              <a:rPr lang="en-US" b="1" dirty="0" smtClean="0"/>
              <a:t>Optional</a:t>
            </a:r>
            <a:r>
              <a:rPr lang="en-US" dirty="0" smtClean="0"/>
              <a:t>:</a:t>
            </a:r>
            <a:endParaRPr lang="en-US" dirty="0"/>
          </a:p>
          <a:p>
            <a:pPr marL="105750" lvl="1" indent="-285750"/>
            <a:r>
              <a:rPr lang="en-US" dirty="0"/>
              <a:t>Diagnostic </a:t>
            </a:r>
            <a:r>
              <a:rPr lang="en-US" dirty="0" smtClean="0"/>
              <a:t>data (</a:t>
            </a:r>
            <a:r>
              <a:rPr lang="en-US" dirty="0"/>
              <a:t>Power, </a:t>
            </a:r>
            <a:r>
              <a:rPr lang="en-US" dirty="0" smtClean="0"/>
              <a:t>…)</a:t>
            </a:r>
          </a:p>
          <a:p>
            <a:r>
              <a:rPr lang="en-US" dirty="0"/>
              <a:t>10Hz on request</a:t>
            </a:r>
          </a:p>
          <a:p>
            <a:pPr marL="105750" lvl="1" indent="-285750"/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61" y="261442"/>
            <a:ext cx="480217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333" y="3789834"/>
            <a:ext cx="2697329" cy="296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151849" y="4201964"/>
            <a:ext cx="308701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TBD </a:t>
            </a:r>
            <a:r>
              <a:rPr lang="de-DE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File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Extra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Parameters?</a:t>
            </a: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793331" y="2133650"/>
            <a:ext cx="2346796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Look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File Header</a:t>
            </a:r>
          </a:p>
        </p:txBody>
      </p:sp>
    </p:spTree>
    <p:extLst>
      <p:ext uri="{BB962C8B-B14F-4D97-AF65-F5344CB8AC3E}">
        <p14:creationId xmlns:p14="http://schemas.microsoft.com/office/powerpoint/2010/main" val="400350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95C61B9F-14F0-4AD9-AC81-B8624FAD5FC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1309</Words>
  <Application>Microsoft Office PowerPoint</Application>
  <PresentationFormat>Benutzerdefiniert</PresentationFormat>
  <Paragraphs>233</Paragraphs>
  <Slides>14</Slides>
  <Notes>5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DLR-Präsentation 16:9 Englisch</vt:lpstr>
      <vt:lpstr>BAHAMAS Basic Meteorological Measurement</vt:lpstr>
      <vt:lpstr>FX Sensor and Data Group</vt:lpstr>
      <vt:lpstr>HALO data acquisition</vt:lpstr>
      <vt:lpstr>User Interfaces</vt:lpstr>
      <vt:lpstr>High Precision IRS</vt:lpstr>
      <vt:lpstr>SHARC</vt:lpstr>
      <vt:lpstr>Changes since NARVAL I</vt:lpstr>
      <vt:lpstr>Summary of measurement uncertainties (standard processing): </vt:lpstr>
      <vt:lpstr>Postprocessing</vt:lpstr>
      <vt:lpstr>Data quality: Restrictions and Riscs I</vt:lpstr>
      <vt:lpstr>Data quality: Restrictions and Riscs II</vt:lpstr>
      <vt:lpstr>PowerPoint-Präsentation</vt:lpstr>
      <vt:lpstr>Thank you !</vt:lpstr>
      <vt:lpstr>.nas File Parameter List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Mallaun, Christian</dc:creator>
  <cp:lastModifiedBy>Mallaun, Christian</cp:lastModifiedBy>
  <cp:revision>110</cp:revision>
  <dcterms:created xsi:type="dcterms:W3CDTF">2012-06-19T06:51:55Z</dcterms:created>
  <dcterms:modified xsi:type="dcterms:W3CDTF">2016-05-11T08:33:59Z</dcterms:modified>
</cp:coreProperties>
</file>