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3" r:id="rId2"/>
    <p:sldId id="259" r:id="rId3"/>
    <p:sldId id="274" r:id="rId4"/>
    <p:sldId id="272" r:id="rId5"/>
    <p:sldId id="273" r:id="rId6"/>
    <p:sldId id="276" r:id="rId7"/>
    <p:sldId id="275" r:id="rId8"/>
    <p:sldId id="269" r:id="rId9"/>
    <p:sldId id="271" r:id="rId10"/>
    <p:sldId id="282" r:id="rId11"/>
    <p:sldId id="279" r:id="rId12"/>
    <p:sldId id="280" r:id="rId13"/>
    <p:sldId id="277" r:id="rId14"/>
    <p:sldId id="27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 showGuides="1">
      <p:cViewPr varScale="1">
        <p:scale>
          <a:sx n="115" d="100"/>
          <a:sy n="115" d="100"/>
        </p:scale>
        <p:origin x="3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DEA27-2410-2147-9A9F-22519DEB7862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0EFB8-0321-714E-9FF8-4D240E12B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EFB8-0321-714E-9FF8-4D240E12B7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EFB8-0321-714E-9FF8-4D240E12B7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1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EFB8-0321-714E-9FF8-4D240E12B7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0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CBE7C-8E8C-E042-B279-6110AA4EB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B31EA1-F880-8443-9D00-835F669C4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635421-A5BE-5546-945D-10EE0BB8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FD1C0-CE16-E04E-898D-DA614A53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52CCA6-262B-9149-A601-55DF3471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4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3F04B-3A85-1A4D-9664-56CBC317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F42280-617C-9A48-83A4-EFD04A5B2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275C24-6C1A-4A48-B481-A76B9D25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7AB80C-AA6C-DD47-A49D-A1ABE95A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031004-CA3B-DC4C-AF2A-8CE6B149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175D3F-967A-504E-9398-FFC637EE9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83890F-3F1B-6844-847C-632F43C6C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789CB-A2DE-1A46-9865-DC3B5F70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11284B-5C2F-864D-8935-B9BDD344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463F46-EFD5-BE42-8522-E4208444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2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D4F03-1059-FC46-AB9A-E836A403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02930C-4122-6944-93E2-5FB4AD7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547432-C882-2B44-B568-8DE6A034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7C8480-0DFE-C74E-B014-9C1889FA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EA206A-69D3-814B-95D5-C40B29C7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C608-9B78-7841-AE4F-47BA24CE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BE7878-C6D9-7F42-8FE9-4F59E37D0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F9A3F9-6BDD-8A4C-B9BF-81A5D682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9FE44F-2DA4-8E44-B806-E7702C5A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306428-19F3-5246-B272-1CCFF647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4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E9BD0-945F-ED4C-987A-8483A39D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4B6EC-A963-B444-954B-815768710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6DA2CB-D9F1-014D-A4CE-042C15881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1AE179-B00C-8141-B32D-62A0F485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A80006-4E78-1848-A6F5-F224BE95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862893-AF94-DA43-87CC-33A9A059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E3857-F31A-A944-8DD6-83C5D548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0D636C-518C-CB40-8107-E7336AD3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0491FA-0B48-4142-A163-6AF176228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C3DB95-CE41-9641-8685-1DEA71568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01EF19-216E-E341-B47A-10356F106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77D436F-2390-C849-A0ED-0B31DFD3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FFBA43B-5E5D-D04D-B719-D2460062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9AD72B-AACF-744E-9559-767E8AE9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27F0E-B02C-8A40-B44A-7B44011E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673EB4-AD32-7B45-B9AD-CA76D1A9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194AEE-C4EF-E44D-ABEB-12C973A0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FC8EC3-C4CD-4D4E-872C-03A5CA1B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4662B4-66A3-0C42-883E-085E0FB3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988270-D1B7-5A41-948B-1EAF7811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9D5EED-D2F5-E04D-8A0F-106D96B4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2C626-8A14-2249-8A48-DECB735A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8B7D10-C9FA-7041-8C3A-4383088AB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8972E4-118F-2D4C-A6B1-CC5255F3E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1272E9-4A0F-F64F-B5DB-5F007BFE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1DB957-E122-9A45-9419-CDCCC4ED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9E5334-157B-0D49-9452-13D03CCF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2B5E7-68E1-2140-AB92-1224F103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CF08810-E658-6542-8B36-ADB492C5F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469097-EC47-BE41-B87D-42B35E13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D8CA36-000B-8142-B0C7-1E2D9C26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6680A0-06B9-C445-B34F-372D0BDB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1D2487-5AA3-1F45-8AD5-09049C8B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0A74B2-2693-E84B-8C7F-572231AD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F15281-BB41-134F-8B84-6AF91D903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36DFA6-19E0-F246-8B48-ABC8E9D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6977-6AB1-1E4B-951E-BB52CD3D2917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AB9982-6473-084C-BD3C-BD51AED3D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9D26EB-2F6C-234D-8C91-AC530928C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C865F-D870-8346-B973-C672A1E7C7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6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DE4BB5-9DB7-D54D-96CC-83EBAD55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7" y="71437"/>
            <a:ext cx="10827834" cy="1063084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rgbClr val="002060"/>
                </a:solidFill>
              </a:rPr>
              <a:t>Lukas </a:t>
            </a:r>
            <a:r>
              <a:rPr lang="de-DE" sz="1800" b="1" dirty="0" err="1">
                <a:solidFill>
                  <a:srgbClr val="002060"/>
                </a:solidFill>
              </a:rPr>
              <a:t>Pfitzenmaier</a:t>
            </a:r>
            <a:r>
              <a:rPr lang="de-DE" sz="1800" dirty="0">
                <a:solidFill>
                  <a:srgbClr val="002060"/>
                </a:solidFill>
              </a:rPr>
              <a:t>, Pavlos </a:t>
            </a:r>
            <a:r>
              <a:rPr lang="de-DE" sz="1800" dirty="0" err="1">
                <a:solidFill>
                  <a:srgbClr val="002060"/>
                </a:solidFill>
              </a:rPr>
              <a:t>Kollias</a:t>
            </a:r>
            <a:r>
              <a:rPr lang="de-DE" sz="1800" dirty="0">
                <a:solidFill>
                  <a:srgbClr val="002060"/>
                </a:solidFill>
              </a:rPr>
              <a:t>, </a:t>
            </a:r>
            <a:r>
              <a:rPr lang="de-DE" sz="1800" dirty="0" err="1">
                <a:solidFill>
                  <a:srgbClr val="002060"/>
                </a:solidFill>
              </a:rPr>
              <a:t>and</a:t>
            </a:r>
            <a:r>
              <a:rPr lang="de-DE" sz="1800" dirty="0">
                <a:solidFill>
                  <a:srgbClr val="002060"/>
                </a:solidFill>
              </a:rPr>
              <a:t> Ulrich </a:t>
            </a:r>
            <a:r>
              <a:rPr lang="de-DE" sz="1800" dirty="0" err="1">
                <a:solidFill>
                  <a:srgbClr val="002060"/>
                </a:solidFill>
              </a:rPr>
              <a:t>Löhnert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Retrieving antenna miss-pointing for vertical pointing cloud radar and 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correcting the introduced Doppler velocity errors in the measurements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DFF5B8-84C6-DF4F-9206-082470D329E5}"/>
              </a:ext>
            </a:extLst>
          </p:cNvPr>
          <p:cNvSpPr txBox="1"/>
          <p:nvPr/>
        </p:nvSpPr>
        <p:spPr>
          <a:xfrm>
            <a:off x="245327" y="1123371"/>
            <a:ext cx="50961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Doppler velocity from zenith pointing radars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Mean fall velocity of measured hydrometeors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absolute calibration needed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Excellent information cloud microphysics and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Best quality Doppler velocity data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What is the velocity error due to antenna miss-pointing?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Can we monitor the radar pointing accuracy?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How to correct long time data sets?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Correction of historical measurements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E048F61-53F4-9746-943B-7648FA549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80" r="1"/>
          <a:stretch/>
        </p:blipFill>
        <p:spPr>
          <a:xfrm>
            <a:off x="6220055" y="1047404"/>
            <a:ext cx="2409286" cy="253213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341FC26-3511-984D-8B3F-0E4D38605028}"/>
              </a:ext>
            </a:extLst>
          </p:cNvPr>
          <p:cNvSpPr txBox="1"/>
          <p:nvPr/>
        </p:nvSpPr>
        <p:spPr>
          <a:xfrm>
            <a:off x="6338517" y="3367722"/>
            <a:ext cx="312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Off zenith pointing</a:t>
            </a:r>
          </a:p>
          <a:p>
            <a:pPr algn="ctr"/>
            <a:r>
              <a:rPr lang="en-US" dirty="0"/>
              <a:t>=&gt; error in the Doppler velocity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8066918-11BE-E04F-A82E-78D7DC64D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03"/>
          <a:stretch/>
        </p:blipFill>
        <p:spPr>
          <a:xfrm>
            <a:off x="9255512" y="1040124"/>
            <a:ext cx="2219089" cy="250596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24A962A-5CDD-8C4B-9B63-2849448F86F8}"/>
              </a:ext>
            </a:extLst>
          </p:cNvPr>
          <p:cNvSpPr txBox="1"/>
          <p:nvPr/>
        </p:nvSpPr>
        <p:spPr>
          <a:xfrm>
            <a:off x="9692974" y="3356518"/>
            <a:ext cx="1607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Optimal case:</a:t>
            </a:r>
          </a:p>
          <a:p>
            <a:pPr algn="ctr"/>
            <a:r>
              <a:rPr lang="en-US" dirty="0"/>
              <a:t>zenith pointing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FEDE908-2D1C-064A-8686-3CE481D2E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1" t="5976" r="13279"/>
          <a:stretch/>
        </p:blipFill>
        <p:spPr>
          <a:xfrm>
            <a:off x="6153144" y="4069755"/>
            <a:ext cx="5633691" cy="2759578"/>
          </a:xfrm>
          <a:prstGeom prst="rect">
            <a:avLst/>
          </a:prstGeom>
        </p:spPr>
      </p:pic>
      <p:sp>
        <p:nvSpPr>
          <p:cNvPr id="17" name="Pfeil nach unten 16">
            <a:extLst>
              <a:ext uri="{FF2B5EF4-FFF2-40B4-BE49-F238E27FC236}">
                <a16:creationId xmlns:a16="http://schemas.microsoft.com/office/drawing/2014/main" id="{76F821C2-1A9D-9747-9C80-6A3661D98F0B}"/>
              </a:ext>
            </a:extLst>
          </p:cNvPr>
          <p:cNvSpPr/>
          <p:nvPr/>
        </p:nvSpPr>
        <p:spPr>
          <a:xfrm>
            <a:off x="8368176" y="3972870"/>
            <a:ext cx="720068" cy="646331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8C04A7-3FBA-2149-80AE-9F640ABDC416}"/>
              </a:ext>
            </a:extLst>
          </p:cNvPr>
          <p:cNvSpPr txBox="1"/>
          <p:nvPr/>
        </p:nvSpPr>
        <p:spPr>
          <a:xfrm>
            <a:off x="245327" y="5263612"/>
            <a:ext cx="340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Statistical method:</a:t>
            </a:r>
          </a:p>
          <a:p>
            <a:r>
              <a:rPr lang="en-US" sz="2000" dirty="0"/>
              <a:t>model winds (ECMWF IFS)</a:t>
            </a:r>
          </a:p>
          <a:p>
            <a:r>
              <a:rPr lang="en-US" sz="2000" dirty="0"/>
              <a:t>Doppler velocity data</a:t>
            </a:r>
          </a:p>
        </p:txBody>
      </p:sp>
      <p:pic>
        <p:nvPicPr>
          <p:cNvPr id="18" name="Grafik 4">
            <a:extLst>
              <a:ext uri="{FF2B5EF4-FFF2-40B4-BE49-F238E27FC236}">
                <a16:creationId xmlns:a16="http://schemas.microsoft.com/office/drawing/2014/main" id="{E7850C6E-B645-1D4C-B36C-C3CE60C55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81714" y="5390350"/>
            <a:ext cx="1324148" cy="6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84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F0F2D-D40F-1A4C-A8F5-1778799F6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0456"/>
            <a:ext cx="9144000" cy="296981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BACKUP SLIDES: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Retrieving antenna miss-pointing for vertical pointing cloud radar and 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correcting the introduced Doppler velocity errors in the measurements</a:t>
            </a:r>
            <a:endParaRPr lang="en-US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67B58E-FC42-874D-80B0-9E00E75D9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5334"/>
            <a:ext cx="9144000" cy="1655762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Lukas </a:t>
            </a:r>
            <a:r>
              <a:rPr lang="de-DE" b="1" dirty="0" err="1">
                <a:solidFill>
                  <a:srgbClr val="002060"/>
                </a:solidFill>
              </a:rPr>
              <a:t>Pfitzenmaier</a:t>
            </a:r>
            <a:r>
              <a:rPr lang="de-DE" dirty="0">
                <a:solidFill>
                  <a:srgbClr val="002060"/>
                </a:solidFill>
              </a:rPr>
              <a:t>, Pavlos </a:t>
            </a:r>
            <a:r>
              <a:rPr lang="de-DE" dirty="0" err="1">
                <a:solidFill>
                  <a:srgbClr val="002060"/>
                </a:solidFill>
              </a:rPr>
              <a:t>Kollias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err="1">
                <a:solidFill>
                  <a:srgbClr val="002060"/>
                </a:solidFill>
              </a:rPr>
              <a:t>and</a:t>
            </a:r>
            <a:r>
              <a:rPr lang="de-DE" dirty="0">
                <a:solidFill>
                  <a:srgbClr val="002060"/>
                </a:solidFill>
              </a:rPr>
              <a:t> Ulrich </a:t>
            </a:r>
            <a:r>
              <a:rPr lang="de-DE" dirty="0" err="1">
                <a:solidFill>
                  <a:srgbClr val="002060"/>
                </a:solidFill>
              </a:rPr>
              <a:t>Löhnert</a:t>
            </a:r>
            <a:endParaRPr lang="en-US" dirty="0"/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C9DC3C5-A727-2842-BD7A-4E3E72706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160" y="71437"/>
            <a:ext cx="1063083" cy="10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77D9B2D-408B-0A40-90B8-CE6C7A29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0"/>
            <a:ext cx="11756571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6EDFE4A-3AFB-994E-9AA5-890331CF9DE5}"/>
              </a:ext>
            </a:extLst>
          </p:cNvPr>
          <p:cNvSpPr txBox="1"/>
          <p:nvPr/>
        </p:nvSpPr>
        <p:spPr>
          <a:xfrm>
            <a:off x="0" y="103381"/>
            <a:ext cx="12192000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Input ECMWF IFS and PPI wind retrieval</a:t>
            </a:r>
          </a:p>
        </p:txBody>
      </p:sp>
    </p:spTree>
    <p:extLst>
      <p:ext uri="{BB962C8B-B14F-4D97-AF65-F5344CB8AC3E}">
        <p14:creationId xmlns:p14="http://schemas.microsoft.com/office/powerpoint/2010/main" val="22661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2E3699D-76B3-F84E-A916-C4F0ED63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371480"/>
            <a:ext cx="11756571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BDDB8C-B291-D046-89C0-DA7A9110D10A}"/>
              </a:ext>
            </a:extLst>
          </p:cNvPr>
          <p:cNvSpPr txBox="1"/>
          <p:nvPr/>
        </p:nvSpPr>
        <p:spPr>
          <a:xfrm>
            <a:off x="0" y="103381"/>
            <a:ext cx="12192000" cy="95410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Final sun-fit to the data set to retrieve the angles,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apply a filter to get stabler estimates (95-5percentile data set &amp; &lt;2data bins)</a:t>
            </a:r>
          </a:p>
        </p:txBody>
      </p:sp>
    </p:spTree>
    <p:extLst>
      <p:ext uri="{BB962C8B-B14F-4D97-AF65-F5344CB8AC3E}">
        <p14:creationId xmlns:p14="http://schemas.microsoft.com/office/powerpoint/2010/main" val="146024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BDA5E66-0114-404C-B2BA-09DE7B443D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0" y="3425979"/>
            <a:ext cx="6096000" cy="3048000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05D5F2B-24CE-3C47-9D5C-E3BAB1CEA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6096000" cy="3048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030C6E1-363D-0E41-98B3-71AB29B1D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000" cy="304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D869DAD-4E7F-F14A-A6FC-AEEF1DEE0AC9}"/>
              </a:ext>
            </a:extLst>
          </p:cNvPr>
          <p:cNvSpPr/>
          <p:nvPr/>
        </p:nvSpPr>
        <p:spPr>
          <a:xfrm>
            <a:off x="590550" y="3821237"/>
            <a:ext cx="4152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Das X-Band hatte relativ zum Mira ein </a:t>
            </a:r>
            <a:r>
              <a:rPr lang="de-DE" b="1" dirty="0" err="1">
                <a:solidFill>
                  <a:srgbClr val="FF0000"/>
                </a:solidFill>
              </a:rPr>
              <a:t>mis-pointing</a:t>
            </a:r>
            <a:r>
              <a:rPr lang="de-DE" b="1" dirty="0">
                <a:solidFill>
                  <a:srgbClr val="FF0000"/>
                </a:solidFill>
              </a:rPr>
              <a:t> von etwa 0.14° </a:t>
            </a:r>
            <a:r>
              <a:rPr lang="de-DE" dirty="0">
                <a:solidFill>
                  <a:srgbClr val="FF0000"/>
                </a:solidFill>
              </a:rPr>
              <a:t>in N-S Richtung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4BBCAE8-1D74-584F-ACA9-4B11BC82BCB4}"/>
              </a:ext>
            </a:extLst>
          </p:cNvPr>
          <p:cNvSpPr/>
          <p:nvPr/>
        </p:nvSpPr>
        <p:spPr>
          <a:xfrm>
            <a:off x="590550" y="4820335"/>
            <a:ext cx="388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Mira-36 um 0.08° </a:t>
            </a:r>
            <a:r>
              <a:rPr lang="de-DE" dirty="0" err="1">
                <a:solidFill>
                  <a:srgbClr val="0070C0"/>
                </a:solidFill>
              </a:rPr>
              <a:t>korrikiert</a:t>
            </a:r>
            <a:r>
              <a:rPr lang="de-DE" dirty="0">
                <a:solidFill>
                  <a:srgbClr val="0070C0"/>
                </a:solidFill>
              </a:rPr>
              <a:t> (</a:t>
            </a:r>
            <a:r>
              <a:rPr lang="de-DE" dirty="0" err="1">
                <a:solidFill>
                  <a:srgbClr val="0070C0"/>
                </a:solidFill>
              </a:rPr>
              <a:t>mis-pointing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maximum</a:t>
            </a:r>
            <a:r>
              <a:rPr lang="de-DE" dirty="0">
                <a:solidFill>
                  <a:srgbClr val="0070C0"/>
                </a:solidFill>
              </a:rPr>
              <a:t> in O-W Richtung)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9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7">
            <a:extLst>
              <a:ext uri="{FF2B5EF4-FFF2-40B4-BE49-F238E27FC236}">
                <a16:creationId xmlns:a16="http://schemas.microsoft.com/office/drawing/2014/main" id="{9E7C567F-1A27-0C49-82CB-CFA3625C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6099833" cy="30499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6F9489E-3DF5-F348-ACB8-444EF461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167" y="379083"/>
            <a:ext cx="6099833" cy="30499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07EA76F-D584-4B42-A281-9526F3EA9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66" y="381000"/>
            <a:ext cx="6096000" cy="304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EB04A0E-6563-AF4C-A020-9543290049D5}"/>
              </a:ext>
            </a:extLst>
          </p:cNvPr>
          <p:cNvSpPr/>
          <p:nvPr/>
        </p:nvSpPr>
        <p:spPr>
          <a:xfrm>
            <a:off x="590550" y="3821237"/>
            <a:ext cx="4152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Das X-Band hatte relativ zum Mira ein </a:t>
            </a:r>
            <a:r>
              <a:rPr lang="de-DE" dirty="0" err="1">
                <a:solidFill>
                  <a:srgbClr val="FF0000"/>
                </a:solidFill>
              </a:rPr>
              <a:t>mis-pointing</a:t>
            </a:r>
            <a:r>
              <a:rPr lang="de-DE" dirty="0">
                <a:solidFill>
                  <a:srgbClr val="FF0000"/>
                </a:solidFill>
              </a:rPr>
              <a:t> von etwa 0.14° in </a:t>
            </a:r>
            <a:r>
              <a:rPr lang="de-DE" b="1" dirty="0">
                <a:solidFill>
                  <a:srgbClr val="FF0000"/>
                </a:solidFill>
              </a:rPr>
              <a:t>N-S Richtung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4C269EB-83CC-AF4F-9B38-CE59C1EAF112}"/>
              </a:ext>
            </a:extLst>
          </p:cNvPr>
          <p:cNvSpPr/>
          <p:nvPr/>
        </p:nvSpPr>
        <p:spPr>
          <a:xfrm>
            <a:off x="590550" y="4820335"/>
            <a:ext cx="388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Mira-36 um 0.08° </a:t>
            </a:r>
            <a:r>
              <a:rPr lang="de-DE" dirty="0" err="1">
                <a:solidFill>
                  <a:srgbClr val="0070C0"/>
                </a:solidFill>
              </a:rPr>
              <a:t>korrikiert</a:t>
            </a:r>
            <a:r>
              <a:rPr lang="de-DE" dirty="0">
                <a:solidFill>
                  <a:srgbClr val="0070C0"/>
                </a:solidFill>
              </a:rPr>
              <a:t> (</a:t>
            </a:r>
            <a:r>
              <a:rPr lang="de-DE" dirty="0" err="1">
                <a:solidFill>
                  <a:srgbClr val="0070C0"/>
                </a:solidFill>
              </a:rPr>
              <a:t>mis-pointing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maximum</a:t>
            </a:r>
            <a:r>
              <a:rPr lang="de-DE" dirty="0">
                <a:solidFill>
                  <a:srgbClr val="0070C0"/>
                </a:solidFill>
              </a:rPr>
              <a:t> in </a:t>
            </a:r>
            <a:r>
              <a:rPr lang="de-DE" b="1" dirty="0">
                <a:solidFill>
                  <a:srgbClr val="0070C0"/>
                </a:solidFill>
              </a:rPr>
              <a:t>O-W Richtung</a:t>
            </a:r>
            <a:r>
              <a:rPr lang="de-DE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0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37F23CC-E1D3-1442-933D-58BC08F87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8" t="52628" r="48826" b="4676"/>
          <a:stretch/>
        </p:blipFill>
        <p:spPr>
          <a:xfrm>
            <a:off x="1621779" y="2409241"/>
            <a:ext cx="4204623" cy="2314495"/>
          </a:xfrm>
          <a:prstGeom prst="rect">
            <a:avLst/>
          </a:prstGeom>
        </p:spPr>
      </p:pic>
      <p:pic>
        <p:nvPicPr>
          <p:cNvPr id="20" name="Inhaltsplatzhalter 7">
            <a:extLst>
              <a:ext uri="{FF2B5EF4-FFF2-40B4-BE49-F238E27FC236}">
                <a16:creationId xmlns:a16="http://schemas.microsoft.com/office/drawing/2014/main" id="{E7BB0F2C-C362-B847-80FD-FD6A6594D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54" b="48917"/>
          <a:stretch/>
        </p:blipFill>
        <p:spPr>
          <a:xfrm>
            <a:off x="5967231" y="5286114"/>
            <a:ext cx="6054654" cy="1523390"/>
          </a:xfrm>
          <a:prstGeom prst="rect">
            <a:avLst/>
          </a:prstGeom>
        </p:spPr>
      </p:pic>
      <p:pic>
        <p:nvPicPr>
          <p:cNvPr id="18" name="Inhaltsplatzhalter 7">
            <a:extLst>
              <a:ext uri="{FF2B5EF4-FFF2-40B4-BE49-F238E27FC236}">
                <a16:creationId xmlns:a16="http://schemas.microsoft.com/office/drawing/2014/main" id="{0C44775F-A51F-C44D-A182-2A50CE9FD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26" b="68423"/>
          <a:stretch/>
        </p:blipFill>
        <p:spPr>
          <a:xfrm>
            <a:off x="6078647" y="3298726"/>
            <a:ext cx="6054654" cy="1570504"/>
          </a:xfrm>
          <a:prstGeom prst="rect">
            <a:avLst/>
          </a:prstGeom>
        </p:spPr>
      </p:pic>
      <p:pic>
        <p:nvPicPr>
          <p:cNvPr id="16" name="Inhaltsplatzhalter 2">
            <a:extLst>
              <a:ext uri="{FF2B5EF4-FFF2-40B4-BE49-F238E27FC236}">
                <a16:creationId xmlns:a16="http://schemas.microsoft.com/office/drawing/2014/main" id="{81F9CC43-220E-DC4F-B148-0DE138CF6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1" t="9670" r="2439" b="62195"/>
          <a:stretch/>
        </p:blipFill>
        <p:spPr>
          <a:xfrm>
            <a:off x="6502640" y="1730721"/>
            <a:ext cx="5486400" cy="160217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4DE4BB5-9DB7-D54D-96CC-83EBAD55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7" y="71437"/>
            <a:ext cx="10827834" cy="1063084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rgbClr val="002060"/>
                </a:solidFill>
              </a:rPr>
              <a:t>Lukas </a:t>
            </a:r>
            <a:r>
              <a:rPr lang="de-DE" sz="1800" b="1" dirty="0" err="1">
                <a:solidFill>
                  <a:srgbClr val="002060"/>
                </a:solidFill>
              </a:rPr>
              <a:t>Pfitzenmaier</a:t>
            </a:r>
            <a:r>
              <a:rPr lang="de-DE" sz="1800" dirty="0">
                <a:solidFill>
                  <a:srgbClr val="002060"/>
                </a:solidFill>
              </a:rPr>
              <a:t>, Pavlos </a:t>
            </a:r>
            <a:r>
              <a:rPr lang="de-DE" sz="1800" dirty="0" err="1">
                <a:solidFill>
                  <a:srgbClr val="002060"/>
                </a:solidFill>
              </a:rPr>
              <a:t>Kollias</a:t>
            </a:r>
            <a:r>
              <a:rPr lang="de-DE" sz="1800" dirty="0">
                <a:solidFill>
                  <a:srgbClr val="002060"/>
                </a:solidFill>
              </a:rPr>
              <a:t>, </a:t>
            </a:r>
            <a:r>
              <a:rPr lang="de-DE" sz="1800" dirty="0" err="1">
                <a:solidFill>
                  <a:srgbClr val="002060"/>
                </a:solidFill>
              </a:rPr>
              <a:t>and</a:t>
            </a:r>
            <a:r>
              <a:rPr lang="de-DE" sz="1800" dirty="0">
                <a:solidFill>
                  <a:srgbClr val="002060"/>
                </a:solidFill>
              </a:rPr>
              <a:t> Ulrich </a:t>
            </a:r>
            <a:r>
              <a:rPr lang="de-DE" sz="1800" dirty="0" err="1">
                <a:solidFill>
                  <a:srgbClr val="002060"/>
                </a:solidFill>
              </a:rPr>
              <a:t>Löhnert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Retrieving antenna miss-pointing for vertical pointing cloud radar and 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correcting the introduced Doppler velocity errors in the measurements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436ED13-B21C-C242-949B-9F39FC48F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073160" y="249855"/>
            <a:ext cx="1063083" cy="1063083"/>
          </a:xfrm>
        </p:spPr>
      </p:pic>
      <p:sp>
        <p:nvSpPr>
          <p:cNvPr id="10" name="Pfeil nach unten 9">
            <a:extLst>
              <a:ext uri="{FF2B5EF4-FFF2-40B4-BE49-F238E27FC236}">
                <a16:creationId xmlns:a16="http://schemas.microsoft.com/office/drawing/2014/main" id="{0B3DE747-C096-824C-8692-3D334D5A5F5B}"/>
              </a:ext>
            </a:extLst>
          </p:cNvPr>
          <p:cNvSpPr/>
          <p:nvPr/>
        </p:nvSpPr>
        <p:spPr>
          <a:xfrm>
            <a:off x="49022" y="1124109"/>
            <a:ext cx="6294206" cy="1578417"/>
          </a:xfrm>
          <a:prstGeom prst="downArrow">
            <a:avLst>
              <a:gd name="adj1" fmla="val 82207"/>
              <a:gd name="adj2" fmla="val 2820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Statistical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Bin </a:t>
            </a:r>
            <a:r>
              <a:rPr lang="en-US" dirty="0" err="1">
                <a:solidFill>
                  <a:schemeClr val="tx1"/>
                </a:solidFill>
              </a:rPr>
              <a:t>Vm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Vh</a:t>
            </a:r>
            <a:r>
              <a:rPr lang="en-US" dirty="0">
                <a:solidFill>
                  <a:schemeClr val="tx1"/>
                </a:solidFill>
              </a:rPr>
              <a:t> according to the wind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Calculate off-zenith pointing angles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Retrieve off-zenith pointing angle based on fit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284814-D0FD-A445-8504-B5DA5832D0A8}"/>
              </a:ext>
            </a:extLst>
          </p:cNvPr>
          <p:cNvSpPr txBox="1"/>
          <p:nvPr/>
        </p:nvSpPr>
        <p:spPr>
          <a:xfrm>
            <a:off x="6801018" y="1235575"/>
            <a:ext cx="480368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EXAMPLE: Cross check </a:t>
            </a:r>
          </a:p>
          <a:p>
            <a:pPr algn="ctr"/>
            <a:r>
              <a:rPr lang="en-US" dirty="0"/>
              <a:t>Correct Dual-Differential Doppler measurements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779C826-B92C-2040-9F02-77891F9DBFA7}"/>
              </a:ext>
            </a:extLst>
          </p:cNvPr>
          <p:cNvSpPr/>
          <p:nvPr/>
        </p:nvSpPr>
        <p:spPr>
          <a:xfrm>
            <a:off x="7692102" y="2146217"/>
            <a:ext cx="958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Ka-band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9291CC3-A05E-124A-A374-EAF9FE8C3B11}"/>
              </a:ext>
            </a:extLst>
          </p:cNvPr>
          <p:cNvSpPr/>
          <p:nvPr/>
        </p:nvSpPr>
        <p:spPr>
          <a:xfrm>
            <a:off x="10651955" y="2259343"/>
            <a:ext cx="8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X-band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F0EC8EE-857F-1D4D-9FA2-A5C183E91573}"/>
              </a:ext>
            </a:extLst>
          </p:cNvPr>
          <p:cNvSpPr/>
          <p:nvPr/>
        </p:nvSpPr>
        <p:spPr>
          <a:xfrm>
            <a:off x="7225990" y="3484291"/>
            <a:ext cx="1471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X-Ka-band </a:t>
            </a:r>
          </a:p>
          <a:p>
            <a:pPr algn="ctr"/>
            <a:r>
              <a:rPr lang="en-US" dirty="0"/>
              <a:t>Dual Doppler </a:t>
            </a:r>
          </a:p>
          <a:p>
            <a:pPr algn="ctr"/>
            <a:r>
              <a:rPr lang="en-US" dirty="0"/>
              <a:t>velocity</a:t>
            </a:r>
          </a:p>
        </p:txBody>
      </p:sp>
      <p:sp>
        <p:nvSpPr>
          <p:cNvPr id="8" name="Pfeil nach unten 7">
            <a:extLst>
              <a:ext uri="{FF2B5EF4-FFF2-40B4-BE49-F238E27FC236}">
                <a16:creationId xmlns:a16="http://schemas.microsoft.com/office/drawing/2014/main" id="{D93C6809-906B-A641-8865-76EFF20962A5}"/>
              </a:ext>
            </a:extLst>
          </p:cNvPr>
          <p:cNvSpPr/>
          <p:nvPr/>
        </p:nvSpPr>
        <p:spPr>
          <a:xfrm>
            <a:off x="7062753" y="4560308"/>
            <a:ext cx="4859390" cy="969997"/>
          </a:xfrm>
          <a:prstGeom prst="downArrow">
            <a:avLst>
              <a:gd name="adj1" fmla="val 77189"/>
              <a:gd name="adj2" fmla="val 4406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Correction of Dual-Differential Doppler velocity radar measurements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4184924-BD27-654D-97C3-2DCD17F338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94" t="3568" r="11423"/>
          <a:stretch/>
        </p:blipFill>
        <p:spPr>
          <a:xfrm>
            <a:off x="945541" y="4691451"/>
            <a:ext cx="4644142" cy="2166549"/>
          </a:xfrm>
          <a:prstGeom prst="rect">
            <a:avLst/>
          </a:prstGeom>
        </p:spPr>
      </p:pic>
      <p:sp>
        <p:nvSpPr>
          <p:cNvPr id="12" name="Pfeil nach unten 11">
            <a:extLst>
              <a:ext uri="{FF2B5EF4-FFF2-40B4-BE49-F238E27FC236}">
                <a16:creationId xmlns:a16="http://schemas.microsoft.com/office/drawing/2014/main" id="{818CDEAB-2AF5-824A-8503-2FCEB4F2DB9B}"/>
              </a:ext>
            </a:extLst>
          </p:cNvPr>
          <p:cNvSpPr/>
          <p:nvPr/>
        </p:nvSpPr>
        <p:spPr>
          <a:xfrm>
            <a:off x="-255053" y="3977246"/>
            <a:ext cx="3753664" cy="969996"/>
          </a:xfrm>
          <a:prstGeom prst="downArrow">
            <a:avLst>
              <a:gd name="adj1" fmla="val 78480"/>
              <a:gd name="adj2" fmla="val 2381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Correction of measurements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-&gt; wind field (ECMWF IFS)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-&gt; retrieved angle</a:t>
            </a:r>
          </a:p>
        </p:txBody>
      </p:sp>
    </p:spTree>
    <p:extLst>
      <p:ext uri="{BB962C8B-B14F-4D97-AF65-F5344CB8AC3E}">
        <p14:creationId xmlns:p14="http://schemas.microsoft.com/office/powerpoint/2010/main" val="317831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F0F2D-D40F-1A4C-A8F5-1778799F6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0456"/>
            <a:ext cx="9144000" cy="296981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MATERIAL FOR DISCUSSION: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Retrieving antenna miss-pointing for vertical pointing cloud radar and 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correcting the introduced Doppler velocity errors in the measurements</a:t>
            </a:r>
            <a:endParaRPr lang="en-US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67B58E-FC42-874D-80B0-9E00E75D9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5334"/>
            <a:ext cx="9144000" cy="1655762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Lukas </a:t>
            </a:r>
            <a:r>
              <a:rPr lang="de-DE" b="1" dirty="0" err="1">
                <a:solidFill>
                  <a:srgbClr val="002060"/>
                </a:solidFill>
              </a:rPr>
              <a:t>Pfitzenmaier</a:t>
            </a:r>
            <a:r>
              <a:rPr lang="de-DE" dirty="0">
                <a:solidFill>
                  <a:srgbClr val="002060"/>
                </a:solidFill>
              </a:rPr>
              <a:t>, Pavlos </a:t>
            </a:r>
            <a:r>
              <a:rPr lang="de-DE" dirty="0" err="1">
                <a:solidFill>
                  <a:srgbClr val="002060"/>
                </a:solidFill>
              </a:rPr>
              <a:t>Kollias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err="1">
                <a:solidFill>
                  <a:srgbClr val="002060"/>
                </a:solidFill>
              </a:rPr>
              <a:t>and</a:t>
            </a:r>
            <a:r>
              <a:rPr lang="de-DE" dirty="0">
                <a:solidFill>
                  <a:srgbClr val="002060"/>
                </a:solidFill>
              </a:rPr>
              <a:t> Ulrich </a:t>
            </a:r>
            <a:r>
              <a:rPr lang="de-DE" dirty="0" err="1">
                <a:solidFill>
                  <a:srgbClr val="002060"/>
                </a:solidFill>
              </a:rPr>
              <a:t>Löhnert</a:t>
            </a:r>
            <a:endParaRPr lang="en-US" dirty="0"/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C9DC3C5-A727-2842-BD7A-4E3E72706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160" y="71437"/>
            <a:ext cx="1063083" cy="10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2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10E88B7A-206E-ED46-BB21-390979141C92}"/>
              </a:ext>
            </a:extLst>
          </p:cNvPr>
          <p:cNvSpPr txBox="1"/>
          <p:nvPr/>
        </p:nvSpPr>
        <p:spPr>
          <a:xfrm>
            <a:off x="7538222" y="31111"/>
            <a:ext cx="4298840" cy="34163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fig. 2 from </a:t>
            </a:r>
            <a:r>
              <a:rPr lang="en-US" dirty="0" err="1">
                <a:solidFill>
                  <a:srgbClr val="0070C0"/>
                </a:solidFill>
              </a:rPr>
              <a:t>Mroz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et.al</a:t>
            </a:r>
            <a:r>
              <a:rPr lang="en-US" dirty="0">
                <a:solidFill>
                  <a:srgbClr val="0070C0"/>
                </a:solidFill>
              </a:rPr>
              <a:t>, 2020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49FF0F-1FC6-E742-A7D6-75E94F56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45" y="19440"/>
            <a:ext cx="7252201" cy="1051078"/>
          </a:xfrm>
        </p:spPr>
        <p:txBody>
          <a:bodyPr/>
          <a:lstStyle/>
          <a:p>
            <a:r>
              <a:rPr lang="en-US" dirty="0"/>
              <a:t>Motivation: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3D9E9C-C7BB-884F-A98E-0CE612C44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45" y="1070517"/>
            <a:ext cx="7443437" cy="5756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Control the quality of the Doppler Velocity data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Mean Doppler velocity is grate, because</a:t>
            </a:r>
          </a:p>
          <a:p>
            <a:pPr marL="407988" lvl="1" indent="-176213"/>
            <a:r>
              <a:rPr lang="en-US" sz="2200" dirty="0"/>
              <a:t>free from absolute calibration </a:t>
            </a:r>
          </a:p>
          <a:p>
            <a:pPr marL="407988" lvl="1" indent="-176213"/>
            <a:r>
              <a:rPr lang="en-US" sz="2200" dirty="0"/>
              <a:t>proportional to the hydrometeor fall velocities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Information about hydrometeor microphysics</a:t>
            </a:r>
          </a:p>
          <a:p>
            <a:pPr marL="407988" lvl="1" indent="-176213"/>
            <a:r>
              <a:rPr lang="en-US" sz="2200" dirty="0">
                <a:solidFill>
                  <a:srgbClr val="0070C0"/>
                </a:solidFill>
              </a:rPr>
              <a:t>dual/triple Doppler velocity space (increasing data set)</a:t>
            </a:r>
          </a:p>
          <a:p>
            <a:pPr marL="407988" lvl="1" indent="-176213"/>
            <a:r>
              <a:rPr lang="en-US" sz="2200" dirty="0"/>
              <a:t>Input for retrievals</a:t>
            </a:r>
          </a:p>
          <a:p>
            <a:pPr marL="231775" indent="-222250">
              <a:buFont typeface="Wingdings" pitchFamily="2" charset="2"/>
              <a:buChar char="Ø"/>
            </a:pPr>
            <a:r>
              <a:rPr lang="en-US" sz="2400" dirty="0"/>
              <a:t>Satellite mission validation</a:t>
            </a:r>
          </a:p>
          <a:p>
            <a:pPr marL="407988" lvl="1" indent="-176213"/>
            <a:r>
              <a:rPr lang="en-US" sz="2200" dirty="0"/>
              <a:t>Aeolus and </a:t>
            </a:r>
            <a:r>
              <a:rPr lang="en-US" sz="2200" dirty="0" err="1"/>
              <a:t>EarthCare</a:t>
            </a:r>
            <a:endParaRPr lang="en-US" sz="2200" dirty="0"/>
          </a:p>
          <a:p>
            <a:pPr marL="117475" indent="-342900">
              <a:buFont typeface="Wingdings" pitchFamily="2" charset="2"/>
              <a:buChar char="Ø"/>
            </a:pPr>
            <a:r>
              <a:rPr lang="en-US" sz="2400" dirty="0"/>
              <a:t>Provide best quality ground based Doppler velocity data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How big is the influence of off-zenith pointing antennas?</a:t>
            </a:r>
          </a:p>
          <a:p>
            <a:pPr marL="0" indent="0">
              <a:buNone/>
            </a:pPr>
            <a:r>
              <a:rPr lang="en-US" sz="2400" b="1" dirty="0"/>
              <a:t>How can we monitor and correct the data?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87078A0-9E24-F042-B3B2-1D6A77D32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626" y="333411"/>
            <a:ext cx="4054261" cy="3092423"/>
          </a:xfrm>
          <a:prstGeom prst="rect">
            <a:avLst/>
          </a:prstGeom>
        </p:spPr>
      </p:pic>
      <p:pic>
        <p:nvPicPr>
          <p:cNvPr id="13" name="Inhaltsplatzhalter 7">
            <a:extLst>
              <a:ext uri="{FF2B5EF4-FFF2-40B4-BE49-F238E27FC236}">
                <a16:creationId xmlns:a16="http://schemas.microsoft.com/office/drawing/2014/main" id="{89078E85-BAE9-614D-8150-D7E042EDE4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5137" t="7742" r="8929" b="2439"/>
          <a:stretch/>
        </p:blipFill>
        <p:spPr>
          <a:xfrm>
            <a:off x="8030845" y="3604508"/>
            <a:ext cx="3693042" cy="3065303"/>
          </a:xfrm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3DED68BC-73E1-E644-B31D-954E42149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963" y="31111"/>
            <a:ext cx="1063083" cy="10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3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E49FF0F-1FC6-E742-A7D6-75E94F56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45" y="19440"/>
            <a:ext cx="7252201" cy="1051078"/>
          </a:xfrm>
        </p:spPr>
        <p:txBody>
          <a:bodyPr/>
          <a:lstStyle/>
          <a:p>
            <a:r>
              <a:rPr lang="en-US" dirty="0" err="1"/>
              <a:t>Retieval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3D9E9C-C7BB-884F-A98E-0CE612C44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838" y="920042"/>
            <a:ext cx="6407410" cy="57006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/>
              <a:t>How big is the influence of off-zenith pointing antennas?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/>
              <a:t>How can we monitor and correct the data?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Error due to off-zenith pointing: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Proportional to </a:t>
            </a:r>
            <a:r>
              <a:rPr lang="en-US" sz="2200" dirty="0">
                <a:solidFill>
                  <a:srgbClr val="FF0000"/>
                </a:solidFill>
              </a:rPr>
              <a:t>mean horizontal wind speed, </a:t>
            </a:r>
            <a:r>
              <a:rPr lang="en-US" sz="2200" dirty="0" err="1">
                <a:solidFill>
                  <a:srgbClr val="FF0000"/>
                </a:solidFill>
              </a:rPr>
              <a:t>v</a:t>
            </a:r>
            <a:r>
              <a:rPr lang="en-US" sz="2200" baseline="-25000" dirty="0" err="1">
                <a:solidFill>
                  <a:srgbClr val="FF0000"/>
                </a:solidFill>
              </a:rPr>
              <a:t>h</a:t>
            </a:r>
            <a:endParaRPr lang="en-US" sz="2200" baseline="-25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Proportional to </a:t>
            </a:r>
            <a:r>
              <a:rPr lang="en-US" sz="2200" dirty="0">
                <a:solidFill>
                  <a:srgbClr val="C00000"/>
                </a:solidFill>
              </a:rPr>
              <a:t>off-zenith pointing angle, </a:t>
            </a:r>
            <a:r>
              <a:rPr lang="en-US" sz="2200" b="1" dirty="0">
                <a:solidFill>
                  <a:srgbClr val="C00000"/>
                </a:solidFill>
              </a:rPr>
              <a:t>𝜙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Use of additional wind information: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ECMWF IFS data for wind (included in Cloudnet)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Possible to correct historical data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i="1" dirty="0"/>
              <a:t>PPI scans to retrieve wind (available at JOYCE)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Long term wind statistic to retrieve off-zenith pointing angle based on sin-fit to data</a:t>
            </a:r>
          </a:p>
        </p:txBody>
      </p:sp>
      <p:pic>
        <p:nvPicPr>
          <p:cNvPr id="13" name="Inhaltsplatzhalter 7">
            <a:extLst>
              <a:ext uri="{FF2B5EF4-FFF2-40B4-BE49-F238E27FC236}">
                <a16:creationId xmlns:a16="http://schemas.microsoft.com/office/drawing/2014/main" id="{89078E85-BAE9-614D-8150-D7E042EDE4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137" t="7742" r="8929" b="2439"/>
          <a:stretch/>
        </p:blipFill>
        <p:spPr>
          <a:xfrm>
            <a:off x="7344589" y="161142"/>
            <a:ext cx="3693042" cy="3065303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216DCFF-3C5D-4044-8748-EF918A1F78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" r="2"/>
          <a:stretch/>
        </p:blipFill>
        <p:spPr>
          <a:xfrm>
            <a:off x="7443631" y="3368047"/>
            <a:ext cx="4513537" cy="241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10879A8-21B4-E140-B5AA-AD97C40BA4F3}"/>
                  </a:ext>
                </a:extLst>
              </p:cNvPr>
              <p:cNvSpPr txBox="1"/>
              <p:nvPr/>
            </p:nvSpPr>
            <p:spPr>
              <a:xfrm>
                <a:off x="7082080" y="5670926"/>
                <a:ext cx="2536015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(90°)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10879A8-21B4-E140-B5AA-AD97C40BA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080" y="5670926"/>
                <a:ext cx="2536015" cy="331437"/>
              </a:xfrm>
              <a:prstGeom prst="rect">
                <a:avLst/>
              </a:prstGeom>
              <a:blipFill>
                <a:blip r:embed="rId5"/>
                <a:stretch>
                  <a:fillRect l="-2488" t="-22222" r="-1493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74439CC-37EA-824E-9BFE-B0F2EEECD4E2}"/>
                  </a:ext>
                </a:extLst>
              </p:cNvPr>
              <p:cNvSpPr txBox="1"/>
              <p:nvPr/>
            </p:nvSpPr>
            <p:spPr>
              <a:xfrm>
                <a:off x="9852927" y="5670926"/>
                <a:ext cx="23390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=</a:t>
                </a:r>
                <a:r>
                  <a:rPr lang="de-DE" sz="2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(90°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fName>
                      <m:e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func>
                  </m:oMath>
                </a14:m>
                <a:endParaRPr lang="de-DE" sz="20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74439CC-37EA-824E-9BFE-B0F2EEECD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927" y="5670926"/>
                <a:ext cx="2339073" cy="307777"/>
              </a:xfrm>
              <a:prstGeom prst="rect">
                <a:avLst/>
              </a:prstGeom>
              <a:blipFill>
                <a:blip r:embed="rId6"/>
                <a:stretch>
                  <a:fillRect t="-24000" b="-4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>
            <a:extLst>
              <a:ext uri="{FF2B5EF4-FFF2-40B4-BE49-F238E27FC236}">
                <a16:creationId xmlns:a16="http://schemas.microsoft.com/office/drawing/2014/main" id="{DBC320FB-E2A2-B446-BA21-C48AAAB57391}"/>
              </a:ext>
            </a:extLst>
          </p:cNvPr>
          <p:cNvSpPr txBox="1"/>
          <p:nvPr/>
        </p:nvSpPr>
        <p:spPr>
          <a:xfrm>
            <a:off x="5895372" y="6273225"/>
            <a:ext cx="629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Vm</a:t>
            </a:r>
            <a:r>
              <a:rPr lang="en-US" sz="1600" dirty="0"/>
              <a:t> = Doppler velocity (measurement) </a:t>
            </a:r>
            <a:r>
              <a:rPr lang="en-US" sz="1600" dirty="0" err="1">
                <a:solidFill>
                  <a:srgbClr val="FF0000"/>
                </a:solidFill>
              </a:rPr>
              <a:t>Vh</a:t>
            </a:r>
            <a:r>
              <a:rPr lang="en-US" sz="1600" dirty="0">
                <a:solidFill>
                  <a:srgbClr val="FF0000"/>
                </a:solidFill>
              </a:rPr>
              <a:t>  = mean horizontal wind speed      </a:t>
            </a:r>
            <a:r>
              <a:rPr lang="en-US" sz="1600" dirty="0" err="1">
                <a:solidFill>
                  <a:srgbClr val="00B050"/>
                </a:solidFill>
              </a:rPr>
              <a:t>Vv</a:t>
            </a:r>
            <a:r>
              <a:rPr lang="en-US" sz="1600" dirty="0">
                <a:solidFill>
                  <a:srgbClr val="00B050"/>
                </a:solidFill>
              </a:rPr>
              <a:t>  = mean vertical wind Speed             </a:t>
            </a:r>
            <a:r>
              <a:rPr lang="en-US" sz="1600" dirty="0" err="1">
                <a:solidFill>
                  <a:srgbClr val="00B0F0"/>
                </a:solidFill>
              </a:rPr>
              <a:t>Vp</a:t>
            </a:r>
            <a:r>
              <a:rPr lang="en-US" sz="1600" dirty="0">
                <a:solidFill>
                  <a:srgbClr val="00B0F0"/>
                </a:solidFill>
              </a:rPr>
              <a:t>  = mean particle fall velocity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16" name="Inhaltsplatzhalter 6">
            <a:extLst>
              <a:ext uri="{FF2B5EF4-FFF2-40B4-BE49-F238E27FC236}">
                <a16:creationId xmlns:a16="http://schemas.microsoft.com/office/drawing/2014/main" id="{3CFB4381-09D2-7543-81B1-AF178DF87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3160" y="71437"/>
            <a:ext cx="1063083" cy="10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5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2F05E823-9805-E54D-89E0-2662528FF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675" y="1035976"/>
            <a:ext cx="6099833" cy="3049917"/>
          </a:xfrm>
          <a:prstGeom prst="rect">
            <a:avLst/>
          </a:prstGeom>
        </p:spPr>
      </p:pic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A38409DE-4FBE-4947-8126-65D41A237B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492" y="1019723"/>
            <a:ext cx="6096000" cy="304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E49FF0F-1FC6-E742-A7D6-75E94F56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8" name="Inhaltsplatzhalter 5">
            <a:extLst>
              <a:ext uri="{FF2B5EF4-FFF2-40B4-BE49-F238E27FC236}">
                <a16:creationId xmlns:a16="http://schemas.microsoft.com/office/drawing/2014/main" id="{543B6980-3D32-9341-B38C-8D531B2C5C54}"/>
              </a:ext>
            </a:extLst>
          </p:cNvPr>
          <p:cNvSpPr txBox="1">
            <a:spLocks/>
          </p:cNvSpPr>
          <p:nvPr/>
        </p:nvSpPr>
        <p:spPr>
          <a:xfrm>
            <a:off x="445560" y="4252996"/>
            <a:ext cx="6221457" cy="2344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Off-zenith pointing retrieved with ECMWF wind</a:t>
            </a:r>
          </a:p>
          <a:p>
            <a:pPr marL="495300" lvl="1" indent="-2190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/>
              <a:t>&lt; 6 month wind statistics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Results compared to </a:t>
            </a:r>
            <a:r>
              <a:rPr lang="en-US" sz="2200" b="1" dirty="0"/>
              <a:t>𝜙 </a:t>
            </a:r>
            <a:r>
              <a:rPr lang="en-US" sz="2200" dirty="0"/>
              <a:t>retrieved with sun scans are within 0.02° (Mai-June 2021)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Correction of past data sets based on retrieved angles and wind information (ECMWF or retrieved)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2DABAEE-CC40-9C4B-AC6D-04CA0C4A6E82}"/>
              </a:ext>
            </a:extLst>
          </p:cNvPr>
          <p:cNvSpPr txBox="1"/>
          <p:nvPr/>
        </p:nvSpPr>
        <p:spPr>
          <a:xfrm>
            <a:off x="838200" y="1019723"/>
            <a:ext cx="4659775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off-zenith pointing angle, </a:t>
            </a:r>
            <a:r>
              <a:rPr lang="en-US" b="1" dirty="0"/>
              <a:t>𝜙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 time series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768AB7-797E-6E4E-BB4B-16534E6DE8AE}"/>
              </a:ext>
            </a:extLst>
          </p:cNvPr>
          <p:cNvSpPr/>
          <p:nvPr/>
        </p:nvSpPr>
        <p:spPr>
          <a:xfrm>
            <a:off x="6885878" y="1019723"/>
            <a:ext cx="465977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 time series of azimuth pointing of </a:t>
            </a:r>
            <a:r>
              <a:rPr lang="en-US" b="1" dirty="0"/>
              <a:t>𝜙  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833C2E-BD21-EC44-8B7F-A506178E86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59" r="10142"/>
          <a:stretch/>
        </p:blipFill>
        <p:spPr>
          <a:xfrm>
            <a:off x="6446732" y="4191613"/>
            <a:ext cx="5538067" cy="2603109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16F294B-3D00-FF4C-B527-CD992E2DB63C}"/>
              </a:ext>
            </a:extLst>
          </p:cNvPr>
          <p:cNvSpPr txBox="1"/>
          <p:nvPr/>
        </p:nvSpPr>
        <p:spPr>
          <a:xfrm>
            <a:off x="6885879" y="3845431"/>
            <a:ext cx="4659775" cy="64633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Doppler velocity correction based on retrieved  </a:t>
            </a:r>
            <a:r>
              <a:rPr lang="en-US" b="1" dirty="0"/>
              <a:t>𝜙 </a:t>
            </a:r>
            <a:r>
              <a:rPr lang="en-US" dirty="0"/>
              <a:t>and additional wind information</a:t>
            </a:r>
          </a:p>
        </p:txBody>
      </p:sp>
    </p:spTree>
    <p:extLst>
      <p:ext uri="{BB962C8B-B14F-4D97-AF65-F5344CB8AC3E}">
        <p14:creationId xmlns:p14="http://schemas.microsoft.com/office/powerpoint/2010/main" val="161639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A41D6A91-DE0C-834E-908B-BFFC7D8E65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241" r="2439"/>
          <a:stretch/>
        </p:blipFill>
        <p:spPr>
          <a:xfrm>
            <a:off x="324093" y="1047511"/>
            <a:ext cx="5486400" cy="5694744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EA3136A-AE21-F14C-B6BB-29C0598AB8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29172"/>
          <a:stretch/>
        </p:blipFill>
        <p:spPr>
          <a:xfrm>
            <a:off x="5903930" y="839581"/>
            <a:ext cx="6054654" cy="5360505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CF01D59-15F6-684A-AD54-9CC3BBF40FC6}"/>
              </a:ext>
            </a:extLst>
          </p:cNvPr>
          <p:cNvSpPr txBox="1"/>
          <p:nvPr/>
        </p:nvSpPr>
        <p:spPr>
          <a:xfrm>
            <a:off x="585165" y="4840067"/>
            <a:ext cx="1073459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retrieved wind </a:t>
            </a:r>
            <a:r>
              <a:rPr lang="en-US" dirty="0" err="1"/>
              <a:t>dir</a:t>
            </a:r>
            <a:r>
              <a:rPr lang="en-US" dirty="0"/>
              <a:t>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9D2847-7567-B740-B0B8-CEA4DC5568D7}"/>
              </a:ext>
            </a:extLst>
          </p:cNvPr>
          <p:cNvSpPr txBox="1"/>
          <p:nvPr/>
        </p:nvSpPr>
        <p:spPr>
          <a:xfrm>
            <a:off x="3151415" y="3395741"/>
            <a:ext cx="963271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ECMWF </a:t>
            </a:r>
          </a:p>
          <a:p>
            <a:r>
              <a:rPr lang="en-US" dirty="0"/>
              <a:t>wind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CDC1DB7-5CA2-F948-85E5-3821329BDA43}"/>
              </a:ext>
            </a:extLst>
          </p:cNvPr>
          <p:cNvSpPr txBox="1"/>
          <p:nvPr/>
        </p:nvSpPr>
        <p:spPr>
          <a:xfrm>
            <a:off x="567688" y="3290565"/>
            <a:ext cx="1073459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retrieved wind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E15DAC5-AC1B-724C-AE55-32BDB2322C47}"/>
              </a:ext>
            </a:extLst>
          </p:cNvPr>
          <p:cNvSpPr txBox="1"/>
          <p:nvPr/>
        </p:nvSpPr>
        <p:spPr>
          <a:xfrm>
            <a:off x="3168891" y="4932666"/>
            <a:ext cx="1073459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ECMWF </a:t>
            </a:r>
          </a:p>
          <a:p>
            <a:r>
              <a:rPr lang="en-US" dirty="0"/>
              <a:t>wind </a:t>
            </a:r>
            <a:r>
              <a:rPr lang="en-US" dirty="0" err="1"/>
              <a:t>dir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753D6F6-59B9-9C46-AEB2-CD77AA2CAFA3}"/>
              </a:ext>
            </a:extLst>
          </p:cNvPr>
          <p:cNvSpPr txBox="1"/>
          <p:nvPr/>
        </p:nvSpPr>
        <p:spPr>
          <a:xfrm>
            <a:off x="693779" y="1884238"/>
            <a:ext cx="75182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 </a:t>
            </a:r>
          </a:p>
          <a:p>
            <a:pPr algn="ctr"/>
            <a:r>
              <a:rPr lang="en-US" dirty="0"/>
              <a:t>band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6879C6-5FA9-F54C-BBF5-209B041EB162}"/>
              </a:ext>
            </a:extLst>
          </p:cNvPr>
          <p:cNvSpPr txBox="1"/>
          <p:nvPr/>
        </p:nvSpPr>
        <p:spPr>
          <a:xfrm>
            <a:off x="3252136" y="1853744"/>
            <a:ext cx="75182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 </a:t>
            </a:r>
          </a:p>
          <a:p>
            <a:pPr algn="ctr"/>
            <a:r>
              <a:rPr lang="en-US" dirty="0"/>
              <a:t>band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E6D5CB-2722-3046-8ACE-C5590650FD2A}"/>
              </a:ext>
            </a:extLst>
          </p:cNvPr>
          <p:cNvSpPr txBox="1"/>
          <p:nvPr/>
        </p:nvSpPr>
        <p:spPr>
          <a:xfrm>
            <a:off x="6718960" y="1980635"/>
            <a:ext cx="1132740" cy="9233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X-Ka Doppler velocity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49FF0F-1FC6-E742-A7D6-75E94F56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Results: Example Case 29-10-2020, JOYCE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2A1EC6B-3D12-9344-8CAA-2A7592DA74E6}"/>
              </a:ext>
            </a:extLst>
          </p:cNvPr>
          <p:cNvSpPr txBox="1"/>
          <p:nvPr/>
        </p:nvSpPr>
        <p:spPr>
          <a:xfrm>
            <a:off x="6238753" y="3475231"/>
            <a:ext cx="2101820" cy="9233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ECMWF based correction</a:t>
            </a:r>
          </a:p>
          <a:p>
            <a:r>
              <a:rPr lang="en-US" dirty="0"/>
              <a:t>&amp; ECMWF wind field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520530D-44EC-814B-A1E6-16BC14C9A3DE}"/>
              </a:ext>
            </a:extLst>
          </p:cNvPr>
          <p:cNvSpPr txBox="1"/>
          <p:nvPr/>
        </p:nvSpPr>
        <p:spPr>
          <a:xfrm>
            <a:off x="6238753" y="4932666"/>
            <a:ext cx="2261085" cy="9233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ECMWF based correction</a:t>
            </a:r>
          </a:p>
          <a:p>
            <a:r>
              <a:rPr lang="en-US" dirty="0"/>
              <a:t>&amp; retrieved wind field</a:t>
            </a:r>
          </a:p>
        </p:txBody>
      </p:sp>
      <p:pic>
        <p:nvPicPr>
          <p:cNvPr id="20" name="Inhaltsplatzhalter 6">
            <a:extLst>
              <a:ext uri="{FF2B5EF4-FFF2-40B4-BE49-F238E27FC236}">
                <a16:creationId xmlns:a16="http://schemas.microsoft.com/office/drawing/2014/main" id="{271875E4-287C-A94A-9EB0-98DF60983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160" y="71437"/>
            <a:ext cx="1063083" cy="10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4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E49FF0F-1FC6-E742-A7D6-75E94F56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Results: Example Case 29-10-2020, JOYCE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94A307E-0EF5-8649-A0C3-48C62304E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4" t="6233" r="5928" b="3295"/>
          <a:stretch/>
        </p:blipFill>
        <p:spPr>
          <a:xfrm>
            <a:off x="1594304" y="1473585"/>
            <a:ext cx="3129337" cy="2860759"/>
          </a:xfrm>
          <a:prstGeom prst="rect">
            <a:avLst/>
          </a:prstGeom>
        </p:spPr>
      </p:pic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02F6A541-EF64-C84F-BE21-DFEE27751E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Inhaltsplatzhalter 7">
            <a:extLst>
              <a:ext uri="{FF2B5EF4-FFF2-40B4-BE49-F238E27FC236}">
                <a16:creationId xmlns:a16="http://schemas.microsoft.com/office/drawing/2014/main" id="{8AA1DBF6-5844-8C43-8D5E-6FB0D0505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172"/>
          <a:stretch/>
        </p:blipFill>
        <p:spPr>
          <a:xfrm>
            <a:off x="5903930" y="839581"/>
            <a:ext cx="6054654" cy="5360505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DD77B649-D2AE-7247-94B6-72F23301A330}"/>
              </a:ext>
            </a:extLst>
          </p:cNvPr>
          <p:cNvSpPr txBox="1"/>
          <p:nvPr/>
        </p:nvSpPr>
        <p:spPr>
          <a:xfrm>
            <a:off x="6718960" y="1980635"/>
            <a:ext cx="1132740" cy="9233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X-Ka Doppler velocity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C4A099D-C15A-DE40-89FA-9735702106F5}"/>
              </a:ext>
            </a:extLst>
          </p:cNvPr>
          <p:cNvSpPr txBox="1"/>
          <p:nvPr/>
        </p:nvSpPr>
        <p:spPr>
          <a:xfrm>
            <a:off x="6238753" y="3475231"/>
            <a:ext cx="2101820" cy="9233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ECMWF based correction</a:t>
            </a:r>
          </a:p>
          <a:p>
            <a:r>
              <a:rPr lang="en-US" dirty="0">
                <a:solidFill>
                  <a:srgbClr val="0070C0"/>
                </a:solidFill>
              </a:rPr>
              <a:t>&amp; ECMWF wind field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59EF130-7751-BF40-BD7A-B15D14A8133F}"/>
              </a:ext>
            </a:extLst>
          </p:cNvPr>
          <p:cNvSpPr txBox="1"/>
          <p:nvPr/>
        </p:nvSpPr>
        <p:spPr>
          <a:xfrm>
            <a:off x="6238753" y="4932666"/>
            <a:ext cx="2261085" cy="9233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ECMWF based correction</a:t>
            </a:r>
          </a:p>
          <a:p>
            <a:r>
              <a:rPr lang="en-US" dirty="0">
                <a:solidFill>
                  <a:srgbClr val="FF0000"/>
                </a:solidFill>
              </a:rPr>
              <a:t>&amp; retrieved wind field</a:t>
            </a:r>
          </a:p>
        </p:txBody>
      </p:sp>
      <p:pic>
        <p:nvPicPr>
          <p:cNvPr id="29" name="Inhaltsplatzhalter 7">
            <a:extLst>
              <a:ext uri="{FF2B5EF4-FFF2-40B4-BE49-F238E27FC236}">
                <a16:creationId xmlns:a16="http://schemas.microsoft.com/office/drawing/2014/main" id="{E49D2458-C330-EB44-9C88-C3BFEDAE1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4" t="71047" r="3339" b="7152"/>
          <a:stretch/>
        </p:blipFill>
        <p:spPr>
          <a:xfrm>
            <a:off x="175692" y="4500963"/>
            <a:ext cx="5835702" cy="1786736"/>
          </a:xfrm>
          <a:prstGeom prst="rect">
            <a:avLst/>
          </a:prstGeom>
        </p:spPr>
      </p:pic>
      <p:pic>
        <p:nvPicPr>
          <p:cNvPr id="30" name="Inhaltsplatzhalter 6">
            <a:extLst>
              <a:ext uri="{FF2B5EF4-FFF2-40B4-BE49-F238E27FC236}">
                <a16:creationId xmlns:a16="http://schemas.microsoft.com/office/drawing/2014/main" id="{4973D760-60CB-4D41-9369-70B4FC527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073160" y="71437"/>
            <a:ext cx="1063083" cy="1063083"/>
          </a:xfrm>
        </p:spPr>
      </p:pic>
    </p:spTree>
    <p:extLst>
      <p:ext uri="{BB962C8B-B14F-4D97-AF65-F5344CB8AC3E}">
        <p14:creationId xmlns:p14="http://schemas.microsoft.com/office/powerpoint/2010/main" val="402352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E49FF0F-1FC6-E742-A7D6-75E94F56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AE10C1-77E2-4740-ABF7-E049B60A4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175595" cy="4351338"/>
          </a:xfrm>
        </p:spPr>
        <p:txBody>
          <a:bodyPr/>
          <a:lstStyle/>
          <a:p>
            <a:r>
              <a:rPr lang="en-US" dirty="0"/>
              <a:t>Off zenith pointing can lead to error in the Doppler velocity</a:t>
            </a:r>
          </a:p>
          <a:p>
            <a:endParaRPr lang="en-US" dirty="0"/>
          </a:p>
          <a:p>
            <a:r>
              <a:rPr lang="en-US" dirty="0"/>
              <a:t>Estimation/Correction of the off-zenith pointing is estimated</a:t>
            </a:r>
          </a:p>
          <a:p>
            <a:pPr lvl="1"/>
            <a:r>
              <a:rPr lang="en-US" dirty="0"/>
              <a:t>wind information </a:t>
            </a:r>
          </a:p>
          <a:p>
            <a:pPr lvl="1"/>
            <a:r>
              <a:rPr lang="en-US" dirty="0"/>
              <a:t>Statistical method</a:t>
            </a:r>
          </a:p>
          <a:p>
            <a:pPr lvl="1"/>
            <a:endParaRPr lang="en-US" dirty="0"/>
          </a:p>
          <a:p>
            <a:r>
              <a:rPr lang="en-US" dirty="0"/>
              <a:t>Monitoring and Correction of the Doppler velocity is also possible for </a:t>
            </a:r>
            <a:r>
              <a:rPr lang="en-US"/>
              <a:t>historical data sets</a:t>
            </a:r>
          </a:p>
          <a:p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A2A3C02-0190-DD4A-831B-B3AD4118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160" y="71437"/>
            <a:ext cx="1063083" cy="10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1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Macintosh PowerPoint</Application>
  <PresentationFormat>Breitbild</PresentationFormat>
  <Paragraphs>133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 New</vt:lpstr>
      <vt:lpstr>Wingdings</vt:lpstr>
      <vt:lpstr>Office</vt:lpstr>
      <vt:lpstr>Lukas Pfitzenmaier, Pavlos Kollias, and Ulrich Löhnert Retrieving antenna miss-pointing for vertical pointing cloud radar and  correcting the introduced Doppler velocity errors in the measurements</vt:lpstr>
      <vt:lpstr>Lukas Pfitzenmaier, Pavlos Kollias, and Ulrich Löhnert Retrieving antenna miss-pointing for vertical pointing cloud radar and  correcting the introduced Doppler velocity errors in the measurements</vt:lpstr>
      <vt:lpstr>MATERIAL FOR DISCUSSION: Retrieving antenna miss-pointing for vertical pointing cloud radar and  correcting the introduced Doppler velocity errors in the measurements</vt:lpstr>
      <vt:lpstr>Motivation:</vt:lpstr>
      <vt:lpstr>Retieval</vt:lpstr>
      <vt:lpstr>Results</vt:lpstr>
      <vt:lpstr>Results: Example Case 29-10-2020, JOYCE</vt:lpstr>
      <vt:lpstr>Results: Example Case 29-10-2020, JOYCE</vt:lpstr>
      <vt:lpstr>Conclusion:</vt:lpstr>
      <vt:lpstr>BACKUP SLIDES: Retrieving antenna miss-pointing for vertical pointing cloud radar and  correcting the introduced Doppler velocity errors in the measurements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Retrieving antenna miss-pointing for vertical pointing cloud radar and  correcting the introduced Doppler velocity errors in the measurements</dc:title>
  <dc:creator>Microsoft Office User</dc:creator>
  <cp:lastModifiedBy>Microsoft Office User</cp:lastModifiedBy>
  <cp:revision>39</cp:revision>
  <dcterms:created xsi:type="dcterms:W3CDTF">2021-08-09T13:51:29Z</dcterms:created>
  <dcterms:modified xsi:type="dcterms:W3CDTF">2021-09-08T07:00:13Z</dcterms:modified>
</cp:coreProperties>
</file>