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handoutMasterIdLst>
    <p:handoutMasterId r:id="rId24"/>
  </p:handoutMasterIdLst>
  <p:sldIdLst>
    <p:sldId id="401" r:id="rId2"/>
    <p:sldId id="438" r:id="rId3"/>
    <p:sldId id="448" r:id="rId4"/>
    <p:sldId id="404" r:id="rId5"/>
    <p:sldId id="439" r:id="rId6"/>
    <p:sldId id="463" r:id="rId7"/>
    <p:sldId id="464" r:id="rId8"/>
    <p:sldId id="466" r:id="rId9"/>
    <p:sldId id="465" r:id="rId10"/>
    <p:sldId id="472" r:id="rId11"/>
    <p:sldId id="467" r:id="rId12"/>
    <p:sldId id="468" r:id="rId13"/>
    <p:sldId id="469" r:id="rId14"/>
    <p:sldId id="471" r:id="rId15"/>
    <p:sldId id="474" r:id="rId16"/>
    <p:sldId id="470" r:id="rId17"/>
    <p:sldId id="451" r:id="rId18"/>
    <p:sldId id="461" r:id="rId19"/>
    <p:sldId id="442" r:id="rId20"/>
    <p:sldId id="445" r:id="rId21"/>
    <p:sldId id="473" r:id="rId2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28825"/>
    <a:srgbClr val="A4EC9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>
        <p:scale>
          <a:sx n="80" d="100"/>
          <a:sy n="80" d="100"/>
        </p:scale>
        <p:origin x="167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52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81450-3B46-4264-8E98-17C7ADEEAE38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A0CC-2913-49DC-B9A9-1482CDAA9EB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01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ED61E5B-EE92-4957-B674-F524BFA95642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11F37BE-AD0F-4818-8AE2-EACB18A654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42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01090" y="6525344"/>
            <a:ext cx="642910" cy="33265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89D2B36-A16A-47E9-83E9-F1DE011A426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01090" y="6525344"/>
            <a:ext cx="642910" cy="33265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89D2B36-A16A-47E9-83E9-F1DE011A426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Lim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71480"/>
          </a:xfrm>
          <a:prstGeom prst="rect">
            <a:avLst/>
          </a:prstGeom>
        </p:spPr>
      </p:pic>
      <p:pic>
        <p:nvPicPr>
          <p:cNvPr id="6" name="Grafik 5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2512"/>
            <a:ext cx="1979712" cy="246808"/>
          </a:xfrm>
          <a:prstGeom prst="rect">
            <a:avLst/>
          </a:prstGeom>
        </p:spPr>
      </p:pic>
      <p:pic>
        <p:nvPicPr>
          <p:cNvPr id="8" name="Picture 3" descr="C:\Users\Clemens\Application Data\SSH\temp\Lim_tr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9779" y="-16712"/>
            <a:ext cx="428596" cy="569175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-36512" y="308536"/>
            <a:ext cx="5724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err="1" smtClean="0">
                <a:solidFill>
                  <a:schemeClr val="tx2">
                    <a:lumMod val="75000"/>
                  </a:schemeClr>
                </a:solidFill>
                <a:latin typeface="Futura Book" pitchFamily="2" charset="0"/>
              </a:rPr>
              <a:t>Faculty</a:t>
            </a:r>
            <a:r>
              <a:rPr lang="de-DE" sz="800" b="1" baseline="0" dirty="0" smtClean="0">
                <a:solidFill>
                  <a:schemeClr val="tx2">
                    <a:lumMod val="75000"/>
                  </a:schemeClr>
                </a:solidFill>
                <a:latin typeface="Futura Book" pitchFamily="2" charset="0"/>
              </a:rPr>
              <a:t> </a:t>
            </a:r>
            <a:r>
              <a:rPr lang="de-DE" sz="800" b="1" baseline="0" dirty="0" err="1" smtClean="0">
                <a:solidFill>
                  <a:schemeClr val="tx2">
                    <a:lumMod val="75000"/>
                  </a:schemeClr>
                </a:solidFill>
                <a:latin typeface="Futura Book" pitchFamily="2" charset="0"/>
              </a:rPr>
              <a:t>of</a:t>
            </a:r>
            <a:r>
              <a:rPr lang="de-DE" sz="800" b="1" baseline="0" dirty="0" smtClean="0">
                <a:solidFill>
                  <a:schemeClr val="tx2">
                    <a:lumMod val="75000"/>
                  </a:schemeClr>
                </a:solidFill>
                <a:latin typeface="Futura Book" pitchFamily="2" charset="0"/>
              </a:rPr>
              <a:t> </a:t>
            </a:r>
            <a:r>
              <a:rPr lang="de-DE" sz="800" b="1" baseline="0" dirty="0" err="1" smtClean="0">
                <a:solidFill>
                  <a:schemeClr val="tx2">
                    <a:lumMod val="75000"/>
                  </a:schemeClr>
                </a:solidFill>
                <a:latin typeface="Futura Book" pitchFamily="2" charset="0"/>
              </a:rPr>
              <a:t>Physics</a:t>
            </a:r>
            <a:r>
              <a:rPr lang="de-DE" sz="800" b="1" baseline="0" dirty="0" smtClean="0">
                <a:solidFill>
                  <a:schemeClr val="tx2">
                    <a:lumMod val="75000"/>
                  </a:schemeClr>
                </a:solidFill>
                <a:latin typeface="Futura Book" pitchFamily="2" charset="0"/>
              </a:rPr>
              <a:t> </a:t>
            </a:r>
            <a:r>
              <a:rPr lang="de-DE" sz="800" b="1" baseline="0" dirty="0" err="1" smtClean="0">
                <a:solidFill>
                  <a:schemeClr val="tx2">
                    <a:lumMod val="75000"/>
                  </a:schemeClr>
                </a:solidFill>
                <a:latin typeface="Futura Book" pitchFamily="2" charset="0"/>
              </a:rPr>
              <a:t>and</a:t>
            </a:r>
            <a:r>
              <a:rPr lang="de-DE" sz="800" b="1" baseline="0" dirty="0" smtClean="0">
                <a:solidFill>
                  <a:schemeClr val="tx2">
                    <a:lumMod val="75000"/>
                  </a:schemeClr>
                </a:solidFill>
                <a:latin typeface="Futura Book" pitchFamily="2" charset="0"/>
              </a:rPr>
              <a:t> Earth Science</a:t>
            </a:r>
            <a:endParaRPr lang="de-DE" sz="800" b="1" dirty="0">
              <a:solidFill>
                <a:schemeClr val="tx2">
                  <a:lumMod val="75000"/>
                </a:schemeClr>
              </a:solidFill>
              <a:latin typeface="Futura Book" pitchFamily="2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929454" y="6564292"/>
            <a:ext cx="17688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0" dirty="0" smtClean="0">
                <a:latin typeface="+mn-lt"/>
              </a:rPr>
              <a:t>a.ehrlich@uni-leipzig.de</a:t>
            </a:r>
            <a:endParaRPr lang="de-DE" sz="1000" i="0" dirty="0">
              <a:latin typeface="+mn-lt"/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01090" y="6525344"/>
            <a:ext cx="642910" cy="33265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89D2B36-A16A-47E9-83E9-F1DE011A426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29.wmf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6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wmf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29.wmf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7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0.wmf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8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 txBox="1">
            <a:spLocks/>
          </p:cNvSpPr>
          <p:nvPr/>
        </p:nvSpPr>
        <p:spPr>
          <a:xfrm>
            <a:off x="8501090" y="6525344"/>
            <a:ext cx="642910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B36-A16A-47E9-83E9-F1DE011A4263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8611" y="785794"/>
            <a:ext cx="8732519" cy="646331"/>
          </a:xfrm>
          <a:prstGeom prst="rect">
            <a:avLst/>
          </a:prstGeom>
          <a:gradFill rotWithShape="1">
            <a:gsLst>
              <a:gs pos="0">
                <a:srgbClr val="767676">
                  <a:alpha val="0"/>
                </a:srgbClr>
              </a:gs>
              <a:gs pos="100000">
                <a:srgbClr val="FFFFFF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Remote sensing of clouds with SMART-HALO</a:t>
            </a:r>
            <a:endParaRPr lang="en-US" sz="3600" b="1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062762" y="4996333"/>
            <a:ext cx="4730077" cy="138499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tint val="0"/>
                  <a:invGamma/>
                  <a:alpha val="60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smtClean="0"/>
              <a:t>André Ehrlich, Kevin </a:t>
            </a:r>
            <a:r>
              <a:rPr lang="en-US" sz="2800" dirty="0" smtClean="0"/>
              <a:t>Wolf,</a:t>
            </a:r>
          </a:p>
          <a:p>
            <a:pPr algn="ctr">
              <a:defRPr/>
            </a:pPr>
            <a:r>
              <a:rPr lang="en-US" sz="2800" dirty="0" smtClean="0"/>
              <a:t>Frank Werner, </a:t>
            </a:r>
            <a:r>
              <a:rPr lang="en-US" sz="2800" dirty="0" err="1" smtClean="0"/>
              <a:t>Trismono</a:t>
            </a:r>
            <a:r>
              <a:rPr lang="en-US" sz="2800" dirty="0" smtClean="0"/>
              <a:t> </a:t>
            </a:r>
            <a:r>
              <a:rPr lang="en-US" sz="2800" dirty="0" err="1" smtClean="0"/>
              <a:t>Krisna</a:t>
            </a:r>
            <a:r>
              <a:rPr lang="en-US" sz="2800" smtClean="0"/>
              <a:t>,</a:t>
            </a:r>
            <a:endParaRPr lang="en-US" sz="2800" dirty="0"/>
          </a:p>
          <a:p>
            <a:pPr algn="ctr">
              <a:defRPr/>
            </a:pPr>
            <a:r>
              <a:rPr lang="en-US" sz="2800" dirty="0"/>
              <a:t>Manfred </a:t>
            </a:r>
            <a:r>
              <a:rPr lang="en-US" sz="2800" dirty="0" err="1" smtClean="0"/>
              <a:t>Wendisch</a:t>
            </a:r>
            <a:endParaRPr lang="en-US" sz="2800" dirty="0" smtClean="0"/>
          </a:p>
        </p:txBody>
      </p:sp>
      <p:pic>
        <p:nvPicPr>
          <p:cNvPr id="13" name="Picture 6" descr="D:\präsentation\PowerPoint\gifs\Vorlagen_Leipzig\200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602" y="3660375"/>
            <a:ext cx="4524388" cy="63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94"/>
          <p:cNvSpPr txBox="1">
            <a:spLocks noChangeArrowheads="1"/>
          </p:cNvSpPr>
          <p:nvPr/>
        </p:nvSpPr>
        <p:spPr bwMode="auto">
          <a:xfrm>
            <a:off x="2236440" y="4335189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459163"/>
            <a:r>
              <a:rPr lang="en-US" sz="2400" b="1" dirty="0"/>
              <a:t>Institute for Meteorology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500" y="1389272"/>
            <a:ext cx="6248740" cy="220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129047" y="1080120"/>
            <a:ext cx="7251265" cy="5301208"/>
            <a:chOff x="0" y="0"/>
            <a:chExt cx="6858000" cy="5013702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050"/>
            <a:stretch/>
          </p:blipFill>
          <p:spPr>
            <a:xfrm>
              <a:off x="0" y="0"/>
              <a:ext cx="6858000" cy="1916832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79" b="4965"/>
            <a:stretch/>
          </p:blipFill>
          <p:spPr>
            <a:xfrm>
              <a:off x="0" y="1916832"/>
              <a:ext cx="6858000" cy="3096870"/>
            </a:xfrm>
            <a:prstGeom prst="rect">
              <a:avLst/>
            </a:prstGeom>
          </p:spPr>
        </p:pic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98240" y="764704"/>
            <a:ext cx="573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NARVAL: Comparison of SMART and HAMP</a:t>
            </a:r>
            <a:endParaRPr lang="en-US" sz="2400" dirty="0"/>
          </a:p>
        </p:txBody>
      </p:sp>
      <p:sp>
        <p:nvSpPr>
          <p:cNvPr id="9" name="Rechteck 8"/>
          <p:cNvSpPr/>
          <p:nvPr/>
        </p:nvSpPr>
        <p:spPr>
          <a:xfrm>
            <a:off x="7019387" y="1403733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13. </a:t>
            </a:r>
            <a:r>
              <a:rPr lang="en-US" sz="2400" b="1" dirty="0" smtClean="0"/>
              <a:t>12. 2013</a:t>
            </a:r>
            <a:endParaRPr lang="en-US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6660710" y="2059755"/>
            <a:ext cx="205094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dark / low Sun</a:t>
            </a:r>
            <a:endParaRPr lang="en-US" sz="24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 vs. HAMP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feld 28"/>
          <p:cNvSpPr txBox="1">
            <a:spLocks noChangeArrowheads="1"/>
          </p:cNvSpPr>
          <p:nvPr/>
        </p:nvSpPr>
        <p:spPr bwMode="auto">
          <a:xfrm>
            <a:off x="7884368" y="567986"/>
            <a:ext cx="125963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2400" b="1" dirty="0" smtClean="0"/>
              <a:t>NARVAL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50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 vs. MODIS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8240" y="764704"/>
            <a:ext cx="802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ACRIDICON and ML-Cirrus: </a:t>
            </a:r>
            <a:r>
              <a:rPr lang="en-US" sz="2400" b="1" u="sng" dirty="0" smtClean="0"/>
              <a:t>Comparison of SMART and MODIS</a:t>
            </a:r>
            <a:endParaRPr lang="en-US" sz="2400" dirty="0"/>
          </a:p>
        </p:txBody>
      </p:sp>
      <p:pic>
        <p:nvPicPr>
          <p:cNvPr id="6" name="Picture 2" descr="K:\ACRIDICON\ACRIDICON\Flight_20140928a\250m\band1_2_zoom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2736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1403648" y="1990949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AQUA-MODIS 28-09-2014 </a:t>
            </a:r>
            <a:r>
              <a:rPr lang="en-US" dirty="0"/>
              <a:t>o</a:t>
            </a:r>
            <a:r>
              <a:rPr lang="en-US" dirty="0" smtClean="0"/>
              <a:t>verpass at 17:50 UTC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75113"/>
            <a:ext cx="6513062" cy="5150231"/>
          </a:xfrm>
          <a:prstGeom prst="rect">
            <a:avLst/>
          </a:prstGeom>
        </p:spPr>
      </p:pic>
      <p:sp>
        <p:nvSpPr>
          <p:cNvPr id="5" name="Textfeld 28"/>
          <p:cNvSpPr txBox="1">
            <a:spLocks noChangeArrowheads="1"/>
          </p:cNvSpPr>
          <p:nvPr/>
        </p:nvSpPr>
        <p:spPr bwMode="auto">
          <a:xfrm>
            <a:off x="1907704" y="810476"/>
            <a:ext cx="6041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SMART vs. MODIS/Aqua 13. April 2014</a:t>
            </a:r>
            <a:endParaRPr lang="en-US" sz="2400" b="1" dirty="0"/>
          </a:p>
        </p:txBody>
      </p:sp>
      <p:sp>
        <p:nvSpPr>
          <p:cNvPr id="6" name="Textfeld 28"/>
          <p:cNvSpPr txBox="1">
            <a:spLocks noChangeArrowheads="1"/>
          </p:cNvSpPr>
          <p:nvPr/>
        </p:nvSpPr>
        <p:spPr bwMode="auto">
          <a:xfrm>
            <a:off x="5130" y="579644"/>
            <a:ext cx="151568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ML-</a:t>
            </a:r>
            <a:r>
              <a:rPr lang="de-DE" sz="2400" b="1" dirty="0" err="1" smtClean="0"/>
              <a:t>Cirrus</a:t>
            </a:r>
            <a:endParaRPr lang="en-US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 vs. MODIS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pic>
        <p:nvPicPr>
          <p:cNvPr id="4" name="Picture 7" descr="H:\ACRIDICON\ACRIDICON\Flight_20140928a\dccs\comparison_dccs_errorbar_full_spectra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3627" r="8770"/>
          <a:stretch/>
        </p:blipFill>
        <p:spPr bwMode="auto">
          <a:xfrm>
            <a:off x="331736" y="1700808"/>
            <a:ext cx="7558136" cy="37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164288" y="5408378"/>
            <a:ext cx="1890395" cy="101564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just"/>
            <a:r>
              <a:rPr lang="en-US" sz="1200" i="1" dirty="0" smtClean="0"/>
              <a:t>Fig.: </a:t>
            </a:r>
            <a:r>
              <a:rPr lang="en-US" sz="1200" i="1" dirty="0"/>
              <a:t>Spectral radiance from SMART and AQUA-MODIS </a:t>
            </a:r>
            <a:r>
              <a:rPr lang="en-US" sz="1200" i="1" dirty="0" smtClean="0"/>
              <a:t>measured above deep convective cloud observed during ACRIDICON. </a:t>
            </a:r>
            <a:endParaRPr lang="en-US" sz="1200" i="1" dirty="0"/>
          </a:p>
        </p:txBody>
      </p:sp>
      <p:sp>
        <p:nvSpPr>
          <p:cNvPr id="6" name="Textfeld 28"/>
          <p:cNvSpPr txBox="1">
            <a:spLocks noChangeArrowheads="1"/>
          </p:cNvSpPr>
          <p:nvPr/>
        </p:nvSpPr>
        <p:spPr bwMode="auto">
          <a:xfrm>
            <a:off x="1907704" y="810476"/>
            <a:ext cx="6041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SMART vs. MODIS/Aqua </a:t>
            </a:r>
            <a:r>
              <a:rPr lang="de-DE" sz="2400" b="1" dirty="0" smtClean="0"/>
              <a:t>28</a:t>
            </a:r>
            <a:r>
              <a:rPr lang="de-DE" sz="2400" b="1" dirty="0" smtClean="0"/>
              <a:t>. Sept. </a:t>
            </a:r>
            <a:r>
              <a:rPr lang="de-DE" sz="2400" b="1" dirty="0" smtClean="0"/>
              <a:t>2014</a:t>
            </a:r>
            <a:endParaRPr lang="en-US" sz="2400" b="1" dirty="0"/>
          </a:p>
        </p:txBody>
      </p:sp>
      <p:sp>
        <p:nvSpPr>
          <p:cNvPr id="7" name="Textfeld 28"/>
          <p:cNvSpPr txBox="1">
            <a:spLocks noChangeArrowheads="1"/>
          </p:cNvSpPr>
          <p:nvPr/>
        </p:nvSpPr>
        <p:spPr bwMode="auto">
          <a:xfrm>
            <a:off x="5130" y="579644"/>
            <a:ext cx="168655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ACRIDICON</a:t>
            </a:r>
            <a:endParaRPr lang="en-US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 vs. MODIS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pic>
        <p:nvPicPr>
          <p:cNvPr id="4" name="Picture 2" descr="K:\ML-Cirrus\13042014\matlab\matlab\histogram_smart_modis_b5scaling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8"/>
          <p:cNvSpPr txBox="1">
            <a:spLocks noChangeArrowheads="1"/>
          </p:cNvSpPr>
          <p:nvPr/>
        </p:nvSpPr>
        <p:spPr bwMode="auto">
          <a:xfrm>
            <a:off x="5130" y="579644"/>
            <a:ext cx="151568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ML-</a:t>
            </a:r>
            <a:r>
              <a:rPr lang="de-DE" sz="2400" b="1" dirty="0" err="1" smtClean="0"/>
              <a:t>Cirrus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809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sp>
        <p:nvSpPr>
          <p:cNvPr id="5" name="Textfeld 28"/>
          <p:cNvSpPr txBox="1">
            <a:spLocks noChangeArrowheads="1"/>
          </p:cNvSpPr>
          <p:nvPr/>
        </p:nvSpPr>
        <p:spPr bwMode="auto">
          <a:xfrm>
            <a:off x="5130" y="579644"/>
            <a:ext cx="151568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ML-</a:t>
            </a:r>
            <a:r>
              <a:rPr lang="de-DE" sz="2400" b="1" dirty="0" err="1" smtClean="0"/>
              <a:t>Cirrus</a:t>
            </a:r>
            <a:endParaRPr lang="en-US" sz="2400" b="1" dirty="0"/>
          </a:p>
        </p:txBody>
      </p:sp>
      <p:pic>
        <p:nvPicPr>
          <p:cNvPr id="6" name="Picture 2" descr="K:\ML-Cirrus\13042014\matlab\matlab\tau_reff_1_1_and_54_cirrus_2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1296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5648" y="81903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comparison with MYD02_L6 Cloud Product (See : </a:t>
            </a:r>
            <a:r>
              <a:rPr lang="en-US" i="1" dirty="0" smtClean="0">
                <a:solidFill>
                  <a:srgbClr val="FF0000"/>
                </a:solidFill>
              </a:rPr>
              <a:t>Red Circle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pic>
        <p:nvPicPr>
          <p:cNvPr id="4" name="Picture 2" descr="K:\ACRIDICON\ACRIDICON\Flight_20140928a\modis_L2\matlab\tau_reff_1_1_and_54_dcc_2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93304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2093640" y="995372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comparison with MYD02_L6 Cloud Product (See : </a:t>
            </a:r>
            <a:r>
              <a:rPr lang="en-US" i="1" dirty="0" smtClean="0">
                <a:solidFill>
                  <a:srgbClr val="FF0000"/>
                </a:solidFill>
              </a:rPr>
              <a:t>Red Circle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feld 28"/>
          <p:cNvSpPr txBox="1">
            <a:spLocks noChangeArrowheads="1"/>
          </p:cNvSpPr>
          <p:nvPr/>
        </p:nvSpPr>
        <p:spPr bwMode="auto">
          <a:xfrm>
            <a:off x="5130" y="579644"/>
            <a:ext cx="168655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ACRIDICON</a:t>
            </a:r>
            <a:endParaRPr lang="en-US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 vs. MODIS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660710" y="2059755"/>
            <a:ext cx="174246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Differences?</a:t>
            </a:r>
            <a:endParaRPr lang="en-US" sz="24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6156176" y="2716954"/>
            <a:ext cx="30679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 err="1" smtClean="0"/>
              <a:t>Inhomogeneous</a:t>
            </a:r>
            <a:r>
              <a:rPr lang="de-DE" sz="2000" dirty="0" smtClean="0"/>
              <a:t> </a:t>
            </a:r>
            <a:r>
              <a:rPr lang="de-DE" sz="2000" dirty="0" err="1" smtClean="0"/>
              <a:t>clouds</a:t>
            </a:r>
            <a:r>
              <a:rPr lang="de-DE" sz="20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de-DE" sz="2000" dirty="0" err="1" smtClean="0"/>
              <a:t>Wavelength</a:t>
            </a:r>
            <a:r>
              <a:rPr lang="de-DE" sz="2000" dirty="0" smtClean="0"/>
              <a:t> </a:t>
            </a:r>
            <a:r>
              <a:rPr lang="de-DE" sz="2000" dirty="0" err="1" smtClean="0"/>
              <a:t>selection</a:t>
            </a:r>
            <a:endParaRPr lang="de-DE" sz="2000" dirty="0" smtClean="0"/>
          </a:p>
          <a:p>
            <a:r>
              <a:rPr lang="de-DE" sz="2000" dirty="0"/>
              <a:t> </a:t>
            </a:r>
            <a:r>
              <a:rPr lang="de-DE" sz="2000" dirty="0" smtClean="0"/>
              <a:t>     </a:t>
            </a:r>
            <a:r>
              <a:rPr lang="de-DE" sz="2000" dirty="0" smtClean="0">
                <a:sym typeface="Wingdings" panose="05000000000000000000" pitchFamily="2" charset="2"/>
              </a:rPr>
              <a:t> </a:t>
            </a:r>
            <a:r>
              <a:rPr lang="de-DE" sz="2000" dirty="0" smtClean="0"/>
              <a:t>Information on </a:t>
            </a:r>
          </a:p>
          <a:p>
            <a:r>
              <a:rPr lang="de-DE" sz="2000" dirty="0" smtClean="0"/>
              <a:t>            </a:t>
            </a:r>
            <a:r>
              <a:rPr lang="de-DE" sz="2000" dirty="0" err="1" smtClean="0"/>
              <a:t>cloud</a:t>
            </a:r>
            <a:r>
              <a:rPr lang="de-DE" sz="2000" dirty="0" smtClean="0"/>
              <a:t> </a:t>
            </a:r>
            <a:r>
              <a:rPr lang="de-DE" sz="2000" dirty="0" err="1" smtClean="0"/>
              <a:t>profile</a:t>
            </a:r>
            <a:r>
              <a:rPr lang="de-DE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25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4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259632" y="2348880"/>
            <a:ext cx="69847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/>
              <a:t>Thank you</a:t>
            </a:r>
          </a:p>
          <a:p>
            <a:pPr algn="ctr">
              <a:lnSpc>
                <a:spcPct val="150000"/>
              </a:lnSpc>
            </a:pPr>
            <a:r>
              <a:rPr lang="en-US" sz="3000" b="1" dirty="0" smtClean="0"/>
              <a:t> for </a:t>
            </a:r>
          </a:p>
          <a:p>
            <a:pPr algn="ctr">
              <a:lnSpc>
                <a:spcPct val="150000"/>
              </a:lnSpc>
            </a:pPr>
            <a:r>
              <a:rPr lang="en-US" sz="3000" b="1" dirty="0" smtClean="0"/>
              <a:t>your attention.</a:t>
            </a:r>
            <a:endParaRPr lang="en-US" sz="3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447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4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411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 descr=" 9"/>
          <p:cNvSpPr txBox="1">
            <a:spLocks/>
          </p:cNvSpPr>
          <p:nvPr/>
        </p:nvSpPr>
        <p:spPr>
          <a:xfrm>
            <a:off x="8501090" y="6525344"/>
            <a:ext cx="642910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B36-A16A-47E9-83E9-F1DE011A4263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1" descr="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60" y="4500570"/>
            <a:ext cx="1676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160" y="4500570"/>
            <a:ext cx="1676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3" descr="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60" y="4500570"/>
            <a:ext cx="1676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4" descr="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360" y="4576770"/>
            <a:ext cx="1676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60" y="4424370"/>
            <a:ext cx="1676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loud" descr=" 12"/>
          <p:cNvSpPr>
            <a:spLocks noChangeAspect="1" noEditPoints="1" noChangeArrowheads="1"/>
          </p:cNvSpPr>
          <p:nvPr/>
        </p:nvSpPr>
        <p:spPr bwMode="auto">
          <a:xfrm>
            <a:off x="500034" y="2986064"/>
            <a:ext cx="6305576" cy="300060"/>
          </a:xfrm>
          <a:custGeom>
            <a:avLst/>
            <a:gdLst>
              <a:gd name="T0" fmla="*/ 10 w 21600"/>
              <a:gd name="T1" fmla="*/ 114 h 21600"/>
              <a:gd name="T2" fmla="*/ 1610 w 21600"/>
              <a:gd name="T3" fmla="*/ 227 h 21600"/>
              <a:gd name="T4" fmla="*/ 3217 w 21600"/>
              <a:gd name="T5" fmla="*/ 114 h 21600"/>
              <a:gd name="T6" fmla="*/ 1610 w 21600"/>
              <a:gd name="T7" fmla="*/ 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8 w 21600"/>
              <a:gd name="T13" fmla="*/ 3235 h 21600"/>
              <a:gd name="T14" fmla="*/ 17085 w 21600"/>
              <a:gd name="T15" fmla="*/ 173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135170" name="Object 15" descr=" 135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098009"/>
              </p:ext>
            </p:extLst>
          </p:nvPr>
        </p:nvGraphicFramePr>
        <p:xfrm>
          <a:off x="352425" y="2479675"/>
          <a:ext cx="4191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74" name="Formel" r:id="rId4" imgW="203040" imgH="228600" progId="Equation.3">
                  <p:embed/>
                </p:oleObj>
              </mc:Choice>
              <mc:Fallback>
                <p:oleObj name="Formel" r:id="rId4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479675"/>
                        <a:ext cx="4191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15" descr=" 135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702850"/>
              </p:ext>
            </p:extLst>
          </p:nvPr>
        </p:nvGraphicFramePr>
        <p:xfrm>
          <a:off x="357158" y="4071942"/>
          <a:ext cx="3937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75" name="Formel" r:id="rId6" imgW="190440" imgH="228600" progId="Equation.3">
                  <p:embed/>
                </p:oleObj>
              </mc:Choice>
              <mc:Fallback>
                <p:oleObj name="Formel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071942"/>
                        <a:ext cx="3937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2" name="Object 15" descr=" 135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42211"/>
              </p:ext>
            </p:extLst>
          </p:nvPr>
        </p:nvGraphicFramePr>
        <p:xfrm>
          <a:off x="785786" y="2528884"/>
          <a:ext cx="4714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76" name="Formel" r:id="rId8" imgW="228600" imgH="228600" progId="Equation.3">
                  <p:embed/>
                </p:oleObj>
              </mc:Choice>
              <mc:Fallback>
                <p:oleObj name="Formel" r:id="rId8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528884"/>
                        <a:ext cx="47148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15" descr=" 135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575390"/>
              </p:ext>
            </p:extLst>
          </p:nvPr>
        </p:nvGraphicFramePr>
        <p:xfrm>
          <a:off x="714348" y="4100521"/>
          <a:ext cx="4445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77" name="Formel" r:id="rId10" imgW="215640" imgH="228600" progId="Equation.3">
                  <p:embed/>
                </p:oleObj>
              </mc:Choice>
              <mc:Fallback>
                <p:oleObj name="Formel" r:id="rId10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100521"/>
                        <a:ext cx="4445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Gerade Verbindung 15" descr=" 16"/>
          <p:cNvCxnSpPr/>
          <p:nvPr/>
        </p:nvCxnSpPr>
        <p:spPr>
          <a:xfrm rot="5400000">
            <a:off x="2501092" y="3429000"/>
            <a:ext cx="1999470" cy="794"/>
          </a:xfrm>
          <a:prstGeom prst="line">
            <a:avLst/>
          </a:prstGeom>
          <a:ln w="57150">
            <a:solidFill>
              <a:srgbClr val="0288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 descr=" 18"/>
          <p:cNvCxnSpPr/>
          <p:nvPr/>
        </p:nvCxnSpPr>
        <p:spPr>
          <a:xfrm rot="5400000">
            <a:off x="2358216" y="3428206"/>
            <a:ext cx="1999470" cy="794"/>
          </a:xfrm>
          <a:prstGeom prst="line">
            <a:avLst/>
          </a:prstGeom>
          <a:ln w="57150">
            <a:solidFill>
              <a:srgbClr val="028825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 descr=" 22"/>
          <p:cNvGrpSpPr>
            <a:grpSpLocks noChangeAspect="1"/>
          </p:cNvGrpSpPr>
          <p:nvPr/>
        </p:nvGrpSpPr>
        <p:grpSpPr>
          <a:xfrm>
            <a:off x="5519442" y="2500306"/>
            <a:ext cx="3624590" cy="2551878"/>
            <a:chOff x="6435522" y="2418038"/>
            <a:chExt cx="2070487" cy="1457718"/>
          </a:xfrm>
        </p:grpSpPr>
        <p:pic>
          <p:nvPicPr>
            <p:cNvPr id="19" name="Picture 3" descr="D:\campaigns\HALO\Wirth\tech101103a.ga.all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86578" y="2428868"/>
              <a:ext cx="1719431" cy="1446888"/>
            </a:xfrm>
            <a:prstGeom prst="rect">
              <a:avLst/>
            </a:prstGeom>
            <a:noFill/>
          </p:spPr>
        </p:pic>
        <p:pic>
          <p:nvPicPr>
            <p:cNvPr id="20" name="Picture 3" descr="D:\campaigns\HALO\Wirth\tech101103a.ga.all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35522" y="2418038"/>
              <a:ext cx="349514" cy="1368152"/>
            </a:xfrm>
            <a:prstGeom prst="rect">
              <a:avLst/>
            </a:prstGeom>
            <a:noFill/>
          </p:spPr>
        </p:pic>
      </p:grpSp>
      <p:pic>
        <p:nvPicPr>
          <p:cNvPr id="21" name="Picture 3" descr="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85958" y="4786322"/>
            <a:ext cx="658042" cy="1660657"/>
          </a:xfrm>
          <a:prstGeom prst="rect">
            <a:avLst/>
          </a:prstGeom>
          <a:noFill/>
        </p:spPr>
      </p:pic>
      <p:sp>
        <p:nvSpPr>
          <p:cNvPr id="23" name="Textfeld 27" descr=" 23"/>
          <p:cNvSpPr txBox="1">
            <a:spLocks noChangeArrowheads="1"/>
          </p:cNvSpPr>
          <p:nvPr/>
        </p:nvSpPr>
        <p:spPr bwMode="auto">
          <a:xfrm>
            <a:off x="2643174" y="714356"/>
            <a:ext cx="3680688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/>
              <a:t>Combination with </a:t>
            </a:r>
            <a:r>
              <a:rPr lang="en-US" sz="2800" b="1" dirty="0" err="1" smtClean="0"/>
              <a:t>Lidar</a:t>
            </a:r>
            <a:endParaRPr lang="en-US" sz="2800" b="1" dirty="0"/>
          </a:p>
        </p:txBody>
      </p:sp>
      <p:sp>
        <p:nvSpPr>
          <p:cNvPr id="24" name="Textfeld 28" descr=" 24"/>
          <p:cNvSpPr txBox="1">
            <a:spLocks noChangeArrowheads="1"/>
          </p:cNvSpPr>
          <p:nvPr/>
        </p:nvSpPr>
        <p:spPr bwMode="auto">
          <a:xfrm>
            <a:off x="5712966" y="1456725"/>
            <a:ext cx="346792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- </a:t>
            </a:r>
            <a:r>
              <a:rPr lang="el-GR" sz="2400" b="1" dirty="0" smtClean="0"/>
              <a:t>τ</a:t>
            </a:r>
            <a:r>
              <a:rPr lang="de-DE" sz="2400" b="1" baseline="-25000" dirty="0" err="1" smtClean="0"/>
              <a:t>ci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from</a:t>
            </a:r>
            <a:r>
              <a:rPr lang="de-DE" sz="2400" b="1" dirty="0" smtClean="0"/>
              <a:t> WALES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Effect of crystal shape 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     and surface albedo</a:t>
            </a:r>
            <a:endParaRPr lang="en-US" sz="2400" dirty="0"/>
          </a:p>
        </p:txBody>
      </p:sp>
      <p:pic>
        <p:nvPicPr>
          <p:cNvPr id="31" name="Picture 66" descr=" 3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2976" y="1357304"/>
            <a:ext cx="4346872" cy="10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feld 28" descr=" 30"/>
          <p:cNvSpPr txBox="1">
            <a:spLocks noChangeArrowheads="1"/>
          </p:cNvSpPr>
          <p:nvPr/>
        </p:nvSpPr>
        <p:spPr bwMode="auto">
          <a:xfrm>
            <a:off x="1629" y="579644"/>
            <a:ext cx="108012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Techno</a:t>
            </a:r>
            <a:endParaRPr lang="en-US" sz="2400" b="1" dirty="0"/>
          </a:p>
        </p:txBody>
      </p:sp>
      <p:sp>
        <p:nvSpPr>
          <p:cNvPr id="33" name="Textfeld 32" descr=" 33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Cloud remote </a:t>
            </a:r>
            <a:r>
              <a:rPr lang="de-DE" sz="2000" b="1" dirty="0" err="1" smtClean="0">
                <a:solidFill>
                  <a:schemeClr val="bg1"/>
                </a:solidFill>
              </a:rPr>
              <a:t>sensing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with</a:t>
            </a:r>
            <a:r>
              <a:rPr lang="de-DE" sz="2000" b="1" dirty="0" smtClean="0">
                <a:solidFill>
                  <a:schemeClr val="bg1"/>
                </a:solidFill>
              </a:rPr>
              <a:t> HALO-SR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470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827" y="674693"/>
            <a:ext cx="8990346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SMART =</a:t>
            </a:r>
          </a:p>
          <a:p>
            <a:r>
              <a:rPr lang="en-US" sz="2800" dirty="0" smtClean="0"/>
              <a:t>(</a:t>
            </a:r>
            <a:r>
              <a:rPr lang="de-DE" sz="2800" dirty="0" err="1"/>
              <a:t>Spectral</a:t>
            </a:r>
            <a:r>
              <a:rPr lang="de-DE" sz="2800" dirty="0"/>
              <a:t> Modular </a:t>
            </a:r>
            <a:r>
              <a:rPr lang="de-DE" sz="2800" dirty="0" err="1"/>
              <a:t>Airborne</a:t>
            </a:r>
            <a:r>
              <a:rPr lang="de-DE" sz="2800" dirty="0"/>
              <a:t> Radiation </a:t>
            </a:r>
            <a:r>
              <a:rPr lang="de-DE" sz="2800" dirty="0" err="1"/>
              <a:t>measurement</a:t>
            </a:r>
            <a:r>
              <a:rPr lang="de-DE" sz="2800" dirty="0"/>
              <a:t> </a:t>
            </a:r>
            <a:r>
              <a:rPr lang="de-DE" sz="2800" u="sng" dirty="0" err="1"/>
              <a:t>sysTem</a:t>
            </a:r>
            <a:r>
              <a:rPr lang="en-US" sz="2800" dirty="0" smtClean="0"/>
              <a:t>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94448"/>
            <a:ext cx="7056784" cy="459322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sp>
        <p:nvSpPr>
          <p:cNvPr id="4" name="Rechteck 3"/>
          <p:cNvSpPr/>
          <p:nvPr/>
        </p:nvSpPr>
        <p:spPr>
          <a:xfrm>
            <a:off x="827584" y="1788245"/>
            <a:ext cx="3680532" cy="4684555"/>
          </a:xfrm>
          <a:prstGeom prst="rect">
            <a:avLst/>
          </a:prstGeom>
          <a:solidFill>
            <a:srgbClr val="FFFFFF">
              <a:alpha val="69804"/>
            </a:srgbClr>
          </a:solidFill>
          <a:ln w="76200">
            <a:solidFill>
              <a:srgbClr val="028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028825"/>
                </a:solidFill>
              </a:rPr>
              <a:t>New </a:t>
            </a:r>
            <a:r>
              <a:rPr lang="de-DE" sz="3200" b="1" dirty="0" err="1" smtClean="0">
                <a:solidFill>
                  <a:srgbClr val="028825"/>
                </a:solidFill>
              </a:rPr>
              <a:t>for</a:t>
            </a:r>
            <a:r>
              <a:rPr lang="de-DE" sz="3200" b="1" dirty="0" smtClean="0">
                <a:solidFill>
                  <a:srgbClr val="028825"/>
                </a:solidFill>
              </a:rPr>
              <a:t> NARVAL-II </a:t>
            </a:r>
            <a:r>
              <a:rPr lang="de-DE" sz="3200" b="1" dirty="0" err="1" smtClean="0">
                <a:solidFill>
                  <a:srgbClr val="028825"/>
                </a:solidFill>
              </a:rPr>
              <a:t>and</a:t>
            </a:r>
            <a:r>
              <a:rPr lang="de-DE" sz="3200" b="1" dirty="0" smtClean="0">
                <a:solidFill>
                  <a:srgbClr val="028825"/>
                </a:solidFill>
              </a:rPr>
              <a:t> NAWDEX</a:t>
            </a:r>
            <a:endParaRPr lang="de-DE" sz="3200" b="1" dirty="0">
              <a:solidFill>
                <a:srgbClr val="028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 descr=" 9"/>
          <p:cNvSpPr txBox="1">
            <a:spLocks/>
          </p:cNvSpPr>
          <p:nvPr/>
        </p:nvSpPr>
        <p:spPr>
          <a:xfrm>
            <a:off x="8501090" y="6525344"/>
            <a:ext cx="642910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B36-A16A-47E9-83E9-F1DE011A4263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1" descr="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60" y="4500570"/>
            <a:ext cx="1676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160" y="4500570"/>
            <a:ext cx="1676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3" descr="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60" y="4500570"/>
            <a:ext cx="1676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4" descr="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360" y="4576770"/>
            <a:ext cx="1676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60" y="4424370"/>
            <a:ext cx="1676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loud" descr=" 12"/>
          <p:cNvSpPr>
            <a:spLocks noChangeAspect="1" noEditPoints="1" noChangeArrowheads="1"/>
          </p:cNvSpPr>
          <p:nvPr/>
        </p:nvSpPr>
        <p:spPr bwMode="auto">
          <a:xfrm>
            <a:off x="500034" y="2986064"/>
            <a:ext cx="6305576" cy="300060"/>
          </a:xfrm>
          <a:custGeom>
            <a:avLst/>
            <a:gdLst>
              <a:gd name="T0" fmla="*/ 10 w 21600"/>
              <a:gd name="T1" fmla="*/ 114 h 21600"/>
              <a:gd name="T2" fmla="*/ 1610 w 21600"/>
              <a:gd name="T3" fmla="*/ 227 h 21600"/>
              <a:gd name="T4" fmla="*/ 3217 w 21600"/>
              <a:gd name="T5" fmla="*/ 114 h 21600"/>
              <a:gd name="T6" fmla="*/ 1610 w 21600"/>
              <a:gd name="T7" fmla="*/ 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8 w 21600"/>
              <a:gd name="T13" fmla="*/ 3235 h 21600"/>
              <a:gd name="T14" fmla="*/ 17085 w 21600"/>
              <a:gd name="T15" fmla="*/ 173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135170" name="Object 15" descr=" 135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654675"/>
              </p:ext>
            </p:extLst>
          </p:nvPr>
        </p:nvGraphicFramePr>
        <p:xfrm>
          <a:off x="352425" y="2479675"/>
          <a:ext cx="4191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98" name="Formel" r:id="rId4" imgW="203040" imgH="228600" progId="Equation.3">
                  <p:embed/>
                </p:oleObj>
              </mc:Choice>
              <mc:Fallback>
                <p:oleObj name="Formel" r:id="rId4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479675"/>
                        <a:ext cx="4191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15" descr=" 135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351272"/>
              </p:ext>
            </p:extLst>
          </p:nvPr>
        </p:nvGraphicFramePr>
        <p:xfrm>
          <a:off x="357158" y="4071942"/>
          <a:ext cx="3937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99" name="Formel" r:id="rId6" imgW="190440" imgH="228600" progId="Equation.3">
                  <p:embed/>
                </p:oleObj>
              </mc:Choice>
              <mc:Fallback>
                <p:oleObj name="Formel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071942"/>
                        <a:ext cx="3937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2" name="Object 15" descr=" 135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36593"/>
              </p:ext>
            </p:extLst>
          </p:nvPr>
        </p:nvGraphicFramePr>
        <p:xfrm>
          <a:off x="785786" y="2528884"/>
          <a:ext cx="4714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00" name="Formel" r:id="rId8" imgW="228600" imgH="228600" progId="Equation.3">
                  <p:embed/>
                </p:oleObj>
              </mc:Choice>
              <mc:Fallback>
                <p:oleObj name="Formel" r:id="rId8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528884"/>
                        <a:ext cx="47148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15" descr=" 135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409188"/>
              </p:ext>
            </p:extLst>
          </p:nvPr>
        </p:nvGraphicFramePr>
        <p:xfrm>
          <a:off x="714348" y="4100521"/>
          <a:ext cx="4445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01" name="Formel" r:id="rId10" imgW="215640" imgH="228600" progId="Equation.3">
                  <p:embed/>
                </p:oleObj>
              </mc:Choice>
              <mc:Fallback>
                <p:oleObj name="Formel" r:id="rId10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100521"/>
                        <a:ext cx="4445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Gerade Verbindung 15" descr=" 16"/>
          <p:cNvCxnSpPr/>
          <p:nvPr/>
        </p:nvCxnSpPr>
        <p:spPr>
          <a:xfrm rot="5400000">
            <a:off x="2501092" y="3429000"/>
            <a:ext cx="1999470" cy="794"/>
          </a:xfrm>
          <a:prstGeom prst="line">
            <a:avLst/>
          </a:prstGeom>
          <a:ln w="57150">
            <a:solidFill>
              <a:srgbClr val="0288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 descr=" 18"/>
          <p:cNvCxnSpPr/>
          <p:nvPr/>
        </p:nvCxnSpPr>
        <p:spPr>
          <a:xfrm rot="5400000">
            <a:off x="2358216" y="3428206"/>
            <a:ext cx="1999470" cy="794"/>
          </a:xfrm>
          <a:prstGeom prst="line">
            <a:avLst/>
          </a:prstGeom>
          <a:ln w="57150">
            <a:solidFill>
              <a:srgbClr val="028825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 descr=" 22"/>
          <p:cNvGrpSpPr>
            <a:grpSpLocks noChangeAspect="1"/>
          </p:cNvGrpSpPr>
          <p:nvPr/>
        </p:nvGrpSpPr>
        <p:grpSpPr>
          <a:xfrm>
            <a:off x="5519442" y="2500306"/>
            <a:ext cx="3624590" cy="2551878"/>
            <a:chOff x="6435522" y="2418038"/>
            <a:chExt cx="2070487" cy="1457718"/>
          </a:xfrm>
        </p:grpSpPr>
        <p:pic>
          <p:nvPicPr>
            <p:cNvPr id="19" name="Picture 3" descr="D:\campaigns\HALO\Wirth\tech101103a.ga.all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86578" y="2428868"/>
              <a:ext cx="1719431" cy="1446888"/>
            </a:xfrm>
            <a:prstGeom prst="rect">
              <a:avLst/>
            </a:prstGeom>
            <a:noFill/>
          </p:spPr>
        </p:pic>
        <p:pic>
          <p:nvPicPr>
            <p:cNvPr id="20" name="Picture 3" descr="D:\campaigns\HALO\Wirth\tech101103a.ga.all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35522" y="2418038"/>
              <a:ext cx="349514" cy="1368152"/>
            </a:xfrm>
            <a:prstGeom prst="rect">
              <a:avLst/>
            </a:prstGeom>
            <a:noFill/>
          </p:spPr>
        </p:pic>
      </p:grpSp>
      <p:pic>
        <p:nvPicPr>
          <p:cNvPr id="21" name="Picture 3" descr="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85958" y="4786322"/>
            <a:ext cx="658042" cy="1660657"/>
          </a:xfrm>
          <a:prstGeom prst="rect">
            <a:avLst/>
          </a:prstGeom>
          <a:noFill/>
        </p:spPr>
      </p:pic>
      <p:sp>
        <p:nvSpPr>
          <p:cNvPr id="23" name="Textfeld 27" descr=" 23"/>
          <p:cNvSpPr txBox="1">
            <a:spLocks noChangeArrowheads="1"/>
          </p:cNvSpPr>
          <p:nvPr/>
        </p:nvSpPr>
        <p:spPr bwMode="auto">
          <a:xfrm>
            <a:off x="2643174" y="714356"/>
            <a:ext cx="3680688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/>
              <a:t>Combination with </a:t>
            </a:r>
            <a:r>
              <a:rPr lang="en-US" sz="2800" b="1" dirty="0" err="1" smtClean="0"/>
              <a:t>Lidar</a:t>
            </a:r>
            <a:endParaRPr lang="en-US" sz="2800" b="1" dirty="0"/>
          </a:p>
        </p:txBody>
      </p:sp>
      <p:sp>
        <p:nvSpPr>
          <p:cNvPr id="24" name="Textfeld 28" descr=" 24"/>
          <p:cNvSpPr txBox="1">
            <a:spLocks noChangeArrowheads="1"/>
          </p:cNvSpPr>
          <p:nvPr/>
        </p:nvSpPr>
        <p:spPr bwMode="auto">
          <a:xfrm>
            <a:off x="5712966" y="1456725"/>
            <a:ext cx="346792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- </a:t>
            </a:r>
            <a:r>
              <a:rPr lang="el-GR" sz="2400" b="1" dirty="0" smtClean="0"/>
              <a:t>τ</a:t>
            </a:r>
            <a:r>
              <a:rPr lang="de-DE" sz="2400" b="1" baseline="-25000" dirty="0" err="1" smtClean="0"/>
              <a:t>ci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from</a:t>
            </a:r>
            <a:r>
              <a:rPr lang="de-DE" sz="2400" b="1" dirty="0" smtClean="0"/>
              <a:t> WALES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Effect of crystal shape 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     and surface albedo</a:t>
            </a:r>
            <a:endParaRPr lang="en-US" sz="2400" dirty="0"/>
          </a:p>
        </p:txBody>
      </p:sp>
      <p:grpSp>
        <p:nvGrpSpPr>
          <p:cNvPr id="25" name="Gruppieren 24" descr=" 26"/>
          <p:cNvGrpSpPr>
            <a:grpSpLocks noChangeAspect="1"/>
          </p:cNvGrpSpPr>
          <p:nvPr/>
        </p:nvGrpSpPr>
        <p:grpSpPr>
          <a:xfrm>
            <a:off x="0" y="3929066"/>
            <a:ext cx="6305550" cy="2571765"/>
            <a:chOff x="1428728" y="1000108"/>
            <a:chExt cx="6305550" cy="2571765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428728" y="1000108"/>
              <a:ext cx="630555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024084" y="3143248"/>
              <a:ext cx="56197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" name="Textfeld 27" descr=" 29"/>
          <p:cNvSpPr txBox="1"/>
          <p:nvPr/>
        </p:nvSpPr>
        <p:spPr>
          <a:xfrm>
            <a:off x="6286512" y="6072206"/>
            <a:ext cx="177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Fricke et al. 2013</a:t>
            </a:r>
            <a:endParaRPr lang="de-DE" dirty="0"/>
          </a:p>
        </p:txBody>
      </p:sp>
      <p:pic>
        <p:nvPicPr>
          <p:cNvPr id="31" name="Picture 66" descr=" 3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2976" y="1357304"/>
            <a:ext cx="4346872" cy="10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feld 28" descr=" 30"/>
          <p:cNvSpPr txBox="1">
            <a:spLocks noChangeArrowheads="1"/>
          </p:cNvSpPr>
          <p:nvPr/>
        </p:nvSpPr>
        <p:spPr bwMode="auto">
          <a:xfrm>
            <a:off x="1629" y="579644"/>
            <a:ext cx="108012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Techno</a:t>
            </a:r>
            <a:endParaRPr lang="en-US" sz="2400" b="1" dirty="0"/>
          </a:p>
        </p:txBody>
      </p:sp>
      <p:sp>
        <p:nvSpPr>
          <p:cNvPr id="33" name="Textfeld 32" descr=" 33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Cloud remote </a:t>
            </a:r>
            <a:r>
              <a:rPr lang="de-DE" sz="2000" b="1" dirty="0" err="1" smtClean="0">
                <a:solidFill>
                  <a:schemeClr val="bg1"/>
                </a:solidFill>
              </a:rPr>
              <a:t>sensing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with</a:t>
            </a:r>
            <a:r>
              <a:rPr lang="de-DE" sz="2000" b="1" dirty="0" smtClean="0">
                <a:solidFill>
                  <a:schemeClr val="bg1"/>
                </a:solidFill>
              </a:rPr>
              <a:t> HALO-SR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212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sp>
        <p:nvSpPr>
          <p:cNvPr id="5" name="Textfeld 28"/>
          <p:cNvSpPr txBox="1">
            <a:spLocks noChangeArrowheads="1"/>
          </p:cNvSpPr>
          <p:nvPr/>
        </p:nvSpPr>
        <p:spPr bwMode="auto">
          <a:xfrm>
            <a:off x="1907704" y="810476"/>
            <a:ext cx="6041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SMART vs. MODIS/Aqua 13. April 2014</a:t>
            </a:r>
            <a:endParaRPr lang="en-US" sz="2400" b="1" dirty="0"/>
          </a:p>
        </p:txBody>
      </p:sp>
      <p:sp>
        <p:nvSpPr>
          <p:cNvPr id="6" name="Textfeld 28"/>
          <p:cNvSpPr txBox="1">
            <a:spLocks noChangeArrowheads="1"/>
          </p:cNvSpPr>
          <p:nvPr/>
        </p:nvSpPr>
        <p:spPr bwMode="auto">
          <a:xfrm>
            <a:off x="5130" y="579644"/>
            <a:ext cx="151568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/>
              <a:t>ML-</a:t>
            </a:r>
            <a:r>
              <a:rPr lang="de-DE" sz="2400" b="1" dirty="0" err="1" smtClean="0"/>
              <a:t>Cirrus</a:t>
            </a:r>
            <a:endParaRPr lang="en-US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 vs. MODIS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-108520" y="2079269"/>
            <a:ext cx="9513382" cy="3397143"/>
            <a:chOff x="840528" y="1081276"/>
            <a:chExt cx="8303472" cy="2965095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2">
              <a:lum contrast="49000"/>
            </a:blip>
            <a:srcRect t="93298"/>
            <a:stretch/>
          </p:blipFill>
          <p:spPr>
            <a:xfrm>
              <a:off x="840528" y="3661096"/>
              <a:ext cx="8303472" cy="38527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>
              <a:lum contrast="49000"/>
            </a:blip>
            <a:srcRect t="28021" b="29554"/>
            <a:stretch/>
          </p:blipFill>
          <p:spPr>
            <a:xfrm>
              <a:off x="840528" y="1081276"/>
              <a:ext cx="8303472" cy="2439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1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2" descr="NIR+VIS_1_corr"/>
          <p:cNvPicPr>
            <a:picLocks noChangeAspect="1" noChangeArrowheads="1"/>
          </p:cNvPicPr>
          <p:nvPr/>
        </p:nvPicPr>
        <p:blipFill>
          <a:blip r:embed="rId2" cstate="print"/>
          <a:srcRect l="7609" t="3281" r="12681" b="3281"/>
          <a:stretch>
            <a:fillRect/>
          </a:stretch>
        </p:blipFill>
        <p:spPr bwMode="auto">
          <a:xfrm>
            <a:off x="5416590" y="3143248"/>
            <a:ext cx="3663829" cy="331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1"/>
          <p:cNvSpPr txBox="1">
            <a:spLocks/>
          </p:cNvSpPr>
          <p:nvPr/>
        </p:nvSpPr>
        <p:spPr>
          <a:xfrm>
            <a:off x="8501090" y="6525344"/>
            <a:ext cx="642910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B36-A16A-47E9-83E9-F1DE011A4263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4476" y="869811"/>
            <a:ext cx="4033508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Upward / Downward spectral solar irradiance </a:t>
            </a:r>
          </a:p>
        </p:txBody>
      </p:sp>
      <p:sp>
        <p:nvSpPr>
          <p:cNvPr id="6" name="Rechteck 5"/>
          <p:cNvSpPr/>
          <p:nvPr/>
        </p:nvSpPr>
        <p:spPr>
          <a:xfrm>
            <a:off x="1352995" y="2562854"/>
            <a:ext cx="32640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350 </a:t>
            </a:r>
            <a:r>
              <a:rPr lang="en-US" dirty="0"/>
              <a:t>– 2200 </a:t>
            </a:r>
            <a:r>
              <a:rPr lang="en-US" dirty="0" smtClean="0"/>
              <a:t>nm (2-16 nm FWHM)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83975" y="1888971"/>
            <a:ext cx="3602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/>
              <a:t>Zeiss</a:t>
            </a:r>
            <a:r>
              <a:rPr lang="en-US" sz="2400" dirty="0" smtClean="0"/>
              <a:t> grating spectrometers</a:t>
            </a:r>
          </a:p>
        </p:txBody>
      </p:sp>
      <p:sp>
        <p:nvSpPr>
          <p:cNvPr id="13" name="Rechteck 12"/>
          <p:cNvSpPr/>
          <p:nvPr/>
        </p:nvSpPr>
        <p:spPr>
          <a:xfrm>
            <a:off x="2584749" y="1279353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W m</a:t>
            </a:r>
            <a:r>
              <a:rPr lang="en-US" baseline="30000" dirty="0" smtClean="0"/>
              <a:t>-2</a:t>
            </a:r>
            <a:r>
              <a:rPr lang="en-US" dirty="0" smtClean="0"/>
              <a:t> nm</a:t>
            </a:r>
            <a:r>
              <a:rPr lang="en-US" baseline="30000" dirty="0" smtClean="0"/>
              <a:t>-1</a:t>
            </a:r>
            <a:r>
              <a:rPr lang="en-US" dirty="0"/>
              <a:t>)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17634" y="3282119"/>
            <a:ext cx="1652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optical inlet</a:t>
            </a:r>
          </a:p>
        </p:txBody>
      </p:sp>
      <p:pic>
        <p:nvPicPr>
          <p:cNvPr id="18" name="Picture 2" descr="D:\Diverses\spectrometer_tech_data\tec5\PGS_NIR\PI_J01_05_PGS_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95263"/>
            <a:ext cx="3013336" cy="1952257"/>
          </a:xfrm>
          <a:prstGeom prst="rect">
            <a:avLst/>
          </a:prstGeom>
          <a:noFill/>
        </p:spPr>
      </p:pic>
      <p:pic>
        <p:nvPicPr>
          <p:cNvPr id="19" name="Picture 13" descr="MCS"/>
          <p:cNvPicPr>
            <a:picLocks noChangeAspect="1" noChangeArrowheads="1"/>
          </p:cNvPicPr>
          <p:nvPr/>
        </p:nvPicPr>
        <p:blipFill>
          <a:blip r:embed="rId4"/>
          <a:srcRect l="3558" t="5249" r="3558" b="5249"/>
          <a:stretch>
            <a:fillRect/>
          </a:stretch>
        </p:blipFill>
        <p:spPr bwMode="auto">
          <a:xfrm>
            <a:off x="6572296" y="1295329"/>
            <a:ext cx="2500298" cy="16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644263" y="3318623"/>
            <a:ext cx="2357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/>
              <a:t>sampl</a:t>
            </a:r>
            <a:r>
              <a:rPr lang="en-US" sz="2400" dirty="0" smtClean="0"/>
              <a:t>. frequency</a:t>
            </a:r>
          </a:p>
          <a:p>
            <a:r>
              <a:rPr lang="en-US" sz="2400" dirty="0" smtClean="0"/>
              <a:t>         2-5 Hz</a:t>
            </a:r>
          </a:p>
        </p:txBody>
      </p:sp>
      <p:pic>
        <p:nvPicPr>
          <p:cNvPr id="16" name="Picture 32" descr="IMG_06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7" y="3863669"/>
            <a:ext cx="1506596" cy="232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10"/>
          <p:cNvGrpSpPr>
            <a:grpSpLocks noChangeAspect="1"/>
          </p:cNvGrpSpPr>
          <p:nvPr/>
        </p:nvGrpSpPr>
        <p:grpSpPr bwMode="auto">
          <a:xfrm>
            <a:off x="2499304" y="5055513"/>
            <a:ext cx="2054225" cy="823913"/>
            <a:chOff x="1392" y="3600"/>
            <a:chExt cx="1248" cy="528"/>
          </a:xfrm>
        </p:grpSpPr>
        <p:sp>
          <p:nvSpPr>
            <p:cNvPr id="24" name="Line 11"/>
            <p:cNvSpPr>
              <a:spLocks noChangeAspect="1" noChangeShapeType="1"/>
            </p:cNvSpPr>
            <p:nvPr/>
          </p:nvSpPr>
          <p:spPr bwMode="auto">
            <a:xfrm>
              <a:off x="1392" y="4080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Arc 12"/>
            <p:cNvSpPr>
              <a:spLocks noChangeAspect="1"/>
            </p:cNvSpPr>
            <p:nvPr/>
          </p:nvSpPr>
          <p:spPr bwMode="auto">
            <a:xfrm rot="16200000" flipV="1">
              <a:off x="1775" y="3361"/>
              <a:ext cx="481" cy="9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4"/>
                <a:gd name="T2" fmla="*/ 516 w 21600"/>
                <a:gd name="T3" fmla="*/ 43194 h 43194"/>
                <a:gd name="T4" fmla="*/ 0 w 21600"/>
                <a:gd name="T5" fmla="*/ 21600 h 43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28"/>
                    <a:pt x="12240" y="42913"/>
                    <a:pt x="515" y="43193"/>
                  </a:cubicBezTo>
                </a:path>
                <a:path w="21600" h="4319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28"/>
                    <a:pt x="12240" y="42913"/>
                    <a:pt x="515" y="431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3061C2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3"/>
            <p:cNvSpPr>
              <a:spLocks noChangeAspect="1" noChangeShapeType="1"/>
            </p:cNvSpPr>
            <p:nvPr/>
          </p:nvSpPr>
          <p:spPr bwMode="auto">
            <a:xfrm>
              <a:off x="1584" y="3888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14"/>
            <p:cNvSpPr>
              <a:spLocks noChangeAspect="1" noChangeShapeType="1"/>
            </p:cNvSpPr>
            <p:nvPr/>
          </p:nvSpPr>
          <p:spPr bwMode="auto">
            <a:xfrm>
              <a:off x="1772" y="3676"/>
              <a:ext cx="19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15"/>
            <p:cNvSpPr>
              <a:spLocks noChangeAspect="1" noChangeShapeType="1"/>
            </p:cNvSpPr>
            <p:nvPr/>
          </p:nvSpPr>
          <p:spPr bwMode="auto">
            <a:xfrm>
              <a:off x="2016" y="360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16"/>
            <p:cNvSpPr>
              <a:spLocks noChangeAspect="1" noChangeShapeType="1"/>
            </p:cNvSpPr>
            <p:nvPr/>
          </p:nvSpPr>
          <p:spPr bwMode="auto">
            <a:xfrm flipH="1">
              <a:off x="2080" y="3680"/>
              <a:ext cx="19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17"/>
            <p:cNvSpPr>
              <a:spLocks noChangeAspect="1" noChangeShapeType="1"/>
            </p:cNvSpPr>
            <p:nvPr/>
          </p:nvSpPr>
          <p:spPr bwMode="auto">
            <a:xfrm flipH="1">
              <a:off x="2112" y="3888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18"/>
            <p:cNvSpPr>
              <a:spLocks noChangeAspect="1" noChangeShapeType="1"/>
            </p:cNvSpPr>
            <p:nvPr/>
          </p:nvSpPr>
          <p:spPr bwMode="auto">
            <a:xfrm flipV="1">
              <a:off x="1968" y="403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19"/>
            <p:cNvSpPr>
              <a:spLocks noChangeAspect="1" noChangeShapeType="1"/>
            </p:cNvSpPr>
            <p:nvPr/>
          </p:nvSpPr>
          <p:spPr bwMode="auto">
            <a:xfrm flipV="1">
              <a:off x="2043" y="403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31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 txBox="1">
            <a:spLocks/>
          </p:cNvSpPr>
          <p:nvPr/>
        </p:nvSpPr>
        <p:spPr>
          <a:xfrm>
            <a:off x="8501090" y="6525344"/>
            <a:ext cx="642910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B36-A16A-47E9-83E9-F1DE011A4263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8550" y="858919"/>
            <a:ext cx="4033508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Upward spectral solar radiance</a:t>
            </a:r>
          </a:p>
          <a:p>
            <a:r>
              <a:rPr lang="en-US" sz="2400" dirty="0" smtClean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1352995" y="2562854"/>
            <a:ext cx="32640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350 </a:t>
            </a:r>
            <a:r>
              <a:rPr lang="en-US" dirty="0"/>
              <a:t>– 2200 </a:t>
            </a:r>
            <a:r>
              <a:rPr lang="en-US" dirty="0" smtClean="0"/>
              <a:t>nm (2-16 nm FWHM)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83975" y="1888971"/>
            <a:ext cx="3602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/>
              <a:t>Zeiss</a:t>
            </a:r>
            <a:r>
              <a:rPr lang="en-US" sz="2400" dirty="0" smtClean="0"/>
              <a:t> grating spectrometers</a:t>
            </a:r>
          </a:p>
        </p:txBody>
      </p:sp>
      <p:pic>
        <p:nvPicPr>
          <p:cNvPr id="10" name="Picture 37" descr="IMG_06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18825" y="4365800"/>
            <a:ext cx="1238619" cy="191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1612728" y="1276948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(W sr</a:t>
            </a:r>
            <a:r>
              <a:rPr lang="en-US" baseline="30000" dirty="0" smtClean="0"/>
              <a:t>-1</a:t>
            </a:r>
            <a:r>
              <a:rPr lang="en-US" dirty="0" smtClean="0"/>
              <a:t> m</a:t>
            </a:r>
            <a:r>
              <a:rPr lang="en-US" baseline="30000" dirty="0" smtClean="0"/>
              <a:t>-2</a:t>
            </a:r>
            <a:r>
              <a:rPr lang="en-US" dirty="0" smtClean="0"/>
              <a:t> nm</a:t>
            </a:r>
            <a:r>
              <a:rPr lang="en-US" baseline="30000" dirty="0" smtClean="0"/>
              <a:t>-1</a:t>
            </a:r>
            <a:r>
              <a:rPr lang="en-US" dirty="0"/>
              <a:t>)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17634" y="3282119"/>
            <a:ext cx="1693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optical inlet</a:t>
            </a:r>
          </a:p>
          <a:p>
            <a:r>
              <a:rPr lang="en-US" sz="2400" dirty="0" smtClean="0"/>
              <a:t>2.1° FOV</a:t>
            </a:r>
          </a:p>
        </p:txBody>
      </p:sp>
      <p:pic>
        <p:nvPicPr>
          <p:cNvPr id="18" name="Picture 2" descr="D:\Diverses\spectrometer_tech_data\tec5\PGS_NIR\PI_J01_05_PGS_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95263"/>
            <a:ext cx="3013336" cy="1952257"/>
          </a:xfrm>
          <a:prstGeom prst="rect">
            <a:avLst/>
          </a:prstGeom>
          <a:noFill/>
        </p:spPr>
      </p:pic>
      <p:pic>
        <p:nvPicPr>
          <p:cNvPr id="19" name="Picture 13" descr="MCS"/>
          <p:cNvPicPr>
            <a:picLocks noChangeAspect="1" noChangeArrowheads="1"/>
          </p:cNvPicPr>
          <p:nvPr/>
        </p:nvPicPr>
        <p:blipFill>
          <a:blip r:embed="rId4"/>
          <a:srcRect l="3558" t="5249" r="3558" b="5249"/>
          <a:stretch>
            <a:fillRect/>
          </a:stretch>
        </p:blipFill>
        <p:spPr bwMode="auto">
          <a:xfrm>
            <a:off x="6572296" y="1295329"/>
            <a:ext cx="2500298" cy="16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644263" y="3318623"/>
            <a:ext cx="2357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/>
              <a:t>sampl</a:t>
            </a:r>
            <a:r>
              <a:rPr lang="en-US" sz="2400" dirty="0" smtClean="0"/>
              <a:t>. frequency</a:t>
            </a:r>
          </a:p>
          <a:p>
            <a:r>
              <a:rPr lang="en-US" sz="2400" dirty="0" smtClean="0"/>
              <a:t>         2-5 Hz</a:t>
            </a:r>
          </a:p>
        </p:txBody>
      </p:sp>
      <p:grpSp>
        <p:nvGrpSpPr>
          <p:cNvPr id="28" name="Group 21"/>
          <p:cNvGrpSpPr>
            <a:grpSpLocks noChangeAspect="1"/>
          </p:cNvGrpSpPr>
          <p:nvPr/>
        </p:nvGrpSpPr>
        <p:grpSpPr bwMode="auto">
          <a:xfrm>
            <a:off x="2411559" y="4813353"/>
            <a:ext cx="2286000" cy="1141413"/>
            <a:chOff x="2426" y="1344"/>
            <a:chExt cx="907" cy="453"/>
          </a:xfrm>
        </p:grpSpPr>
        <p:sp>
          <p:nvSpPr>
            <p:cNvPr id="29" name="Line 22"/>
            <p:cNvSpPr>
              <a:spLocks noChangeAspect="1" noChangeShapeType="1"/>
            </p:cNvSpPr>
            <p:nvPr/>
          </p:nvSpPr>
          <p:spPr bwMode="auto">
            <a:xfrm flipV="1">
              <a:off x="2887" y="1394"/>
              <a:ext cx="59" cy="346"/>
            </a:xfrm>
            <a:prstGeom prst="line">
              <a:avLst/>
            </a:prstGeom>
            <a:noFill/>
            <a:ln w="28575">
              <a:solidFill>
                <a:srgbClr val="3061C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3"/>
            <p:cNvSpPr>
              <a:spLocks noChangeAspect="1" noChangeShapeType="1"/>
            </p:cNvSpPr>
            <p:nvPr/>
          </p:nvSpPr>
          <p:spPr bwMode="auto">
            <a:xfrm flipH="1" flipV="1">
              <a:off x="2789" y="1377"/>
              <a:ext cx="93" cy="370"/>
            </a:xfrm>
            <a:prstGeom prst="line">
              <a:avLst/>
            </a:prstGeom>
            <a:noFill/>
            <a:ln w="28575">
              <a:solidFill>
                <a:srgbClr val="3061C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4"/>
            <p:cNvSpPr>
              <a:spLocks noChangeAspect="1" noChangeShapeType="1"/>
            </p:cNvSpPr>
            <p:nvPr/>
          </p:nvSpPr>
          <p:spPr bwMode="auto">
            <a:xfrm>
              <a:off x="2426" y="1764"/>
              <a:ext cx="9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5"/>
            <p:cNvSpPr>
              <a:spLocks noChangeAspect="1" noChangeShapeType="1"/>
            </p:cNvSpPr>
            <p:nvPr/>
          </p:nvSpPr>
          <p:spPr bwMode="auto">
            <a:xfrm>
              <a:off x="2880" y="1431"/>
              <a:ext cx="0" cy="2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Arc 26"/>
            <p:cNvSpPr>
              <a:spLocks noChangeAspect="1"/>
            </p:cNvSpPr>
            <p:nvPr/>
          </p:nvSpPr>
          <p:spPr bwMode="auto">
            <a:xfrm flipV="1">
              <a:off x="2656" y="1344"/>
              <a:ext cx="298" cy="33"/>
            </a:xfrm>
            <a:custGeom>
              <a:avLst/>
              <a:gdLst>
                <a:gd name="G0" fmla="+- 0 0 0"/>
                <a:gd name="G1" fmla="+- 20601 0 0"/>
                <a:gd name="G2" fmla="+- 21600 0 0"/>
                <a:gd name="T0" fmla="*/ 6494 w 18389"/>
                <a:gd name="T1" fmla="*/ 0 h 20601"/>
                <a:gd name="T2" fmla="*/ 18389 w 18389"/>
                <a:gd name="T3" fmla="*/ 9269 h 20601"/>
                <a:gd name="T4" fmla="*/ 0 w 18389"/>
                <a:gd name="T5" fmla="*/ 20601 h 20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89" h="20601" fill="none" extrusionOk="0">
                  <a:moveTo>
                    <a:pt x="6493" y="0"/>
                  </a:moveTo>
                  <a:cubicBezTo>
                    <a:pt x="11443" y="1560"/>
                    <a:pt x="15666" y="4850"/>
                    <a:pt x="18388" y="9269"/>
                  </a:cubicBezTo>
                </a:path>
                <a:path w="18389" h="20601" stroke="0" extrusionOk="0">
                  <a:moveTo>
                    <a:pt x="6493" y="0"/>
                  </a:moveTo>
                  <a:cubicBezTo>
                    <a:pt x="11443" y="1560"/>
                    <a:pt x="15666" y="4850"/>
                    <a:pt x="18388" y="9269"/>
                  </a:cubicBezTo>
                  <a:lnTo>
                    <a:pt x="0" y="20601"/>
                  </a:lnTo>
                  <a:close/>
                </a:path>
              </a:pathLst>
            </a:custGeom>
            <a:noFill/>
            <a:ln w="28575">
              <a:solidFill>
                <a:srgbClr val="3061C2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7"/>
            <p:cNvSpPr>
              <a:spLocks noChangeAspect="1" noChangeShapeType="1"/>
            </p:cNvSpPr>
            <p:nvPr/>
          </p:nvSpPr>
          <p:spPr bwMode="auto">
            <a:xfrm flipV="1">
              <a:off x="2845" y="1731"/>
              <a:ext cx="0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28"/>
            <p:cNvSpPr>
              <a:spLocks noChangeAspect="1" noChangeShapeType="1"/>
            </p:cNvSpPr>
            <p:nvPr/>
          </p:nvSpPr>
          <p:spPr bwMode="auto">
            <a:xfrm flipV="1">
              <a:off x="2914" y="1731"/>
              <a:ext cx="0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/>
          <a:srcRect l="17453" t="10905" r="9273" b="9542"/>
          <a:stretch/>
        </p:blipFill>
        <p:spPr>
          <a:xfrm>
            <a:off x="4973777" y="2991690"/>
            <a:ext cx="4044609" cy="3100867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467490" y="5862442"/>
            <a:ext cx="3363007" cy="646313"/>
          </a:xfrm>
          <a:prstGeom prst="rect">
            <a:avLst/>
          </a:prstGeom>
          <a:solidFill>
            <a:schemeClr val="bg1"/>
          </a:solidFill>
        </p:spPr>
        <p:txBody>
          <a:bodyPr wrap="square" lIns="91421" tIns="45711" rIns="91421" bIns="45711" rtlCol="0">
            <a:spAutoFit/>
          </a:bodyPr>
          <a:lstStyle/>
          <a:p>
            <a:pPr algn="just" defTabSz="36195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79488" algn="l"/>
                <a:tab pos="3465513" algn="l"/>
                <a:tab pos="6953250" algn="l"/>
                <a:tab pos="7453313" algn="l"/>
                <a:tab pos="8026400" algn="l"/>
                <a:tab pos="8186738" algn="l"/>
                <a:tab pos="8556625" algn="l"/>
              </a:tabLst>
            </a:pPr>
            <a:r>
              <a:rPr lang="en-US" sz="1200" i="1" dirty="0" smtClean="0"/>
              <a:t>Fig.: Example of measured spectral up-ward radiance (ML-Cirrus). Numbers indicate </a:t>
            </a:r>
            <a:r>
              <a:rPr lang="en-US" sz="1200" i="1" dirty="0"/>
              <a:t>the overlap of </a:t>
            </a:r>
            <a:r>
              <a:rPr lang="en-US" sz="1200" i="1" dirty="0" smtClean="0"/>
              <a:t>spectral </a:t>
            </a:r>
            <a:r>
              <a:rPr lang="en-US" sz="1200" i="1" dirty="0"/>
              <a:t>bands in the ECMWF </a:t>
            </a:r>
            <a:r>
              <a:rPr lang="en-US" sz="1200" i="1" dirty="0" smtClean="0"/>
              <a:t>radiation scheme. </a:t>
            </a:r>
            <a:endParaRPr lang="en-GB" sz="1200" i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4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1059670"/>
            <a:ext cx="764972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Cloud Products:</a:t>
            </a:r>
            <a:r>
              <a:rPr lang="en-US" sz="2400" b="1" dirty="0"/>
              <a:t>	</a:t>
            </a:r>
            <a:endParaRPr lang="en-US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cloud phase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ptical </a:t>
            </a:r>
            <a:r>
              <a:rPr lang="en-US" sz="2400" dirty="0" smtClean="0"/>
              <a:t>thickness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effective radius</a:t>
            </a:r>
          </a:p>
          <a:p>
            <a:r>
              <a:rPr lang="en-US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Cloud radiative forcing: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impact </a:t>
            </a:r>
            <a:r>
              <a:rPr lang="en-US" sz="2400" dirty="0"/>
              <a:t>of ice formation on cloud radiative </a:t>
            </a:r>
            <a:r>
              <a:rPr lang="en-US" sz="2400" dirty="0" smtClean="0"/>
              <a:t>forcing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statistical approach and radiative transfer simulations</a:t>
            </a:r>
          </a:p>
          <a:p>
            <a:pPr lvl="1"/>
            <a:endParaRPr lang="en-US" sz="2400" b="1" u="sng" dirty="0"/>
          </a:p>
        </p:txBody>
      </p:sp>
      <p:sp>
        <p:nvSpPr>
          <p:cNvPr id="7" name="Textfeld 6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Cloud remote </a:t>
            </a:r>
            <a:r>
              <a:rPr lang="de-DE" sz="2000" b="1" dirty="0" err="1" smtClean="0">
                <a:solidFill>
                  <a:schemeClr val="bg1"/>
                </a:solidFill>
              </a:rPr>
              <a:t>sensing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with</a:t>
            </a:r>
            <a:r>
              <a:rPr lang="de-DE" sz="2000" b="1" dirty="0" smtClean="0">
                <a:solidFill>
                  <a:schemeClr val="bg1"/>
                </a:solidFill>
              </a:rPr>
              <a:t> SMART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55132"/>
            <a:ext cx="5400600" cy="392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499992" y="4220624"/>
            <a:ext cx="3816424" cy="461647"/>
          </a:xfrm>
          <a:prstGeom prst="rect">
            <a:avLst/>
          </a:prstGeom>
          <a:solidFill>
            <a:schemeClr val="bg1"/>
          </a:solidFill>
        </p:spPr>
        <p:txBody>
          <a:bodyPr wrap="square" lIns="91421" tIns="45711" rIns="91421" bIns="45711" rtlCol="0">
            <a:spAutoFit/>
          </a:bodyPr>
          <a:lstStyle/>
          <a:p>
            <a:pPr algn="just" defTabSz="36195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79488" algn="l"/>
                <a:tab pos="3465513" algn="l"/>
                <a:tab pos="6953250" algn="l"/>
                <a:tab pos="7453313" algn="l"/>
                <a:tab pos="8026400" algn="l"/>
                <a:tab pos="8186738" algn="l"/>
                <a:tab pos="8556625" algn="l"/>
              </a:tabLst>
            </a:pPr>
            <a:r>
              <a:rPr lang="en-US" sz="1200" i="1" dirty="0" smtClean="0"/>
              <a:t>Fig.: Example of </a:t>
            </a:r>
            <a:r>
              <a:rPr lang="en-US" sz="1200" i="1" dirty="0"/>
              <a:t>measured spectral </a:t>
            </a:r>
            <a:r>
              <a:rPr lang="en-US" sz="1200" i="1" dirty="0" smtClean="0"/>
              <a:t>cloud reflectivity (ASTAR [1]) and refractive index of ice and liquid water.</a:t>
            </a:r>
            <a:endParaRPr lang="en-GB" sz="1200" i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309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411760" y="1484784"/>
            <a:ext cx="4529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utura Book" panose="02000504030000020003" pitchFamily="2" charset="0"/>
              </a:rPr>
              <a:t>Some preliminary results</a:t>
            </a:r>
            <a:endParaRPr lang="en-US" sz="3200" dirty="0">
              <a:latin typeface="Futura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Cloud remote </a:t>
            </a:r>
            <a:r>
              <a:rPr lang="de-DE" sz="2000" b="1" dirty="0" err="1" smtClean="0">
                <a:solidFill>
                  <a:schemeClr val="bg1"/>
                </a:solidFill>
              </a:rPr>
              <a:t>sensing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with</a:t>
            </a:r>
            <a:r>
              <a:rPr lang="de-DE" sz="2000" b="1" dirty="0" smtClean="0">
                <a:solidFill>
                  <a:schemeClr val="bg1"/>
                </a:solidFill>
              </a:rPr>
              <a:t> SMART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30042" y="2236358"/>
            <a:ext cx="59298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LWP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98942" y="1756610"/>
            <a:ext cx="47275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eff</a:t>
            </a:r>
            <a:endParaRPr lang="en-US" baseline="-25000" dirty="0"/>
          </a:p>
        </p:txBody>
      </p:sp>
      <p:sp>
        <p:nvSpPr>
          <p:cNvPr id="8" name="Textfeld 7"/>
          <p:cNvSpPr txBox="1"/>
          <p:nvPr/>
        </p:nvSpPr>
        <p:spPr>
          <a:xfrm>
            <a:off x="538833" y="3629016"/>
            <a:ext cx="145886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LWC(z),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eff</a:t>
            </a:r>
            <a:r>
              <a:rPr lang="en-US" dirty="0" smtClean="0"/>
              <a:t>(z)</a:t>
            </a:r>
            <a:endParaRPr lang="en-US" dirty="0"/>
          </a:p>
        </p:txBody>
      </p:sp>
      <p:pic>
        <p:nvPicPr>
          <p:cNvPr id="9" name="Picture 2" descr="http://www.libradtran.org/lib/exe/fetch.php?media=libradtr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09" y="3490058"/>
            <a:ext cx="1187450" cy="64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07136"/>
              </p:ext>
            </p:extLst>
          </p:nvPr>
        </p:nvGraphicFramePr>
        <p:xfrm>
          <a:off x="5361658" y="3633223"/>
          <a:ext cx="12334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4" name="Formel" r:id="rId4" imgW="685800" imgH="203040" progId="Equation.3">
                  <p:embed/>
                </p:oleObj>
              </mc:Choice>
              <mc:Fallback>
                <p:oleObj name="Formel" r:id="rId4" imgW="685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1658" y="3633223"/>
                        <a:ext cx="1233488" cy="365125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722300"/>
              </p:ext>
            </p:extLst>
          </p:nvPr>
        </p:nvGraphicFramePr>
        <p:xfrm>
          <a:off x="7030121" y="3629016"/>
          <a:ext cx="13477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5" name="Formel" r:id="rId6" imgW="749160" imgH="203040" progId="Equation.3">
                  <p:embed/>
                </p:oleObj>
              </mc:Choice>
              <mc:Fallback>
                <p:oleObj name="Formel" r:id="rId6" imgW="749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0121" y="3629016"/>
                        <a:ext cx="1347788" cy="365125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01092"/>
              </p:ext>
            </p:extLst>
          </p:nvPr>
        </p:nvGraphicFramePr>
        <p:xfrm>
          <a:off x="5191002" y="2262466"/>
          <a:ext cx="1574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6" name="Formel" r:id="rId8" imgW="876240" imgH="228600" progId="Equation.3">
                  <p:embed/>
                </p:oleObj>
              </mc:Choice>
              <mc:Fallback>
                <p:oleObj name="Formel" r:id="rId8" imgW="8762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91002" y="2262466"/>
                        <a:ext cx="1574800" cy="409575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664913"/>
              </p:ext>
            </p:extLst>
          </p:nvPr>
        </p:nvGraphicFramePr>
        <p:xfrm>
          <a:off x="6859465" y="1756610"/>
          <a:ext cx="1689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7" name="Formel" r:id="rId10" imgW="939600" imgH="228600" progId="Equation.3">
                  <p:embed/>
                </p:oleObj>
              </mc:Choice>
              <mc:Fallback>
                <p:oleObj name="Formel" r:id="rId10" imgW="93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9465" y="1756610"/>
                        <a:ext cx="1689100" cy="409575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feil nach rechts 13"/>
          <p:cNvSpPr/>
          <p:nvPr/>
        </p:nvSpPr>
        <p:spPr>
          <a:xfrm>
            <a:off x="2301382" y="3678228"/>
            <a:ext cx="728239" cy="260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feil nach rechts 14"/>
          <p:cNvSpPr/>
          <p:nvPr/>
        </p:nvSpPr>
        <p:spPr>
          <a:xfrm rot="5400000">
            <a:off x="224787" y="2712986"/>
            <a:ext cx="1221069" cy="3289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feil nach rechts 15"/>
          <p:cNvSpPr/>
          <p:nvPr/>
        </p:nvSpPr>
        <p:spPr>
          <a:xfrm rot="5400000">
            <a:off x="1220625" y="2917609"/>
            <a:ext cx="811819" cy="3289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feil nach oben und unten 16"/>
          <p:cNvSpPr/>
          <p:nvPr/>
        </p:nvSpPr>
        <p:spPr>
          <a:xfrm>
            <a:off x="5826002" y="2756537"/>
            <a:ext cx="304800" cy="792190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feil nach oben und unten 17"/>
          <p:cNvSpPr/>
          <p:nvPr/>
        </p:nvSpPr>
        <p:spPr>
          <a:xfrm>
            <a:off x="7522245" y="2275946"/>
            <a:ext cx="304800" cy="1272781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feil nach rechts 18"/>
          <p:cNvSpPr/>
          <p:nvPr/>
        </p:nvSpPr>
        <p:spPr>
          <a:xfrm rot="10800000">
            <a:off x="2076644" y="2302760"/>
            <a:ext cx="2960739" cy="3289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rechts 19"/>
          <p:cNvSpPr/>
          <p:nvPr/>
        </p:nvSpPr>
        <p:spPr>
          <a:xfrm rot="10800000">
            <a:off x="1185130" y="1780761"/>
            <a:ext cx="5410015" cy="3289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feil nach rechts 20"/>
          <p:cNvSpPr/>
          <p:nvPr/>
        </p:nvSpPr>
        <p:spPr>
          <a:xfrm>
            <a:off x="4533989" y="3692515"/>
            <a:ext cx="728239" cy="260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 nach rechts 21"/>
          <p:cNvSpPr/>
          <p:nvPr/>
        </p:nvSpPr>
        <p:spPr>
          <a:xfrm>
            <a:off x="5361658" y="2890981"/>
            <a:ext cx="3602830" cy="4518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 for </a:t>
            </a:r>
            <a:r>
              <a:rPr lang="el-GR" dirty="0" smtClean="0"/>
              <a:t>Δ</a:t>
            </a:r>
            <a:r>
              <a:rPr lang="de-DE" dirty="0" smtClean="0"/>
              <a:t>&lt;xx   </a:t>
            </a:r>
            <a:r>
              <a:rPr lang="de-DE" dirty="0" err="1" smtClean="0"/>
              <a:t>or</a:t>
            </a:r>
            <a:r>
              <a:rPr lang="de-DE" dirty="0" smtClean="0"/>
              <a:t> after y </a:t>
            </a:r>
            <a:r>
              <a:rPr lang="de-DE" dirty="0" err="1" smtClean="0"/>
              <a:t>iterations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916458" y="744835"/>
            <a:ext cx="7679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Fast iterative cloud retrieval for </a:t>
            </a:r>
            <a:r>
              <a:rPr lang="en-US" sz="3200" dirty="0" smtClean="0"/>
              <a:t>LWP and 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eff</a:t>
            </a:r>
            <a:endParaRPr lang="en-US" sz="3200" baseline="-25000" dirty="0"/>
          </a:p>
        </p:txBody>
      </p:sp>
      <p:sp>
        <p:nvSpPr>
          <p:cNvPr id="24" name="Textfeld 23"/>
          <p:cNvSpPr txBox="1"/>
          <p:nvPr/>
        </p:nvSpPr>
        <p:spPr>
          <a:xfrm>
            <a:off x="640217" y="5656574"/>
            <a:ext cx="6032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Always considers: 	- exact solar zenith angle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- exact flight altitude</a:t>
            </a:r>
            <a:endParaRPr lang="en-US" sz="2400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884919" y="5102117"/>
            <a:ext cx="8902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894444" y="4174467"/>
            <a:ext cx="8992" cy="9541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V="1">
            <a:off x="903436" y="4391016"/>
            <a:ext cx="723097" cy="638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93199" y="40703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1474633" y="5146238"/>
            <a:ext cx="70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LWC</a:t>
            </a:r>
            <a:endParaRPr lang="en-US" dirty="0"/>
          </a:p>
        </p:txBody>
      </p:sp>
      <p:sp>
        <p:nvSpPr>
          <p:cNvPr id="30" name="Rechteck 29"/>
          <p:cNvSpPr/>
          <p:nvPr/>
        </p:nvSpPr>
        <p:spPr>
          <a:xfrm>
            <a:off x="1707210" y="4233862"/>
            <a:ext cx="1527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diabatic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homogeneous</a:t>
            </a:r>
            <a:endParaRPr lang="en-US" dirty="0"/>
          </a:p>
        </p:txBody>
      </p:sp>
      <p:sp>
        <p:nvSpPr>
          <p:cNvPr id="31" name="Rechteck 30"/>
          <p:cNvSpPr/>
          <p:nvPr/>
        </p:nvSpPr>
        <p:spPr>
          <a:xfrm>
            <a:off x="5108232" y="4216085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Improved by using radiance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 vs. HAMP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8240" y="764704"/>
            <a:ext cx="573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NARVAL: Comparison of SMART and HAMP</a:t>
            </a:r>
            <a:endParaRPr lang="en-US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1" y="1442392"/>
            <a:ext cx="7120550" cy="493893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092584" y="1764538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16. 12. 2013</a:t>
            </a:r>
            <a:endParaRPr lang="en-US" sz="2400" b="1" dirty="0"/>
          </a:p>
        </p:txBody>
      </p:sp>
      <p:sp>
        <p:nvSpPr>
          <p:cNvPr id="9" name="Textfeld 28"/>
          <p:cNvSpPr txBox="1">
            <a:spLocks noChangeArrowheads="1"/>
          </p:cNvSpPr>
          <p:nvPr/>
        </p:nvSpPr>
        <p:spPr bwMode="auto">
          <a:xfrm>
            <a:off x="7884368" y="567986"/>
            <a:ext cx="125963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2400" b="1" dirty="0" smtClean="0"/>
              <a:t>NARVAL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2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118793" y="1196752"/>
            <a:ext cx="7272808" cy="5184576"/>
            <a:chOff x="276545" y="2476867"/>
            <a:chExt cx="6574160" cy="4686530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373"/>
            <a:stretch/>
          </p:blipFill>
          <p:spPr>
            <a:xfrm>
              <a:off x="276545" y="2476867"/>
              <a:ext cx="6574160" cy="1816229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57" b="4987"/>
            <a:stretch/>
          </p:blipFill>
          <p:spPr>
            <a:xfrm>
              <a:off x="276545" y="4221088"/>
              <a:ext cx="6574160" cy="2942309"/>
            </a:xfrm>
            <a:prstGeom prst="rect">
              <a:avLst/>
            </a:prstGeom>
          </p:spPr>
        </p:pic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9D2B36-A16A-47E9-83E9-F1DE011A426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96" y="6536316"/>
            <a:ext cx="3208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NARVAL-II, Cologne, 11.-12.04.2016</a:t>
            </a:r>
            <a:endParaRPr lang="en-US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98240" y="764704"/>
            <a:ext cx="573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NARVAL: Comparison of SMART and HAMP</a:t>
            </a:r>
            <a:endParaRPr lang="en-US" sz="2400" dirty="0"/>
          </a:p>
        </p:txBody>
      </p:sp>
      <p:sp>
        <p:nvSpPr>
          <p:cNvPr id="9" name="Rechteck 8"/>
          <p:cNvSpPr/>
          <p:nvPr/>
        </p:nvSpPr>
        <p:spPr>
          <a:xfrm>
            <a:off x="7019387" y="1403733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12. 12. 2013</a:t>
            </a:r>
            <a:endParaRPr lang="en-US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6372200" y="2020386"/>
            <a:ext cx="259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Reff</a:t>
            </a:r>
            <a:r>
              <a:rPr lang="en-US" sz="2400" dirty="0" smtClean="0"/>
              <a:t> always ~25 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627784" y="765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SMART vs. HAMP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feld 28"/>
          <p:cNvSpPr txBox="1">
            <a:spLocks noChangeArrowheads="1"/>
          </p:cNvSpPr>
          <p:nvPr/>
        </p:nvSpPr>
        <p:spPr bwMode="auto">
          <a:xfrm>
            <a:off x="7884368" y="567986"/>
            <a:ext cx="125963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2400" b="1" dirty="0" smtClean="0"/>
              <a:t>NARVAL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design_strahlun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PPTdesign_strahlung</Template>
  <TotalTime>0</TotalTime>
  <Words>610</Words>
  <Application>Microsoft Office PowerPoint</Application>
  <PresentationFormat>Bildschirmpräsentation (4:3)</PresentationFormat>
  <Paragraphs>155</Paragraphs>
  <Slides>21</Slides>
  <Notes>0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Futura Book</vt:lpstr>
      <vt:lpstr>Lucida Sans Unicode</vt:lpstr>
      <vt:lpstr>Wingdings</vt:lpstr>
      <vt:lpstr>PPTdesign_strahlung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André</dc:creator>
  <cp:lastModifiedBy>André</cp:lastModifiedBy>
  <cp:revision>359</cp:revision>
  <dcterms:created xsi:type="dcterms:W3CDTF">2011-05-13T12:45:10Z</dcterms:created>
  <dcterms:modified xsi:type="dcterms:W3CDTF">2016-05-11T05:33:10Z</dcterms:modified>
</cp:coreProperties>
</file>