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79975" cy="42808525"/>
  <p:notesSz cx="6797675" cy="9926638"/>
  <p:defaultTextStyle>
    <a:defPPr>
      <a:defRPr lang="de-DE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964" userDrawn="1">
          <p15:clr>
            <a:srgbClr val="A4A3A4"/>
          </p15:clr>
        </p15:guide>
        <p15:guide id="4" pos="18110" userDrawn="1">
          <p15:clr>
            <a:srgbClr val="A4A3A4"/>
          </p15:clr>
        </p15:guide>
        <p15:guide id="6" orient="horz" pos="25276" userDrawn="1">
          <p15:clr>
            <a:srgbClr val="A4A3A4"/>
          </p15:clr>
        </p15:guide>
        <p15:guide id="7" pos="6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D64"/>
    <a:srgbClr val="ADBDE3"/>
    <a:srgbClr val="023D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>
        <p:scale>
          <a:sx n="10" d="100"/>
          <a:sy n="10" d="100"/>
        </p:scale>
        <p:origin x="3822" y="1212"/>
      </p:cViewPr>
      <p:guideLst>
        <p:guide pos="964"/>
        <p:guide pos="18110"/>
        <p:guide orient="horz" pos="25276"/>
        <p:guide pos="69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1D2FAF-47A1-484C-8DE1-EE087E08A974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43A12B8-D9D7-4332-A05B-1EB244C6192B}">
      <dgm:prSet phldrT="[Text]" custT="1"/>
      <dgm:spPr>
        <a:solidFill>
          <a:srgbClr val="ADBDE3"/>
        </a:solidFill>
      </dgm:spPr>
      <dgm:t>
        <a:bodyPr/>
        <a:lstStyle/>
        <a:p>
          <a:pPr algn="ctr"/>
          <a:r>
            <a:rPr lang="en-GB" sz="2100" b="1" dirty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Stage </a:t>
          </a:r>
          <a:r>
            <a:rPr lang="en-GB" sz="2100" dirty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</a:p>
      </dgm:t>
    </dgm:pt>
    <dgm:pt modelId="{A43C4C6F-20A8-4CFE-B284-26EF07F57C70}" type="parTrans" cxnId="{91D6E001-3B02-400D-B9EE-280A4D9F5A3E}">
      <dgm:prSet/>
      <dgm:spPr/>
      <dgm:t>
        <a:bodyPr/>
        <a:lstStyle/>
        <a:p>
          <a:endParaRPr lang="en-GB">
            <a:ln>
              <a:noFill/>
            </a:ln>
          </a:endParaRPr>
        </a:p>
      </dgm:t>
    </dgm:pt>
    <dgm:pt modelId="{DE134D52-4F0C-44F8-8E92-91CEE5073741}" type="sibTrans" cxnId="{91D6E001-3B02-400D-B9EE-280A4D9F5A3E}">
      <dgm:prSet/>
      <dgm:spPr/>
      <dgm:t>
        <a:bodyPr/>
        <a:lstStyle/>
        <a:p>
          <a:endParaRPr lang="en-GB">
            <a:ln>
              <a:noFill/>
            </a:ln>
          </a:endParaRPr>
        </a:p>
      </dgm:t>
    </dgm:pt>
    <dgm:pt modelId="{DA77CFC2-6E80-4E1C-8617-8107DA46898A}">
      <dgm:prSet phldrT="[Text]" custT="1"/>
      <dgm:spPr/>
      <dgm:t>
        <a:bodyPr/>
        <a:lstStyle/>
        <a:p>
          <a:pPr algn="ctr"/>
          <a:br>
            <a:rPr lang="en-US" sz="2100" dirty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100" dirty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Comparison of Ceilometer ATB and Aerosol </a:t>
          </a:r>
          <a:br>
            <a:rPr lang="en-US" sz="2100" dirty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100" dirty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In-situ-Measurements</a:t>
          </a:r>
          <a:endParaRPr lang="en-GB" sz="2100" dirty="0">
            <a:ln>
              <a:noFill/>
            </a:ln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B72B38-C00C-42CE-A2E6-CF6ECBE0800D}" type="parTrans" cxnId="{81A27EBF-9D07-4F42-AEE5-91B587A117AA}">
      <dgm:prSet/>
      <dgm:spPr/>
      <dgm:t>
        <a:bodyPr/>
        <a:lstStyle/>
        <a:p>
          <a:endParaRPr lang="en-GB">
            <a:ln>
              <a:noFill/>
            </a:ln>
          </a:endParaRPr>
        </a:p>
      </dgm:t>
    </dgm:pt>
    <dgm:pt modelId="{EA07BCCD-F3C7-4C8B-84BC-3A668F147D0D}" type="sibTrans" cxnId="{81A27EBF-9D07-4F42-AEE5-91B587A117AA}">
      <dgm:prSet/>
      <dgm:spPr/>
      <dgm:t>
        <a:bodyPr/>
        <a:lstStyle/>
        <a:p>
          <a:endParaRPr lang="en-GB">
            <a:ln>
              <a:noFill/>
            </a:ln>
          </a:endParaRPr>
        </a:p>
      </dgm:t>
    </dgm:pt>
    <dgm:pt modelId="{78A8EC4F-7420-4DCB-B92F-94936DC28B09}">
      <dgm:prSet phldrT="[Text]" custT="1"/>
      <dgm:spPr>
        <a:solidFill>
          <a:srgbClr val="023D6B"/>
        </a:solidFill>
      </dgm:spPr>
      <dgm:t>
        <a:bodyPr/>
        <a:lstStyle/>
        <a:p>
          <a:pPr algn="ctr"/>
          <a:r>
            <a:rPr lang="en-GB" sz="2100" b="1" dirty="0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rPr>
            <a:t>Stage 2</a:t>
          </a:r>
        </a:p>
      </dgm:t>
    </dgm:pt>
    <dgm:pt modelId="{9730DDF8-39AB-43C1-BF57-214CA4F7BAEC}" type="parTrans" cxnId="{6F18FFC0-F543-4128-B274-632C4D67C523}">
      <dgm:prSet/>
      <dgm:spPr/>
      <dgm:t>
        <a:bodyPr/>
        <a:lstStyle/>
        <a:p>
          <a:endParaRPr lang="en-GB">
            <a:ln>
              <a:noFill/>
            </a:ln>
          </a:endParaRPr>
        </a:p>
      </dgm:t>
    </dgm:pt>
    <dgm:pt modelId="{BAF0B2C9-8B26-497C-BC42-BEAB7C1545C9}" type="sibTrans" cxnId="{6F18FFC0-F543-4128-B274-632C4D67C523}">
      <dgm:prSet/>
      <dgm:spPr/>
      <dgm:t>
        <a:bodyPr/>
        <a:lstStyle/>
        <a:p>
          <a:endParaRPr lang="en-GB">
            <a:ln>
              <a:noFill/>
            </a:ln>
          </a:endParaRPr>
        </a:p>
      </dgm:t>
    </dgm:pt>
    <dgm:pt modelId="{02A06EC8-6014-4231-BCED-F215821CA15B}">
      <dgm:prSet phldrT="[Text]" custT="1"/>
      <dgm:spPr/>
      <dgm:t>
        <a:bodyPr/>
        <a:lstStyle/>
        <a:p>
          <a:pPr algn="ctr"/>
          <a:br>
            <a:rPr lang="en-US" sz="2100" dirty="0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100" dirty="0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rPr>
            <a:t>Calculation of ACI-metrics from Multi-Year JOYCE Dataset</a:t>
          </a:r>
          <a:endParaRPr lang="en-GB" sz="2100" dirty="0">
            <a:ln>
              <a:noFill/>
            </a:ln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B1F047-ACC9-4BA0-A1BC-E5FC07A8DA0E}" type="parTrans" cxnId="{A2C49A25-DD1C-4F20-8800-7DB42B780AC3}">
      <dgm:prSet/>
      <dgm:spPr/>
      <dgm:t>
        <a:bodyPr/>
        <a:lstStyle/>
        <a:p>
          <a:endParaRPr lang="en-GB">
            <a:ln>
              <a:noFill/>
            </a:ln>
          </a:endParaRPr>
        </a:p>
      </dgm:t>
    </dgm:pt>
    <dgm:pt modelId="{6A4FDA30-2489-4F62-BB81-41AF44F65DAD}" type="sibTrans" cxnId="{A2C49A25-DD1C-4F20-8800-7DB42B780AC3}">
      <dgm:prSet/>
      <dgm:spPr/>
      <dgm:t>
        <a:bodyPr/>
        <a:lstStyle/>
        <a:p>
          <a:endParaRPr lang="en-GB">
            <a:ln>
              <a:noFill/>
            </a:ln>
          </a:endParaRPr>
        </a:p>
      </dgm:t>
    </dgm:pt>
    <dgm:pt modelId="{50ADA6C5-E665-4C31-B6FB-4F589474C7F2}">
      <dgm:prSet phldrT="[Text]" custT="1"/>
      <dgm:spPr>
        <a:solidFill>
          <a:srgbClr val="ADBDE3"/>
        </a:solidFill>
      </dgm:spPr>
      <dgm:t>
        <a:bodyPr/>
        <a:lstStyle/>
        <a:p>
          <a:pPr algn="ctr"/>
          <a:r>
            <a:rPr lang="en-GB" sz="2100" b="1" dirty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Stage 3</a:t>
          </a:r>
        </a:p>
      </dgm:t>
    </dgm:pt>
    <dgm:pt modelId="{32938AF9-FF9B-419B-A003-1FB06887B4E6}" type="parTrans" cxnId="{95066367-6C07-4A4F-9037-E181785E9ACE}">
      <dgm:prSet/>
      <dgm:spPr/>
      <dgm:t>
        <a:bodyPr/>
        <a:lstStyle/>
        <a:p>
          <a:endParaRPr lang="en-GB">
            <a:ln>
              <a:noFill/>
            </a:ln>
          </a:endParaRPr>
        </a:p>
      </dgm:t>
    </dgm:pt>
    <dgm:pt modelId="{A267651D-C4ED-4F23-BB88-2C709DA5671F}" type="sibTrans" cxnId="{95066367-6C07-4A4F-9037-E181785E9ACE}">
      <dgm:prSet/>
      <dgm:spPr/>
      <dgm:t>
        <a:bodyPr/>
        <a:lstStyle/>
        <a:p>
          <a:endParaRPr lang="en-GB">
            <a:ln>
              <a:noFill/>
            </a:ln>
          </a:endParaRPr>
        </a:p>
      </dgm:t>
    </dgm:pt>
    <dgm:pt modelId="{83C35E43-6C78-4663-9CA7-4B6B5BDE684D}">
      <dgm:prSet phldrT="[Text]" custT="1"/>
      <dgm:spPr/>
      <dgm:t>
        <a:bodyPr/>
        <a:lstStyle/>
        <a:p>
          <a:pPr algn="ctr"/>
          <a:br>
            <a:rPr lang="en-GB" sz="2100" dirty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2100" dirty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Complementary Analyses</a:t>
          </a:r>
        </a:p>
      </dgm:t>
    </dgm:pt>
    <dgm:pt modelId="{3323377D-2140-4EB0-B500-FFF2E86ABE0D}" type="parTrans" cxnId="{D6FBFB24-EF2E-4C50-9270-DB8A983AA36B}">
      <dgm:prSet/>
      <dgm:spPr/>
      <dgm:t>
        <a:bodyPr/>
        <a:lstStyle/>
        <a:p>
          <a:endParaRPr lang="en-GB">
            <a:ln>
              <a:noFill/>
            </a:ln>
          </a:endParaRPr>
        </a:p>
      </dgm:t>
    </dgm:pt>
    <dgm:pt modelId="{F6C10937-6885-4A7B-BED3-AF3FEF61C254}" type="sibTrans" cxnId="{D6FBFB24-EF2E-4C50-9270-DB8A983AA36B}">
      <dgm:prSet/>
      <dgm:spPr/>
      <dgm:t>
        <a:bodyPr/>
        <a:lstStyle/>
        <a:p>
          <a:endParaRPr lang="en-GB">
            <a:ln>
              <a:noFill/>
            </a:ln>
          </a:endParaRPr>
        </a:p>
      </dgm:t>
    </dgm:pt>
    <dgm:pt modelId="{FB55DD03-1926-45E3-9F7B-1017D991D29B}" type="pres">
      <dgm:prSet presAssocID="{0E1D2FAF-47A1-484C-8DE1-EE087E08A974}" presName="Name0" presStyleCnt="0">
        <dgm:presLayoutVars>
          <dgm:dir/>
          <dgm:animLvl val="lvl"/>
          <dgm:resizeHandles val="exact"/>
        </dgm:presLayoutVars>
      </dgm:prSet>
      <dgm:spPr/>
    </dgm:pt>
    <dgm:pt modelId="{74FC6246-3DA0-4DBF-B7A4-E389FFC8D9B5}" type="pres">
      <dgm:prSet presAssocID="{243A12B8-D9D7-4332-A05B-1EB244C6192B}" presName="compositeNode" presStyleCnt="0">
        <dgm:presLayoutVars>
          <dgm:bulletEnabled val="1"/>
        </dgm:presLayoutVars>
      </dgm:prSet>
      <dgm:spPr/>
    </dgm:pt>
    <dgm:pt modelId="{79704432-C5D8-48D9-A2D4-CC5F76A1E308}" type="pres">
      <dgm:prSet presAssocID="{243A12B8-D9D7-4332-A05B-1EB244C6192B}" presName="bgRect" presStyleLbl="node1" presStyleIdx="0" presStyleCnt="3"/>
      <dgm:spPr/>
    </dgm:pt>
    <dgm:pt modelId="{A63D993D-44B7-4EB3-B845-166160E60AFA}" type="pres">
      <dgm:prSet presAssocID="{243A12B8-D9D7-4332-A05B-1EB244C6192B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3B64B8F6-F9EB-41F3-A775-19835E1EB05B}" type="pres">
      <dgm:prSet presAssocID="{243A12B8-D9D7-4332-A05B-1EB244C6192B}" presName="childNode" presStyleLbl="node1" presStyleIdx="0" presStyleCnt="3">
        <dgm:presLayoutVars>
          <dgm:bulletEnabled val="1"/>
        </dgm:presLayoutVars>
      </dgm:prSet>
      <dgm:spPr/>
    </dgm:pt>
    <dgm:pt modelId="{A9E6E91C-7B0C-487D-8E28-00055B665F29}" type="pres">
      <dgm:prSet presAssocID="{DE134D52-4F0C-44F8-8E92-91CEE5073741}" presName="hSp" presStyleCnt="0"/>
      <dgm:spPr/>
    </dgm:pt>
    <dgm:pt modelId="{1DBCCFFE-1DEB-446C-9A60-75E053F16C0B}" type="pres">
      <dgm:prSet presAssocID="{DE134D52-4F0C-44F8-8E92-91CEE5073741}" presName="vProcSp" presStyleCnt="0"/>
      <dgm:spPr/>
    </dgm:pt>
    <dgm:pt modelId="{C590897D-5589-4756-90DE-A249703997D6}" type="pres">
      <dgm:prSet presAssocID="{DE134D52-4F0C-44F8-8E92-91CEE5073741}" presName="vSp1" presStyleCnt="0"/>
      <dgm:spPr/>
    </dgm:pt>
    <dgm:pt modelId="{33C7DCCA-0910-4CB2-8131-ED02AB3CEA54}" type="pres">
      <dgm:prSet presAssocID="{DE134D52-4F0C-44F8-8E92-91CEE5073741}" presName="simulatedConn" presStyleLbl="solidFgAcc1" presStyleIdx="0" presStyleCnt="2"/>
      <dgm:spPr/>
    </dgm:pt>
    <dgm:pt modelId="{0DF0CC24-A37F-4F1A-8D6E-3D26346E3159}" type="pres">
      <dgm:prSet presAssocID="{DE134D52-4F0C-44F8-8E92-91CEE5073741}" presName="vSp2" presStyleCnt="0"/>
      <dgm:spPr/>
    </dgm:pt>
    <dgm:pt modelId="{E0FE4096-F6FF-45BB-948B-F8B312D7CAF7}" type="pres">
      <dgm:prSet presAssocID="{DE134D52-4F0C-44F8-8E92-91CEE5073741}" presName="sibTrans" presStyleCnt="0"/>
      <dgm:spPr/>
    </dgm:pt>
    <dgm:pt modelId="{7C2A770A-2976-4C48-A010-D0112B65E92F}" type="pres">
      <dgm:prSet presAssocID="{78A8EC4F-7420-4DCB-B92F-94936DC28B09}" presName="compositeNode" presStyleCnt="0">
        <dgm:presLayoutVars>
          <dgm:bulletEnabled val="1"/>
        </dgm:presLayoutVars>
      </dgm:prSet>
      <dgm:spPr/>
    </dgm:pt>
    <dgm:pt modelId="{EA17C912-4594-4EB8-882F-D375F6DC2A7F}" type="pres">
      <dgm:prSet presAssocID="{78A8EC4F-7420-4DCB-B92F-94936DC28B09}" presName="bgRect" presStyleLbl="node1" presStyleIdx="1" presStyleCnt="3"/>
      <dgm:spPr/>
    </dgm:pt>
    <dgm:pt modelId="{F10E619A-850E-4317-BBD9-89E675EDCC09}" type="pres">
      <dgm:prSet presAssocID="{78A8EC4F-7420-4DCB-B92F-94936DC28B09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0C501ADF-2DF7-4F96-803C-73D2B9B4F04A}" type="pres">
      <dgm:prSet presAssocID="{78A8EC4F-7420-4DCB-B92F-94936DC28B09}" presName="childNode" presStyleLbl="node1" presStyleIdx="1" presStyleCnt="3">
        <dgm:presLayoutVars>
          <dgm:bulletEnabled val="1"/>
        </dgm:presLayoutVars>
      </dgm:prSet>
      <dgm:spPr/>
    </dgm:pt>
    <dgm:pt modelId="{12D002BC-06EC-4A8E-9EB8-75652B9A69E0}" type="pres">
      <dgm:prSet presAssocID="{BAF0B2C9-8B26-497C-BC42-BEAB7C1545C9}" presName="hSp" presStyleCnt="0"/>
      <dgm:spPr/>
    </dgm:pt>
    <dgm:pt modelId="{179D87CC-4947-47EE-852F-2F132FBB0BE5}" type="pres">
      <dgm:prSet presAssocID="{BAF0B2C9-8B26-497C-BC42-BEAB7C1545C9}" presName="vProcSp" presStyleCnt="0"/>
      <dgm:spPr/>
    </dgm:pt>
    <dgm:pt modelId="{95142E48-020C-498A-83A6-932B8E1F6882}" type="pres">
      <dgm:prSet presAssocID="{BAF0B2C9-8B26-497C-BC42-BEAB7C1545C9}" presName="vSp1" presStyleCnt="0"/>
      <dgm:spPr/>
    </dgm:pt>
    <dgm:pt modelId="{691766AD-D874-418A-BBF5-ED113CF61A43}" type="pres">
      <dgm:prSet presAssocID="{BAF0B2C9-8B26-497C-BC42-BEAB7C1545C9}" presName="simulatedConn" presStyleLbl="solidFgAcc1" presStyleIdx="1" presStyleCnt="2"/>
      <dgm:spPr/>
    </dgm:pt>
    <dgm:pt modelId="{6B3E3B94-9B2A-407F-9D1D-13D86736E8A0}" type="pres">
      <dgm:prSet presAssocID="{BAF0B2C9-8B26-497C-BC42-BEAB7C1545C9}" presName="vSp2" presStyleCnt="0"/>
      <dgm:spPr/>
    </dgm:pt>
    <dgm:pt modelId="{51CC5058-744A-4F5E-B155-A9CBCE412BBE}" type="pres">
      <dgm:prSet presAssocID="{BAF0B2C9-8B26-497C-BC42-BEAB7C1545C9}" presName="sibTrans" presStyleCnt="0"/>
      <dgm:spPr/>
    </dgm:pt>
    <dgm:pt modelId="{06E9B2D6-5C44-41E2-A576-EDF61A813B99}" type="pres">
      <dgm:prSet presAssocID="{50ADA6C5-E665-4C31-B6FB-4F589474C7F2}" presName="compositeNode" presStyleCnt="0">
        <dgm:presLayoutVars>
          <dgm:bulletEnabled val="1"/>
        </dgm:presLayoutVars>
      </dgm:prSet>
      <dgm:spPr/>
    </dgm:pt>
    <dgm:pt modelId="{1CBD3FA5-1CF9-4595-88D4-F1AA6D4DFBED}" type="pres">
      <dgm:prSet presAssocID="{50ADA6C5-E665-4C31-B6FB-4F589474C7F2}" presName="bgRect" presStyleLbl="node1" presStyleIdx="2" presStyleCnt="3"/>
      <dgm:spPr/>
    </dgm:pt>
    <dgm:pt modelId="{26056062-A248-4451-AA34-B3439AC9578A}" type="pres">
      <dgm:prSet presAssocID="{50ADA6C5-E665-4C31-B6FB-4F589474C7F2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B479D98B-388C-4879-86F5-D635C03E89AC}" type="pres">
      <dgm:prSet presAssocID="{50ADA6C5-E665-4C31-B6FB-4F589474C7F2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91D6E001-3B02-400D-B9EE-280A4D9F5A3E}" srcId="{0E1D2FAF-47A1-484C-8DE1-EE087E08A974}" destId="{243A12B8-D9D7-4332-A05B-1EB244C6192B}" srcOrd="0" destOrd="0" parTransId="{A43C4C6F-20A8-4CFE-B284-26EF07F57C70}" sibTransId="{DE134D52-4F0C-44F8-8E92-91CEE5073741}"/>
    <dgm:cxn modelId="{A7370D04-93CC-420E-ACA3-213B214019EC}" type="presOf" srcId="{78A8EC4F-7420-4DCB-B92F-94936DC28B09}" destId="{EA17C912-4594-4EB8-882F-D375F6DC2A7F}" srcOrd="0" destOrd="0" presId="urn:microsoft.com/office/officeart/2005/8/layout/hProcess7"/>
    <dgm:cxn modelId="{47782D18-2DF8-466C-B377-FC1204A726E1}" type="presOf" srcId="{02A06EC8-6014-4231-BCED-F215821CA15B}" destId="{0C501ADF-2DF7-4F96-803C-73D2B9B4F04A}" srcOrd="0" destOrd="0" presId="urn:microsoft.com/office/officeart/2005/8/layout/hProcess7"/>
    <dgm:cxn modelId="{BA870619-7E4A-4322-8A9F-575BE127808D}" type="presOf" srcId="{0E1D2FAF-47A1-484C-8DE1-EE087E08A974}" destId="{FB55DD03-1926-45E3-9F7B-1017D991D29B}" srcOrd="0" destOrd="0" presId="urn:microsoft.com/office/officeart/2005/8/layout/hProcess7"/>
    <dgm:cxn modelId="{D6FBFB24-EF2E-4C50-9270-DB8A983AA36B}" srcId="{50ADA6C5-E665-4C31-B6FB-4F589474C7F2}" destId="{83C35E43-6C78-4663-9CA7-4B6B5BDE684D}" srcOrd="0" destOrd="0" parTransId="{3323377D-2140-4EB0-B500-FFF2E86ABE0D}" sibTransId="{F6C10937-6885-4A7B-BED3-AF3FEF61C254}"/>
    <dgm:cxn modelId="{A2C49A25-DD1C-4F20-8800-7DB42B780AC3}" srcId="{78A8EC4F-7420-4DCB-B92F-94936DC28B09}" destId="{02A06EC8-6014-4231-BCED-F215821CA15B}" srcOrd="0" destOrd="0" parTransId="{83B1F047-ACC9-4BA0-A1BC-E5FC07A8DA0E}" sibTransId="{6A4FDA30-2489-4F62-BB81-41AF44F65DAD}"/>
    <dgm:cxn modelId="{E327C228-7661-4B50-AB20-74DB30F502CC}" type="presOf" srcId="{78A8EC4F-7420-4DCB-B92F-94936DC28B09}" destId="{F10E619A-850E-4317-BBD9-89E675EDCC09}" srcOrd="1" destOrd="0" presId="urn:microsoft.com/office/officeart/2005/8/layout/hProcess7"/>
    <dgm:cxn modelId="{95066367-6C07-4A4F-9037-E181785E9ACE}" srcId="{0E1D2FAF-47A1-484C-8DE1-EE087E08A974}" destId="{50ADA6C5-E665-4C31-B6FB-4F589474C7F2}" srcOrd="2" destOrd="0" parTransId="{32938AF9-FF9B-419B-A003-1FB06887B4E6}" sibTransId="{A267651D-C4ED-4F23-BB88-2C709DA5671F}"/>
    <dgm:cxn modelId="{94B73773-A318-4610-9797-DF3C29BB7612}" type="presOf" srcId="{243A12B8-D9D7-4332-A05B-1EB244C6192B}" destId="{A63D993D-44B7-4EB3-B845-166160E60AFA}" srcOrd="1" destOrd="0" presId="urn:microsoft.com/office/officeart/2005/8/layout/hProcess7"/>
    <dgm:cxn modelId="{E995A285-C5E2-4E62-99A7-88B6E46099DA}" type="presOf" srcId="{50ADA6C5-E665-4C31-B6FB-4F589474C7F2}" destId="{1CBD3FA5-1CF9-4595-88D4-F1AA6D4DFBED}" srcOrd="0" destOrd="0" presId="urn:microsoft.com/office/officeart/2005/8/layout/hProcess7"/>
    <dgm:cxn modelId="{1C9C7086-F37E-47A1-B83A-23B9AACA6E09}" type="presOf" srcId="{DA77CFC2-6E80-4E1C-8617-8107DA46898A}" destId="{3B64B8F6-F9EB-41F3-A775-19835E1EB05B}" srcOrd="0" destOrd="0" presId="urn:microsoft.com/office/officeart/2005/8/layout/hProcess7"/>
    <dgm:cxn modelId="{6F69CA92-26BB-4910-A328-273956C68A84}" type="presOf" srcId="{243A12B8-D9D7-4332-A05B-1EB244C6192B}" destId="{79704432-C5D8-48D9-A2D4-CC5F76A1E308}" srcOrd="0" destOrd="0" presId="urn:microsoft.com/office/officeart/2005/8/layout/hProcess7"/>
    <dgm:cxn modelId="{16E2C396-0212-47EC-AC2E-CEE05A14077C}" type="presOf" srcId="{50ADA6C5-E665-4C31-B6FB-4F589474C7F2}" destId="{26056062-A248-4451-AA34-B3439AC9578A}" srcOrd="1" destOrd="0" presId="urn:microsoft.com/office/officeart/2005/8/layout/hProcess7"/>
    <dgm:cxn modelId="{81A27EBF-9D07-4F42-AEE5-91B587A117AA}" srcId="{243A12B8-D9D7-4332-A05B-1EB244C6192B}" destId="{DA77CFC2-6E80-4E1C-8617-8107DA46898A}" srcOrd="0" destOrd="0" parTransId="{B5B72B38-C00C-42CE-A2E6-CF6ECBE0800D}" sibTransId="{EA07BCCD-F3C7-4C8B-84BC-3A668F147D0D}"/>
    <dgm:cxn modelId="{6F18FFC0-F543-4128-B274-632C4D67C523}" srcId="{0E1D2FAF-47A1-484C-8DE1-EE087E08A974}" destId="{78A8EC4F-7420-4DCB-B92F-94936DC28B09}" srcOrd="1" destOrd="0" parTransId="{9730DDF8-39AB-43C1-BF57-214CA4F7BAEC}" sibTransId="{BAF0B2C9-8B26-497C-BC42-BEAB7C1545C9}"/>
    <dgm:cxn modelId="{3BA62CC3-BD4E-4242-A7A4-BEA553C0AF83}" type="presOf" srcId="{83C35E43-6C78-4663-9CA7-4B6B5BDE684D}" destId="{B479D98B-388C-4879-86F5-D635C03E89AC}" srcOrd="0" destOrd="0" presId="urn:microsoft.com/office/officeart/2005/8/layout/hProcess7"/>
    <dgm:cxn modelId="{0B700F82-C577-4F18-A006-A658B4D5AB6F}" type="presParOf" srcId="{FB55DD03-1926-45E3-9F7B-1017D991D29B}" destId="{74FC6246-3DA0-4DBF-B7A4-E389FFC8D9B5}" srcOrd="0" destOrd="0" presId="urn:microsoft.com/office/officeart/2005/8/layout/hProcess7"/>
    <dgm:cxn modelId="{C21C412C-FA81-4374-A5AF-164B41934235}" type="presParOf" srcId="{74FC6246-3DA0-4DBF-B7A4-E389FFC8D9B5}" destId="{79704432-C5D8-48D9-A2D4-CC5F76A1E308}" srcOrd="0" destOrd="0" presId="urn:microsoft.com/office/officeart/2005/8/layout/hProcess7"/>
    <dgm:cxn modelId="{3602D0C7-B54F-4D85-8579-D4F3797F4211}" type="presParOf" srcId="{74FC6246-3DA0-4DBF-B7A4-E389FFC8D9B5}" destId="{A63D993D-44B7-4EB3-B845-166160E60AFA}" srcOrd="1" destOrd="0" presId="urn:microsoft.com/office/officeart/2005/8/layout/hProcess7"/>
    <dgm:cxn modelId="{37868A3D-1E1F-47C1-B249-C0A803942C32}" type="presParOf" srcId="{74FC6246-3DA0-4DBF-B7A4-E389FFC8D9B5}" destId="{3B64B8F6-F9EB-41F3-A775-19835E1EB05B}" srcOrd="2" destOrd="0" presId="urn:microsoft.com/office/officeart/2005/8/layout/hProcess7"/>
    <dgm:cxn modelId="{6C9C090E-4DAF-4970-B148-28B3C958AE38}" type="presParOf" srcId="{FB55DD03-1926-45E3-9F7B-1017D991D29B}" destId="{A9E6E91C-7B0C-487D-8E28-00055B665F29}" srcOrd="1" destOrd="0" presId="urn:microsoft.com/office/officeart/2005/8/layout/hProcess7"/>
    <dgm:cxn modelId="{BECE6981-16A4-4D42-99C2-694F87AD8D39}" type="presParOf" srcId="{FB55DD03-1926-45E3-9F7B-1017D991D29B}" destId="{1DBCCFFE-1DEB-446C-9A60-75E053F16C0B}" srcOrd="2" destOrd="0" presId="urn:microsoft.com/office/officeart/2005/8/layout/hProcess7"/>
    <dgm:cxn modelId="{9559B6D7-83B1-4F5B-B83B-A25F6D93BEF8}" type="presParOf" srcId="{1DBCCFFE-1DEB-446C-9A60-75E053F16C0B}" destId="{C590897D-5589-4756-90DE-A249703997D6}" srcOrd="0" destOrd="0" presId="urn:microsoft.com/office/officeart/2005/8/layout/hProcess7"/>
    <dgm:cxn modelId="{2D121EA5-35C2-4771-9D89-609CBAAD0973}" type="presParOf" srcId="{1DBCCFFE-1DEB-446C-9A60-75E053F16C0B}" destId="{33C7DCCA-0910-4CB2-8131-ED02AB3CEA54}" srcOrd="1" destOrd="0" presId="urn:microsoft.com/office/officeart/2005/8/layout/hProcess7"/>
    <dgm:cxn modelId="{C79B0E5B-0BFE-4F50-9DAC-666681BA2507}" type="presParOf" srcId="{1DBCCFFE-1DEB-446C-9A60-75E053F16C0B}" destId="{0DF0CC24-A37F-4F1A-8D6E-3D26346E3159}" srcOrd="2" destOrd="0" presId="urn:microsoft.com/office/officeart/2005/8/layout/hProcess7"/>
    <dgm:cxn modelId="{7B0FD389-E575-4392-82EE-0CDC463723C3}" type="presParOf" srcId="{FB55DD03-1926-45E3-9F7B-1017D991D29B}" destId="{E0FE4096-F6FF-45BB-948B-F8B312D7CAF7}" srcOrd="3" destOrd="0" presId="urn:microsoft.com/office/officeart/2005/8/layout/hProcess7"/>
    <dgm:cxn modelId="{02F8E08A-BF1F-4339-81E6-5F2DE5F12C3E}" type="presParOf" srcId="{FB55DD03-1926-45E3-9F7B-1017D991D29B}" destId="{7C2A770A-2976-4C48-A010-D0112B65E92F}" srcOrd="4" destOrd="0" presId="urn:microsoft.com/office/officeart/2005/8/layout/hProcess7"/>
    <dgm:cxn modelId="{CF49FC6C-D827-4E8D-AF8E-C47FE8842FE7}" type="presParOf" srcId="{7C2A770A-2976-4C48-A010-D0112B65E92F}" destId="{EA17C912-4594-4EB8-882F-D375F6DC2A7F}" srcOrd="0" destOrd="0" presId="urn:microsoft.com/office/officeart/2005/8/layout/hProcess7"/>
    <dgm:cxn modelId="{79B692D2-B669-42E8-9F67-A83CAB992BC1}" type="presParOf" srcId="{7C2A770A-2976-4C48-A010-D0112B65E92F}" destId="{F10E619A-850E-4317-BBD9-89E675EDCC09}" srcOrd="1" destOrd="0" presId="urn:microsoft.com/office/officeart/2005/8/layout/hProcess7"/>
    <dgm:cxn modelId="{D4F91609-878F-4FEF-A7D7-1BFBED6CF93F}" type="presParOf" srcId="{7C2A770A-2976-4C48-A010-D0112B65E92F}" destId="{0C501ADF-2DF7-4F96-803C-73D2B9B4F04A}" srcOrd="2" destOrd="0" presId="urn:microsoft.com/office/officeart/2005/8/layout/hProcess7"/>
    <dgm:cxn modelId="{A326223E-A3C5-4035-82B5-4134CFC51015}" type="presParOf" srcId="{FB55DD03-1926-45E3-9F7B-1017D991D29B}" destId="{12D002BC-06EC-4A8E-9EB8-75652B9A69E0}" srcOrd="5" destOrd="0" presId="urn:microsoft.com/office/officeart/2005/8/layout/hProcess7"/>
    <dgm:cxn modelId="{3C575507-884D-4916-AEB7-CEA1EE879723}" type="presParOf" srcId="{FB55DD03-1926-45E3-9F7B-1017D991D29B}" destId="{179D87CC-4947-47EE-852F-2F132FBB0BE5}" srcOrd="6" destOrd="0" presId="urn:microsoft.com/office/officeart/2005/8/layout/hProcess7"/>
    <dgm:cxn modelId="{DF7ACDAD-BE67-4736-AD11-ABD68B2B2E16}" type="presParOf" srcId="{179D87CC-4947-47EE-852F-2F132FBB0BE5}" destId="{95142E48-020C-498A-83A6-932B8E1F6882}" srcOrd="0" destOrd="0" presId="urn:microsoft.com/office/officeart/2005/8/layout/hProcess7"/>
    <dgm:cxn modelId="{2F4AD27A-7B8F-4E7D-B226-DD779BBAE43E}" type="presParOf" srcId="{179D87CC-4947-47EE-852F-2F132FBB0BE5}" destId="{691766AD-D874-418A-BBF5-ED113CF61A43}" srcOrd="1" destOrd="0" presId="urn:microsoft.com/office/officeart/2005/8/layout/hProcess7"/>
    <dgm:cxn modelId="{BB04341F-94CF-4F2A-BC2D-6BB0F82EE893}" type="presParOf" srcId="{179D87CC-4947-47EE-852F-2F132FBB0BE5}" destId="{6B3E3B94-9B2A-407F-9D1D-13D86736E8A0}" srcOrd="2" destOrd="0" presId="urn:microsoft.com/office/officeart/2005/8/layout/hProcess7"/>
    <dgm:cxn modelId="{BA1408C2-989A-44A9-8734-16528F813588}" type="presParOf" srcId="{FB55DD03-1926-45E3-9F7B-1017D991D29B}" destId="{51CC5058-744A-4F5E-B155-A9CBCE412BBE}" srcOrd="7" destOrd="0" presId="urn:microsoft.com/office/officeart/2005/8/layout/hProcess7"/>
    <dgm:cxn modelId="{99F90185-6ECE-46FB-B51B-546015596180}" type="presParOf" srcId="{FB55DD03-1926-45E3-9F7B-1017D991D29B}" destId="{06E9B2D6-5C44-41E2-A576-EDF61A813B99}" srcOrd="8" destOrd="0" presId="urn:microsoft.com/office/officeart/2005/8/layout/hProcess7"/>
    <dgm:cxn modelId="{25818C58-DD11-40B4-8B7A-03D6B0FA9A78}" type="presParOf" srcId="{06E9B2D6-5C44-41E2-A576-EDF61A813B99}" destId="{1CBD3FA5-1CF9-4595-88D4-F1AA6D4DFBED}" srcOrd="0" destOrd="0" presId="urn:microsoft.com/office/officeart/2005/8/layout/hProcess7"/>
    <dgm:cxn modelId="{694594D5-846C-4608-8CEA-693285B1F55A}" type="presParOf" srcId="{06E9B2D6-5C44-41E2-A576-EDF61A813B99}" destId="{26056062-A248-4451-AA34-B3439AC9578A}" srcOrd="1" destOrd="0" presId="urn:microsoft.com/office/officeart/2005/8/layout/hProcess7"/>
    <dgm:cxn modelId="{95C28237-7F36-45FC-838B-2CD8B028AD94}" type="presParOf" srcId="{06E9B2D6-5C44-41E2-A576-EDF61A813B99}" destId="{B479D98B-388C-4879-86F5-D635C03E89AC}" srcOrd="2" destOrd="0" presId="urn:microsoft.com/office/officeart/2005/8/layout/hProcess7"/>
  </dgm:cxnLst>
  <dgm:bg>
    <a:noFill/>
    <a:effectLst>
      <a:outerShdw blurRad="50800" dist="38100" dir="10800000" algn="r" rotWithShape="0">
        <a:prstClr val="black">
          <a:alpha val="40000"/>
        </a:prstClr>
      </a:outerShdw>
    </a:effectLst>
  </dgm:bg>
  <dgm:whole>
    <a:ln w="12700"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B1630E-50A7-404C-8316-814F1DF518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5BF5670-8C97-44A1-92B0-CD9038C11FF1}">
      <dgm:prSet phldrT="[Text]" custT="1"/>
      <dgm:spPr>
        <a:solidFill>
          <a:srgbClr val="ADBDE3"/>
        </a:solidFill>
      </dgm:spPr>
      <dgm:t>
        <a:bodyPr/>
        <a:lstStyle/>
        <a:p>
          <a:r>
            <a:rPr lang="en-GB" sz="2200" dirty="0">
              <a:solidFill>
                <a:schemeClr val="tx1"/>
              </a:solidFill>
            </a:rPr>
            <a:t>Aerosol Number Concentration from Optical Particle Counter</a:t>
          </a:r>
          <a:r>
            <a:rPr lang="en-GB" sz="2200" baseline="30000" dirty="0">
              <a:solidFill>
                <a:schemeClr val="tx1"/>
              </a:solidFill>
            </a:rPr>
            <a:t>1</a:t>
          </a:r>
        </a:p>
      </dgm:t>
    </dgm:pt>
    <dgm:pt modelId="{26EE34CF-2C5E-4C78-BEDE-087726FAA7FA}" type="parTrans" cxnId="{C0E6841A-9C6C-46DB-96FD-580C854ABA6E}">
      <dgm:prSet/>
      <dgm:spPr/>
      <dgm:t>
        <a:bodyPr/>
        <a:lstStyle/>
        <a:p>
          <a:endParaRPr lang="en-GB"/>
        </a:p>
      </dgm:t>
    </dgm:pt>
    <dgm:pt modelId="{D16B05AB-CEDB-4D28-BAB3-EFA4EEEFD264}" type="sibTrans" cxnId="{C0E6841A-9C6C-46DB-96FD-580C854ABA6E}">
      <dgm:prSet/>
      <dgm:spPr/>
      <dgm:t>
        <a:bodyPr/>
        <a:lstStyle/>
        <a:p>
          <a:endParaRPr lang="en-GB"/>
        </a:p>
      </dgm:t>
    </dgm:pt>
    <dgm:pt modelId="{5F625FB1-45FB-407B-926F-6EA2CFC2D58E}">
      <dgm:prSet phldrT="[Text]" custT="1"/>
      <dgm:spPr>
        <a:solidFill>
          <a:srgbClr val="ADBDE3"/>
        </a:solidFill>
      </dgm:spPr>
      <dgm:t>
        <a:bodyPr/>
        <a:lstStyle/>
        <a:p>
          <a:r>
            <a:rPr lang="en-GB" sz="2200" dirty="0">
              <a:solidFill>
                <a:schemeClr val="tx1"/>
              </a:solidFill>
            </a:rPr>
            <a:t>Aerosol Size Distribution from Scanning Mobility Particle Sizer</a:t>
          </a:r>
          <a:r>
            <a:rPr lang="en-GB" sz="2200" baseline="30000" dirty="0">
              <a:solidFill>
                <a:schemeClr val="tx1"/>
              </a:solidFill>
            </a:rPr>
            <a:t>2</a:t>
          </a:r>
        </a:p>
      </dgm:t>
    </dgm:pt>
    <dgm:pt modelId="{8B709885-4875-4647-9805-3CEFD3D143C4}" type="parTrans" cxnId="{9EF981EF-BFE7-4853-8FF1-77A0BF0A75D3}">
      <dgm:prSet/>
      <dgm:spPr/>
      <dgm:t>
        <a:bodyPr/>
        <a:lstStyle/>
        <a:p>
          <a:endParaRPr lang="en-GB"/>
        </a:p>
      </dgm:t>
    </dgm:pt>
    <dgm:pt modelId="{A0AA4C14-F563-4E9D-8C45-B4DCD1B07C24}" type="sibTrans" cxnId="{9EF981EF-BFE7-4853-8FF1-77A0BF0A75D3}">
      <dgm:prSet/>
      <dgm:spPr/>
      <dgm:t>
        <a:bodyPr/>
        <a:lstStyle/>
        <a:p>
          <a:endParaRPr lang="en-GB"/>
        </a:p>
      </dgm:t>
    </dgm:pt>
    <dgm:pt modelId="{186B170F-F3B3-402D-91C6-6243DD13EC1A}">
      <dgm:prSet phldrT="[Text]" custT="1"/>
      <dgm:spPr>
        <a:solidFill>
          <a:srgbClr val="ADBDE3"/>
        </a:solidFill>
      </dgm:spPr>
      <dgm:t>
        <a:bodyPr/>
        <a:lstStyle/>
        <a:p>
          <a:r>
            <a:rPr lang="en-GB" sz="2200" dirty="0">
              <a:solidFill>
                <a:schemeClr val="tx1"/>
              </a:solidFill>
            </a:rPr>
            <a:t>CCN-Concentration from Cloud Condensation Nuclei Counter</a:t>
          </a:r>
          <a:r>
            <a:rPr lang="en-GB" sz="2200" baseline="30000" dirty="0">
              <a:solidFill>
                <a:schemeClr val="tx1"/>
              </a:solidFill>
            </a:rPr>
            <a:t>2</a:t>
          </a:r>
          <a:endParaRPr lang="en-GB" sz="2200" dirty="0">
            <a:solidFill>
              <a:schemeClr val="tx1"/>
            </a:solidFill>
          </a:endParaRPr>
        </a:p>
      </dgm:t>
    </dgm:pt>
    <dgm:pt modelId="{6FD6B523-0771-42FC-AD27-20FB105DAA24}" type="parTrans" cxnId="{D1F1BBF3-0FE6-4429-AC0C-FA93D6F3C58F}">
      <dgm:prSet/>
      <dgm:spPr/>
      <dgm:t>
        <a:bodyPr/>
        <a:lstStyle/>
        <a:p>
          <a:endParaRPr lang="en-GB"/>
        </a:p>
      </dgm:t>
    </dgm:pt>
    <dgm:pt modelId="{728798A9-E646-4659-BE6E-E46DE69D921B}" type="sibTrans" cxnId="{D1F1BBF3-0FE6-4429-AC0C-FA93D6F3C58F}">
      <dgm:prSet/>
      <dgm:spPr/>
      <dgm:t>
        <a:bodyPr/>
        <a:lstStyle/>
        <a:p>
          <a:endParaRPr lang="en-GB"/>
        </a:p>
      </dgm:t>
    </dgm:pt>
    <dgm:pt modelId="{B1117C80-4BF2-4EE1-9BFB-228C3EB70DB8}">
      <dgm:prSet phldrT="[Text]" custT="1"/>
      <dgm:spPr>
        <a:solidFill>
          <a:srgbClr val="ADBDE3"/>
        </a:solidFill>
      </dgm:spPr>
      <dgm:t>
        <a:bodyPr/>
        <a:lstStyle/>
        <a:p>
          <a:r>
            <a:rPr lang="en-AU" sz="2200" b="0" noProof="0" dirty="0">
              <a:solidFill>
                <a:schemeClr val="tx1"/>
              </a:solidFill>
            </a:rPr>
            <a:t>Transmittance</a:t>
          </a:r>
          <a:r>
            <a:rPr lang="en-GB" sz="2200" dirty="0">
              <a:solidFill>
                <a:schemeClr val="tx1"/>
              </a:solidFill>
            </a:rPr>
            <a:t> from Nephelometer</a:t>
          </a:r>
          <a:r>
            <a:rPr lang="en-GB" sz="2200" baseline="30000" dirty="0">
              <a:solidFill>
                <a:schemeClr val="tx1"/>
              </a:solidFill>
            </a:rPr>
            <a:t>1</a:t>
          </a:r>
          <a:endParaRPr lang="en-GB" sz="2200" dirty="0">
            <a:solidFill>
              <a:schemeClr val="tx1"/>
            </a:solidFill>
          </a:endParaRPr>
        </a:p>
      </dgm:t>
    </dgm:pt>
    <dgm:pt modelId="{F14DD517-FF03-471A-9C66-4EAE19E5FB5D}" type="parTrans" cxnId="{5693D14D-ACE2-4142-A148-3156213EA9E8}">
      <dgm:prSet/>
      <dgm:spPr/>
      <dgm:t>
        <a:bodyPr/>
        <a:lstStyle/>
        <a:p>
          <a:endParaRPr lang="en-GB"/>
        </a:p>
      </dgm:t>
    </dgm:pt>
    <dgm:pt modelId="{82FE81A1-CBCE-41B4-BCCD-630698DBFDF8}" type="sibTrans" cxnId="{5693D14D-ACE2-4142-A148-3156213EA9E8}">
      <dgm:prSet/>
      <dgm:spPr/>
      <dgm:t>
        <a:bodyPr/>
        <a:lstStyle/>
        <a:p>
          <a:endParaRPr lang="en-GB"/>
        </a:p>
      </dgm:t>
    </dgm:pt>
    <dgm:pt modelId="{E6414251-A5DA-401A-A948-1AED5F359719}" type="pres">
      <dgm:prSet presAssocID="{EFB1630E-50A7-404C-8316-814F1DF51856}" presName="diagram" presStyleCnt="0">
        <dgm:presLayoutVars>
          <dgm:dir/>
          <dgm:resizeHandles val="exact"/>
        </dgm:presLayoutVars>
      </dgm:prSet>
      <dgm:spPr/>
    </dgm:pt>
    <dgm:pt modelId="{0041D508-A02A-4C7E-8730-E9398675D0F0}" type="pres">
      <dgm:prSet presAssocID="{15BF5670-8C97-44A1-92B0-CD9038C11FF1}" presName="node" presStyleLbl="node1" presStyleIdx="0" presStyleCnt="4">
        <dgm:presLayoutVars>
          <dgm:bulletEnabled val="1"/>
        </dgm:presLayoutVars>
      </dgm:prSet>
      <dgm:spPr/>
    </dgm:pt>
    <dgm:pt modelId="{424F740A-5B12-4710-8E38-38BDA3C3A695}" type="pres">
      <dgm:prSet presAssocID="{D16B05AB-CEDB-4D28-BAB3-EFA4EEEFD264}" presName="sibTrans" presStyleCnt="0"/>
      <dgm:spPr/>
    </dgm:pt>
    <dgm:pt modelId="{ADC1CAE3-AF57-48B9-A45E-30C87DFE3417}" type="pres">
      <dgm:prSet presAssocID="{B1117C80-4BF2-4EE1-9BFB-228C3EB70DB8}" presName="node" presStyleLbl="node1" presStyleIdx="1" presStyleCnt="4">
        <dgm:presLayoutVars>
          <dgm:bulletEnabled val="1"/>
        </dgm:presLayoutVars>
      </dgm:prSet>
      <dgm:spPr/>
    </dgm:pt>
    <dgm:pt modelId="{2CA11A7E-4F2A-4F16-81D3-E81E2EEA33D7}" type="pres">
      <dgm:prSet presAssocID="{82FE81A1-CBCE-41B4-BCCD-630698DBFDF8}" presName="sibTrans" presStyleCnt="0"/>
      <dgm:spPr/>
    </dgm:pt>
    <dgm:pt modelId="{0BA3570F-37C1-4B68-8B4A-AE0485987DB1}" type="pres">
      <dgm:prSet presAssocID="{5F625FB1-45FB-407B-926F-6EA2CFC2D58E}" presName="node" presStyleLbl="node1" presStyleIdx="2" presStyleCnt="4">
        <dgm:presLayoutVars>
          <dgm:bulletEnabled val="1"/>
        </dgm:presLayoutVars>
      </dgm:prSet>
      <dgm:spPr/>
    </dgm:pt>
    <dgm:pt modelId="{61A52895-D024-4D51-84A9-54A96512B0C5}" type="pres">
      <dgm:prSet presAssocID="{A0AA4C14-F563-4E9D-8C45-B4DCD1B07C24}" presName="sibTrans" presStyleCnt="0"/>
      <dgm:spPr/>
    </dgm:pt>
    <dgm:pt modelId="{82027FBC-DAB3-4AA3-B7A1-CC7DC720310A}" type="pres">
      <dgm:prSet presAssocID="{186B170F-F3B3-402D-91C6-6243DD13EC1A}" presName="node" presStyleLbl="node1" presStyleIdx="3" presStyleCnt="4">
        <dgm:presLayoutVars>
          <dgm:bulletEnabled val="1"/>
        </dgm:presLayoutVars>
      </dgm:prSet>
      <dgm:spPr/>
    </dgm:pt>
  </dgm:ptLst>
  <dgm:cxnLst>
    <dgm:cxn modelId="{C0E6841A-9C6C-46DB-96FD-580C854ABA6E}" srcId="{EFB1630E-50A7-404C-8316-814F1DF51856}" destId="{15BF5670-8C97-44A1-92B0-CD9038C11FF1}" srcOrd="0" destOrd="0" parTransId="{26EE34CF-2C5E-4C78-BEDE-087726FAA7FA}" sibTransId="{D16B05AB-CEDB-4D28-BAB3-EFA4EEEFD264}"/>
    <dgm:cxn modelId="{E0705C28-8DAC-48B6-8B61-CF54B257F286}" type="presOf" srcId="{5F625FB1-45FB-407B-926F-6EA2CFC2D58E}" destId="{0BA3570F-37C1-4B68-8B4A-AE0485987DB1}" srcOrd="0" destOrd="0" presId="urn:microsoft.com/office/officeart/2005/8/layout/default"/>
    <dgm:cxn modelId="{5693D14D-ACE2-4142-A148-3156213EA9E8}" srcId="{EFB1630E-50A7-404C-8316-814F1DF51856}" destId="{B1117C80-4BF2-4EE1-9BFB-228C3EB70DB8}" srcOrd="1" destOrd="0" parTransId="{F14DD517-FF03-471A-9C66-4EAE19E5FB5D}" sibTransId="{82FE81A1-CBCE-41B4-BCCD-630698DBFDF8}"/>
    <dgm:cxn modelId="{532C2490-93FE-44A0-B61A-9D810A589E7F}" type="presOf" srcId="{15BF5670-8C97-44A1-92B0-CD9038C11FF1}" destId="{0041D508-A02A-4C7E-8730-E9398675D0F0}" srcOrd="0" destOrd="0" presId="urn:microsoft.com/office/officeart/2005/8/layout/default"/>
    <dgm:cxn modelId="{6BF15296-5F2D-4E78-83B6-9F669F09751A}" type="presOf" srcId="{186B170F-F3B3-402D-91C6-6243DD13EC1A}" destId="{82027FBC-DAB3-4AA3-B7A1-CC7DC720310A}" srcOrd="0" destOrd="0" presId="urn:microsoft.com/office/officeart/2005/8/layout/default"/>
    <dgm:cxn modelId="{49F3FD9F-CF04-4021-B735-902106F0E499}" type="presOf" srcId="{EFB1630E-50A7-404C-8316-814F1DF51856}" destId="{E6414251-A5DA-401A-A948-1AED5F359719}" srcOrd="0" destOrd="0" presId="urn:microsoft.com/office/officeart/2005/8/layout/default"/>
    <dgm:cxn modelId="{6DE116D9-0F51-4EA4-8EED-C647E2500377}" type="presOf" srcId="{B1117C80-4BF2-4EE1-9BFB-228C3EB70DB8}" destId="{ADC1CAE3-AF57-48B9-A45E-30C87DFE3417}" srcOrd="0" destOrd="0" presId="urn:microsoft.com/office/officeart/2005/8/layout/default"/>
    <dgm:cxn modelId="{9EF981EF-BFE7-4853-8FF1-77A0BF0A75D3}" srcId="{EFB1630E-50A7-404C-8316-814F1DF51856}" destId="{5F625FB1-45FB-407B-926F-6EA2CFC2D58E}" srcOrd="2" destOrd="0" parTransId="{8B709885-4875-4647-9805-3CEFD3D143C4}" sibTransId="{A0AA4C14-F563-4E9D-8C45-B4DCD1B07C24}"/>
    <dgm:cxn modelId="{D1F1BBF3-0FE6-4429-AC0C-FA93D6F3C58F}" srcId="{EFB1630E-50A7-404C-8316-814F1DF51856}" destId="{186B170F-F3B3-402D-91C6-6243DD13EC1A}" srcOrd="3" destOrd="0" parTransId="{6FD6B523-0771-42FC-AD27-20FB105DAA24}" sibTransId="{728798A9-E646-4659-BE6E-E46DE69D921B}"/>
    <dgm:cxn modelId="{451456A9-04F1-4405-A807-6B6F49C5A8C2}" type="presParOf" srcId="{E6414251-A5DA-401A-A948-1AED5F359719}" destId="{0041D508-A02A-4C7E-8730-E9398675D0F0}" srcOrd="0" destOrd="0" presId="urn:microsoft.com/office/officeart/2005/8/layout/default"/>
    <dgm:cxn modelId="{846A5EE3-BAD2-4FA4-A10E-A0F39A43956B}" type="presParOf" srcId="{E6414251-A5DA-401A-A948-1AED5F359719}" destId="{424F740A-5B12-4710-8E38-38BDA3C3A695}" srcOrd="1" destOrd="0" presId="urn:microsoft.com/office/officeart/2005/8/layout/default"/>
    <dgm:cxn modelId="{A11AA16F-10C5-4841-BFA8-2899BF27FB19}" type="presParOf" srcId="{E6414251-A5DA-401A-A948-1AED5F359719}" destId="{ADC1CAE3-AF57-48B9-A45E-30C87DFE3417}" srcOrd="2" destOrd="0" presId="urn:microsoft.com/office/officeart/2005/8/layout/default"/>
    <dgm:cxn modelId="{2C305747-184F-4169-8B38-E2281F4C8973}" type="presParOf" srcId="{E6414251-A5DA-401A-A948-1AED5F359719}" destId="{2CA11A7E-4F2A-4F16-81D3-E81E2EEA33D7}" srcOrd="3" destOrd="0" presId="urn:microsoft.com/office/officeart/2005/8/layout/default"/>
    <dgm:cxn modelId="{6AEAA36D-1791-4E38-B32C-7D699EC1648B}" type="presParOf" srcId="{E6414251-A5DA-401A-A948-1AED5F359719}" destId="{0BA3570F-37C1-4B68-8B4A-AE0485987DB1}" srcOrd="4" destOrd="0" presId="urn:microsoft.com/office/officeart/2005/8/layout/default"/>
    <dgm:cxn modelId="{C539C847-AE0E-4614-B00F-CFD6F529C060}" type="presParOf" srcId="{E6414251-A5DA-401A-A948-1AED5F359719}" destId="{61A52895-D024-4D51-84A9-54A96512B0C5}" srcOrd="5" destOrd="0" presId="urn:microsoft.com/office/officeart/2005/8/layout/default"/>
    <dgm:cxn modelId="{736B97D7-D350-4AC6-A6C9-22CA550C78E1}" type="presParOf" srcId="{E6414251-A5DA-401A-A948-1AED5F359719}" destId="{82027FBC-DAB3-4AA3-B7A1-CC7DC720310A}" srcOrd="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04432-C5D8-48D9-A2D4-CC5F76A1E308}">
      <dsp:nvSpPr>
        <dsp:cNvPr id="0" name=""/>
        <dsp:cNvSpPr/>
      </dsp:nvSpPr>
      <dsp:spPr>
        <a:xfrm>
          <a:off x="603" y="480288"/>
          <a:ext cx="2598873" cy="3118647"/>
        </a:xfrm>
        <a:prstGeom prst="roundRect">
          <a:avLst>
            <a:gd name="adj" fmla="val 5000"/>
          </a:avLst>
        </a:prstGeom>
        <a:solidFill>
          <a:srgbClr val="ADBDE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Stage </a:t>
          </a:r>
          <a:r>
            <a:rPr lang="en-GB" sz="2100" kern="1200" dirty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</a:t>
          </a:r>
        </a:p>
      </dsp:txBody>
      <dsp:txXfrm rot="16200000">
        <a:off x="-1018154" y="1499046"/>
        <a:ext cx="2557291" cy="519774"/>
      </dsp:txXfrm>
    </dsp:sp>
    <dsp:sp modelId="{3B64B8F6-F9EB-41F3-A775-19835E1EB05B}">
      <dsp:nvSpPr>
        <dsp:cNvPr id="0" name=""/>
        <dsp:cNvSpPr/>
      </dsp:nvSpPr>
      <dsp:spPr>
        <a:xfrm>
          <a:off x="520378" y="480288"/>
          <a:ext cx="1936160" cy="311864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2100" kern="1200" dirty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100" kern="1200" dirty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Comparison of Ceilometer ATB and Aerosol </a:t>
          </a:r>
          <a:br>
            <a:rPr lang="en-US" sz="2100" kern="1200" dirty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100" kern="1200" dirty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In-situ-Measurements</a:t>
          </a:r>
          <a:endParaRPr lang="en-GB" sz="2100" kern="1200" dirty="0">
            <a:ln>
              <a:noFill/>
            </a:ln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0378" y="480288"/>
        <a:ext cx="1936160" cy="3118647"/>
      </dsp:txXfrm>
    </dsp:sp>
    <dsp:sp modelId="{EA17C912-4594-4EB8-882F-D375F6DC2A7F}">
      <dsp:nvSpPr>
        <dsp:cNvPr id="0" name=""/>
        <dsp:cNvSpPr/>
      </dsp:nvSpPr>
      <dsp:spPr>
        <a:xfrm>
          <a:off x="2690437" y="480288"/>
          <a:ext cx="2598873" cy="3118647"/>
        </a:xfrm>
        <a:prstGeom prst="roundRect">
          <a:avLst>
            <a:gd name="adj" fmla="val 5000"/>
          </a:avLst>
        </a:prstGeom>
        <a:solidFill>
          <a:srgbClr val="023D6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rPr>
            <a:t>Stage 2</a:t>
          </a:r>
        </a:p>
      </dsp:txBody>
      <dsp:txXfrm rot="16200000">
        <a:off x="1671679" y="1499046"/>
        <a:ext cx="2557291" cy="519774"/>
      </dsp:txXfrm>
    </dsp:sp>
    <dsp:sp modelId="{33C7DCCA-0910-4CB2-8131-ED02AB3CEA54}">
      <dsp:nvSpPr>
        <dsp:cNvPr id="0" name=""/>
        <dsp:cNvSpPr/>
      </dsp:nvSpPr>
      <dsp:spPr>
        <a:xfrm rot="5400000">
          <a:off x="2474171" y="2960081"/>
          <a:ext cx="458521" cy="38983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501ADF-2DF7-4F96-803C-73D2B9B4F04A}">
      <dsp:nvSpPr>
        <dsp:cNvPr id="0" name=""/>
        <dsp:cNvSpPr/>
      </dsp:nvSpPr>
      <dsp:spPr>
        <a:xfrm>
          <a:off x="3210212" y="480288"/>
          <a:ext cx="1936160" cy="311864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2100" kern="1200" dirty="0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100" kern="1200" dirty="0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rPr>
            <a:t>Calculation of ACI-metrics from Multi-Year JOYCE Dataset</a:t>
          </a:r>
          <a:endParaRPr lang="en-GB" sz="2100" kern="1200" dirty="0">
            <a:ln>
              <a:noFill/>
            </a:ln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10212" y="480288"/>
        <a:ext cx="1936160" cy="3118647"/>
      </dsp:txXfrm>
    </dsp:sp>
    <dsp:sp modelId="{1CBD3FA5-1CF9-4595-88D4-F1AA6D4DFBED}">
      <dsp:nvSpPr>
        <dsp:cNvPr id="0" name=""/>
        <dsp:cNvSpPr/>
      </dsp:nvSpPr>
      <dsp:spPr>
        <a:xfrm>
          <a:off x="5380271" y="480288"/>
          <a:ext cx="2598873" cy="3118647"/>
        </a:xfrm>
        <a:prstGeom prst="roundRect">
          <a:avLst>
            <a:gd name="adj" fmla="val 5000"/>
          </a:avLst>
        </a:prstGeom>
        <a:solidFill>
          <a:srgbClr val="ADBDE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 dirty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Stage 3</a:t>
          </a:r>
        </a:p>
      </dsp:txBody>
      <dsp:txXfrm rot="16200000">
        <a:off x="4361513" y="1499046"/>
        <a:ext cx="2557291" cy="519774"/>
      </dsp:txXfrm>
    </dsp:sp>
    <dsp:sp modelId="{691766AD-D874-418A-BBF5-ED113CF61A43}">
      <dsp:nvSpPr>
        <dsp:cNvPr id="0" name=""/>
        <dsp:cNvSpPr/>
      </dsp:nvSpPr>
      <dsp:spPr>
        <a:xfrm rot="5400000">
          <a:off x="5164005" y="2960081"/>
          <a:ext cx="458521" cy="38983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79D98B-388C-4879-86F5-D635C03E89AC}">
      <dsp:nvSpPr>
        <dsp:cNvPr id="0" name=""/>
        <dsp:cNvSpPr/>
      </dsp:nvSpPr>
      <dsp:spPr>
        <a:xfrm>
          <a:off x="5900046" y="480288"/>
          <a:ext cx="1936160" cy="311864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GB" sz="2100" kern="1200" dirty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GB" sz="2100" kern="1200" dirty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Complementary Analyses</a:t>
          </a:r>
        </a:p>
      </dsp:txBody>
      <dsp:txXfrm>
        <a:off x="5900046" y="480288"/>
        <a:ext cx="1936160" cy="31186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1D508-A02A-4C7E-8730-E9398675D0F0}">
      <dsp:nvSpPr>
        <dsp:cNvPr id="0" name=""/>
        <dsp:cNvSpPr/>
      </dsp:nvSpPr>
      <dsp:spPr>
        <a:xfrm>
          <a:off x="772067" y="1652"/>
          <a:ext cx="3135905" cy="1881543"/>
        </a:xfrm>
        <a:prstGeom prst="rect">
          <a:avLst/>
        </a:prstGeom>
        <a:solidFill>
          <a:srgbClr val="ADBDE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solidFill>
                <a:schemeClr val="tx1"/>
              </a:solidFill>
            </a:rPr>
            <a:t>Aerosol Number Concentration from Optical Particle Counter</a:t>
          </a:r>
          <a:r>
            <a:rPr lang="en-GB" sz="2200" kern="1200" baseline="30000" dirty="0">
              <a:solidFill>
                <a:schemeClr val="tx1"/>
              </a:solidFill>
            </a:rPr>
            <a:t>1</a:t>
          </a:r>
        </a:p>
      </dsp:txBody>
      <dsp:txXfrm>
        <a:off x="772067" y="1652"/>
        <a:ext cx="3135905" cy="1881543"/>
      </dsp:txXfrm>
    </dsp:sp>
    <dsp:sp modelId="{ADC1CAE3-AF57-48B9-A45E-30C87DFE3417}">
      <dsp:nvSpPr>
        <dsp:cNvPr id="0" name=""/>
        <dsp:cNvSpPr/>
      </dsp:nvSpPr>
      <dsp:spPr>
        <a:xfrm>
          <a:off x="4221563" y="1652"/>
          <a:ext cx="3135905" cy="1881543"/>
        </a:xfrm>
        <a:prstGeom prst="rect">
          <a:avLst/>
        </a:prstGeom>
        <a:solidFill>
          <a:srgbClr val="ADBDE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b="0" kern="1200" noProof="0" dirty="0">
              <a:solidFill>
                <a:schemeClr val="tx1"/>
              </a:solidFill>
            </a:rPr>
            <a:t>Transmittance</a:t>
          </a:r>
          <a:r>
            <a:rPr lang="en-GB" sz="2200" kern="1200" dirty="0">
              <a:solidFill>
                <a:schemeClr val="tx1"/>
              </a:solidFill>
            </a:rPr>
            <a:t> from Nephelometer</a:t>
          </a:r>
          <a:r>
            <a:rPr lang="en-GB" sz="2200" kern="1200" baseline="30000" dirty="0">
              <a:solidFill>
                <a:schemeClr val="tx1"/>
              </a:solidFill>
            </a:rPr>
            <a:t>1</a:t>
          </a:r>
          <a:endParaRPr lang="en-GB" sz="2200" kern="1200" dirty="0">
            <a:solidFill>
              <a:schemeClr val="tx1"/>
            </a:solidFill>
          </a:endParaRPr>
        </a:p>
      </dsp:txBody>
      <dsp:txXfrm>
        <a:off x="4221563" y="1652"/>
        <a:ext cx="3135905" cy="1881543"/>
      </dsp:txXfrm>
    </dsp:sp>
    <dsp:sp modelId="{0BA3570F-37C1-4B68-8B4A-AE0485987DB1}">
      <dsp:nvSpPr>
        <dsp:cNvPr id="0" name=""/>
        <dsp:cNvSpPr/>
      </dsp:nvSpPr>
      <dsp:spPr>
        <a:xfrm>
          <a:off x="772067" y="2196786"/>
          <a:ext cx="3135905" cy="1881543"/>
        </a:xfrm>
        <a:prstGeom prst="rect">
          <a:avLst/>
        </a:prstGeom>
        <a:solidFill>
          <a:srgbClr val="ADBDE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solidFill>
                <a:schemeClr val="tx1"/>
              </a:solidFill>
            </a:rPr>
            <a:t>Aerosol Size Distribution from Scanning Mobility Particle Sizer</a:t>
          </a:r>
          <a:r>
            <a:rPr lang="en-GB" sz="2200" kern="1200" baseline="30000" dirty="0">
              <a:solidFill>
                <a:schemeClr val="tx1"/>
              </a:solidFill>
            </a:rPr>
            <a:t>2</a:t>
          </a:r>
        </a:p>
      </dsp:txBody>
      <dsp:txXfrm>
        <a:off x="772067" y="2196786"/>
        <a:ext cx="3135905" cy="1881543"/>
      </dsp:txXfrm>
    </dsp:sp>
    <dsp:sp modelId="{82027FBC-DAB3-4AA3-B7A1-CC7DC720310A}">
      <dsp:nvSpPr>
        <dsp:cNvPr id="0" name=""/>
        <dsp:cNvSpPr/>
      </dsp:nvSpPr>
      <dsp:spPr>
        <a:xfrm>
          <a:off x="4221563" y="2196786"/>
          <a:ext cx="3135905" cy="1881543"/>
        </a:xfrm>
        <a:prstGeom prst="rect">
          <a:avLst/>
        </a:prstGeom>
        <a:solidFill>
          <a:srgbClr val="ADBDE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solidFill>
                <a:schemeClr val="tx1"/>
              </a:solidFill>
            </a:rPr>
            <a:t>CCN-Concentration from Cloud Condensation Nuclei Counter</a:t>
          </a:r>
          <a:r>
            <a:rPr lang="en-GB" sz="2200" kern="1200" baseline="30000" dirty="0">
              <a:solidFill>
                <a:schemeClr val="tx1"/>
              </a:solidFill>
            </a:rPr>
            <a:t>2</a:t>
          </a:r>
          <a:endParaRPr lang="en-GB" sz="2200" kern="1200" dirty="0">
            <a:solidFill>
              <a:schemeClr val="tx1"/>
            </a:solidFill>
          </a:endParaRPr>
        </a:p>
      </dsp:txBody>
      <dsp:txXfrm>
        <a:off x="4221563" y="2196786"/>
        <a:ext cx="3135905" cy="18815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BCD1B-C317-4519-8A6B-863F6B4CB478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41425"/>
            <a:ext cx="23685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BF631-FF68-4407-91F0-6159DFDBFD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815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Überschriften</a:t>
            </a:r>
            <a:r>
              <a:rPr lang="en-GB" dirty="0"/>
              <a:t> 72</a:t>
            </a:r>
          </a:p>
          <a:p>
            <a:r>
              <a:rPr lang="en-GB" dirty="0"/>
              <a:t>Text 22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9BF631-FF68-4407-91F0-6159DFDBFD5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617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603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6869" y="1476000"/>
            <a:ext cx="8405634" cy="2422800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17876838" y="0"/>
            <a:ext cx="12403137" cy="6354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 userDrawn="1"/>
        </p:nvSpPr>
        <p:spPr>
          <a:xfrm>
            <a:off x="0" y="41293453"/>
            <a:ext cx="30276000" cy="756000"/>
          </a:xfrm>
          <a:prstGeom prst="rect">
            <a:avLst/>
          </a:prstGeom>
          <a:solidFill>
            <a:srgbClr val="023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675" y="41449203"/>
            <a:ext cx="10333038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55F2106-803F-4157-B0D4-D5106271F4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9" b="21561"/>
          <a:stretch/>
        </p:blipFill>
        <p:spPr>
          <a:xfrm>
            <a:off x="1527472" y="1476000"/>
            <a:ext cx="4930967" cy="24228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052224B-AD6C-4590-AA65-FA5657C93C7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4915" y="1787400"/>
            <a:ext cx="2946681" cy="1800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E38AF19-BF65-46AA-89B1-7C2581416BF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884" y="1787400"/>
            <a:ext cx="4999999" cy="180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048DDB9-A16B-40D4-B079-F79286C2B68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96171" y="1787400"/>
            <a:ext cx="30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90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2.xml"/><Relationship Id="rId18" Type="http://schemas.openxmlformats.org/officeDocument/2006/relationships/image" Target="../media/image12.png"/><Relationship Id="rId26" Type="http://schemas.openxmlformats.org/officeDocument/2006/relationships/image" Target="../media/image18.png"/><Relationship Id="rId3" Type="http://schemas.openxmlformats.org/officeDocument/2006/relationships/image" Target="../media/image7.jpg"/><Relationship Id="rId21" Type="http://schemas.openxmlformats.org/officeDocument/2006/relationships/image" Target="../media/image15.svg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17" Type="http://schemas.openxmlformats.org/officeDocument/2006/relationships/image" Target="../media/image11.png"/><Relationship Id="rId25" Type="http://schemas.microsoft.com/office/2007/relationships/hdphoto" Target="../media/hdphoto2.wdp"/><Relationship Id="rId2" Type="http://schemas.openxmlformats.org/officeDocument/2006/relationships/notesSlide" Target="../notesSlides/notesSlide1.xml"/><Relationship Id="rId16" Type="http://schemas.microsoft.com/office/2007/relationships/diagramDrawing" Target="../diagrams/drawing2.xm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microsoft.com/office/2007/relationships/diagramDrawing" Target="../diagrams/drawing1.xml"/><Relationship Id="rId24" Type="http://schemas.openxmlformats.org/officeDocument/2006/relationships/image" Target="../media/image17.png"/><Relationship Id="rId5" Type="http://schemas.openxmlformats.org/officeDocument/2006/relationships/image" Target="../media/image9.png"/><Relationship Id="rId15" Type="http://schemas.openxmlformats.org/officeDocument/2006/relationships/diagramColors" Target="../diagrams/colors2.xml"/><Relationship Id="rId23" Type="http://schemas.microsoft.com/office/2007/relationships/hdphoto" Target="../media/hdphoto1.wdp"/><Relationship Id="rId28" Type="http://schemas.openxmlformats.org/officeDocument/2006/relationships/image" Target="../media/image19.png"/><Relationship Id="rId10" Type="http://schemas.openxmlformats.org/officeDocument/2006/relationships/diagramColors" Target="../diagrams/colors1.xml"/><Relationship Id="rId19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2.xml"/><Relationship Id="rId22" Type="http://schemas.openxmlformats.org/officeDocument/2006/relationships/image" Target="../media/image16.png"/><Relationship Id="rId27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BD12458-69E4-4DB8-B96B-324D201ECE88}"/>
              </a:ext>
            </a:extLst>
          </p:cNvPr>
          <p:cNvSpPr txBox="1">
            <a:spLocks/>
          </p:cNvSpPr>
          <p:nvPr/>
        </p:nvSpPr>
        <p:spPr>
          <a:xfrm>
            <a:off x="-1" y="4844197"/>
            <a:ext cx="30279976" cy="5240296"/>
          </a:xfrm>
          <a:prstGeom prst="rect">
            <a:avLst/>
          </a:prstGeom>
        </p:spPr>
        <p:txBody>
          <a:bodyPr anchor="t"/>
          <a:lstStyle>
            <a:lvl1pPr algn="l" defTabSz="2952323" rtl="0" eaLnBrk="1" latinLnBrk="0" hangingPunct="1">
              <a:lnSpc>
                <a:spcPct val="114000"/>
              </a:lnSpc>
              <a:spcBef>
                <a:spcPts val="0"/>
              </a:spcBef>
              <a:buNone/>
              <a:defRPr sz="3200" kern="1200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000" b="1" dirty="0">
                <a:solidFill>
                  <a:srgbClr val="003D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AEROSOL-CLOUD INTERACTIONS </a:t>
            </a:r>
          </a:p>
          <a:p>
            <a:pPr algn="ctr"/>
            <a:r>
              <a:rPr lang="en-US" sz="10000" b="1" dirty="0">
                <a:solidFill>
                  <a:srgbClr val="003D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JOYCE USING ACTRIS DATA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C7E826A-7A79-47B7-A981-EB243D50A5AA}"/>
              </a:ext>
            </a:extLst>
          </p:cNvPr>
          <p:cNvSpPr/>
          <p:nvPr/>
        </p:nvSpPr>
        <p:spPr>
          <a:xfrm>
            <a:off x="11001600" y="18550736"/>
            <a:ext cx="8280000" cy="3064816"/>
          </a:xfrm>
          <a:prstGeom prst="rect">
            <a:avLst/>
          </a:prstGeom>
          <a:solidFill>
            <a:schemeClr val="bg1"/>
          </a:solidFill>
          <a:ln w="12700">
            <a:solidFill>
              <a:srgbClr val="003D64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ACI algorithm (Sarna et. al. 2015)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applied to data characterized by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49263" indent="-182563" algn="just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Low-level liquid water clouds</a:t>
            </a:r>
          </a:p>
          <a:p>
            <a:pPr marL="449263" indent="-182563" algn="just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 mixed conditions (Manninen et. al., 2018)</a:t>
            </a:r>
          </a:p>
          <a:p>
            <a:pPr marL="449263" indent="-182563" algn="just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base in range 500 m – 2000 m AGL</a:t>
            </a:r>
          </a:p>
          <a:p>
            <a:pPr marL="449263" indent="-182563" algn="just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profiles with liquid cloud droplets and aerosols (based on Cloudnet classification)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4087235-196D-484B-B9ED-45169F6A2C37}"/>
              </a:ext>
            </a:extLst>
          </p:cNvPr>
          <p:cNvSpPr txBox="1"/>
          <p:nvPr/>
        </p:nvSpPr>
        <p:spPr>
          <a:xfrm>
            <a:off x="11001600" y="17003992"/>
            <a:ext cx="828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Selection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B77B011-9A9B-4214-9277-60245AE2ABA8}"/>
              </a:ext>
            </a:extLst>
          </p:cNvPr>
          <p:cNvSpPr/>
          <p:nvPr/>
        </p:nvSpPr>
        <p:spPr>
          <a:xfrm>
            <a:off x="1530000" y="18323155"/>
            <a:ext cx="8280000" cy="2011751"/>
          </a:xfrm>
          <a:prstGeom prst="rect">
            <a:avLst/>
          </a:prstGeom>
          <a:solidFill>
            <a:srgbClr val="ADBDE3"/>
          </a:solidFill>
          <a:ln w="12700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just">
              <a:buFont typeface="+mj-lt"/>
              <a:buAutoNum type="arabicPeriod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attenuated backscatter signal (ATB) of a ceilometer suitable to represent aerosol concentration?</a:t>
            </a:r>
          </a:p>
          <a:p>
            <a:pPr marL="857250" indent="-857250" algn="just">
              <a:buFont typeface="+mj-lt"/>
              <a:buAutoNum type="arabicPeriod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possible to confirm and quantify ACI-effects on a long-term JOYCE dataset?</a:t>
            </a:r>
            <a:endParaRPr lang="en-GB" sz="2200" dirty="0">
              <a:solidFill>
                <a:schemeClr val="tx1"/>
              </a:solidFill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79908A2-EFC8-4E72-A7D5-397DE86D55DC}"/>
              </a:ext>
            </a:extLst>
          </p:cNvPr>
          <p:cNvSpPr txBox="1"/>
          <p:nvPr/>
        </p:nvSpPr>
        <p:spPr>
          <a:xfrm>
            <a:off x="1530000" y="16687394"/>
            <a:ext cx="8280000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7000" dirty="0">
                <a:solidFill>
                  <a:srgbClr val="023D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Questions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6729D4D6-6130-4526-B3BB-BA23963020AE}"/>
              </a:ext>
            </a:extLst>
          </p:cNvPr>
          <p:cNvSpPr/>
          <p:nvPr/>
        </p:nvSpPr>
        <p:spPr>
          <a:xfrm>
            <a:off x="20451600" y="35053575"/>
            <a:ext cx="8280000" cy="5018138"/>
          </a:xfrm>
          <a:prstGeom prst="rect">
            <a:avLst/>
          </a:prstGeom>
          <a:solidFill>
            <a:srgbClr val="EBEBEB"/>
          </a:solidFill>
          <a:ln w="12700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Sarna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K., &amp;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Russchenberg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H. W. J. (2016). </a:t>
            </a: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Ground-</a:t>
            </a:r>
            <a:r>
              <a:rPr lang="de-DE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remote </a:t>
            </a:r>
            <a:r>
              <a:rPr lang="de-DE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sensing</a:t>
            </a: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scheme</a:t>
            </a: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aerosol-</a:t>
            </a:r>
            <a:r>
              <a:rPr lang="de-DE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</a:t>
            </a: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interactions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Atmospheric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Measurement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Techniques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9(3), 1039–1050. https://doi.org/10.5194/amt-9-1039-2016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Twomey, S. (1977). 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Influence of Pollution on the Shortwave Albedo of Clouds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Journal of the Atmospheric Sciences, 34(7), 1149–1152. https://doi.org/10.1175/1520-0469(1977)034&lt;1149:TIOPOT&gt;2.0.CO;2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O’Connor, E. J., Illingworth, A. J., &amp; Hogan, R. J. (2004). 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Technique for Autocalibration of Cloud Lidar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Journal of Atmospheric and Oceanic Technology, 21(5), 777–786. https://doi.org/10.1175/1520-0426(2004)021&lt;0777:ATFAOC&gt;2.0.CO;2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Manninen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 J., Marke, T.,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Tuononen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M., &amp; O’Connor, E. J. (2018). </a:t>
            </a:r>
            <a:r>
              <a:rPr lang="de-DE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Atmospheric</a:t>
            </a: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Boundary Layer Classification </a:t>
            </a:r>
            <a:r>
              <a:rPr lang="de-DE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Doppler Lidar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Journal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Geophysical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Research: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Atmospheres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123(15), 8172–8189. https://doi.org/10.1029/2017JD028169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IPCC, 2022: </a:t>
            </a: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Change 2022: Impacts, Adaptation, and </a:t>
            </a:r>
            <a:r>
              <a:rPr lang="de-DE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Vulnerability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Working Group II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Sixth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Assessment Report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Intergovernmental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Panel on Climate Change [H.-O. Pörtner, D.C. Roberts, M.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Tignor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E.S.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Poloczanska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K.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Mintenbeck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Alegría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 Craig, S. Langsdorf, S. Löschke, V. Möller, A.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Okem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B. Rama (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.)]. Cambridge University Press. In Press.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7F3B463E-F73D-4DB1-B88F-4B4E9FFA7542}"/>
              </a:ext>
            </a:extLst>
          </p:cNvPr>
          <p:cNvSpPr txBox="1"/>
          <p:nvPr/>
        </p:nvSpPr>
        <p:spPr>
          <a:xfrm>
            <a:off x="20451600" y="33323472"/>
            <a:ext cx="828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49BA89A-4644-4105-B43D-5766C4C505AB}"/>
              </a:ext>
            </a:extLst>
          </p:cNvPr>
          <p:cNvSpPr txBox="1"/>
          <p:nvPr/>
        </p:nvSpPr>
        <p:spPr>
          <a:xfrm>
            <a:off x="1530000" y="20801116"/>
            <a:ext cx="82800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7000" dirty="0">
                <a:solidFill>
                  <a:srgbClr val="023D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D1612497-08BE-4297-95A1-85851BB1E2E3}"/>
              </a:ext>
            </a:extLst>
          </p:cNvPr>
          <p:cNvSpPr/>
          <p:nvPr/>
        </p:nvSpPr>
        <p:spPr>
          <a:xfrm>
            <a:off x="1530000" y="22467655"/>
            <a:ext cx="8280000" cy="3228333"/>
          </a:xfrm>
          <a:prstGeom prst="rect">
            <a:avLst/>
          </a:prstGeom>
          <a:solidFill>
            <a:schemeClr val="bg1"/>
          </a:solidFill>
          <a:ln w="12700">
            <a:solidFill>
              <a:srgbClr val="003D64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indent="-36195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 the method </a:t>
            </a:r>
            <a:r>
              <a:rPr lang="en-US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GB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Sarna et. al., 2015</a:t>
            </a:r>
            <a:r>
              <a:rPr lang="de-DE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apply it to long-term JOYCE data.</a:t>
            </a:r>
          </a:p>
          <a:p>
            <a:pPr marL="361950" indent="-36195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the ceilometer attenuated backscatter signal to in-situ aerosol-measurements to verify the applicability of the method.</a:t>
            </a:r>
          </a:p>
          <a:p>
            <a:pPr marL="361950" indent="-361950" algn="just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 a Planetary Boundary Layer (PBL) classification (Manninen et. al., 2018).</a:t>
            </a:r>
          </a:p>
          <a:p>
            <a:pPr marL="361950" indent="-361950" algn="just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ACI-metrics in context to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conditions (temperature, humidity, pressure, weather type classification).</a:t>
            </a:r>
            <a:endParaRPr lang="en-GB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5F8E8957-1D36-4118-B42D-ECB0F025AF5D}"/>
              </a:ext>
            </a:extLst>
          </p:cNvPr>
          <p:cNvSpPr txBox="1"/>
          <p:nvPr/>
        </p:nvSpPr>
        <p:spPr>
          <a:xfrm>
            <a:off x="412669" y="8474290"/>
            <a:ext cx="2872131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Marcus Müller</a:t>
            </a:r>
            <a:r>
              <a:rPr lang="en-GB" sz="6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, Ulrich Löhnert</a:t>
            </a:r>
            <a:r>
              <a:rPr lang="en-GB" sz="6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, Birger Bohn</a:t>
            </a:r>
            <a:r>
              <a:rPr lang="en-GB" sz="6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/>
            <a:r>
              <a:rPr lang="en-GB" sz="32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Institute for Energy- and Climate Research: Troposphere (IEK-8),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Forschungszentrum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Jülich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GmbH, Germany</a:t>
            </a:r>
          </a:p>
          <a:p>
            <a:pPr algn="ctr"/>
            <a:r>
              <a:rPr lang="en-US" sz="32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Institute for Geophysics and Meteorology, University of Cologne, Germany</a:t>
            </a:r>
          </a:p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contact: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cap="none" dirty="0">
                <a:latin typeface="Arial" panose="020B0604020202020204" pitchFamily="34" charset="0"/>
                <a:cs typeface="Arial" panose="020B0604020202020204" pitchFamily="34" charset="0"/>
              </a:rPr>
              <a:t>marc.mueller@fz-juelich.de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5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FB02DEE2-C278-4E07-B27E-15B6C0D78A12}"/>
              </a:ext>
            </a:extLst>
          </p:cNvPr>
          <p:cNvSpPr txBox="1"/>
          <p:nvPr/>
        </p:nvSpPr>
        <p:spPr>
          <a:xfrm>
            <a:off x="1530000" y="11160000"/>
            <a:ext cx="82800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7000" dirty="0">
                <a:solidFill>
                  <a:srgbClr val="023D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2037D1D9-9452-42CB-BF25-16C6004A6464}"/>
              </a:ext>
            </a:extLst>
          </p:cNvPr>
          <p:cNvSpPr/>
          <p:nvPr/>
        </p:nvSpPr>
        <p:spPr>
          <a:xfrm>
            <a:off x="1530000" y="12826539"/>
            <a:ext cx="8280000" cy="3394645"/>
          </a:xfrm>
          <a:prstGeom prst="rect">
            <a:avLst/>
          </a:prstGeom>
          <a:solidFill>
            <a:schemeClr val="bg1"/>
          </a:solidFill>
          <a:ln w="12700">
            <a:solidFill>
              <a:srgbClr val="003D64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Today the physical mechanisms of Aerosol-Cloud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nteraction (</a:t>
            </a:r>
            <a:r>
              <a:rPr lang="en-US" sz="22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ACI</a:t>
            </a:r>
            <a:r>
              <a:rPr lang="en-US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are well known (Twomey, 1977). Nevertheless, the magnitude of ACI and the scales on which it acts in radiative transfer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en-US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still reasons of uncertainty in climate models (IPCC, 2022). A method for the calculation of ACI-metrics, using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ground-based cloud remote sensing and </a:t>
            </a:r>
            <a:r>
              <a:rPr lang="en-US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backscatter signal of a ceilometer, already exists (</a:t>
            </a:r>
            <a:r>
              <a:rPr lang="en-GB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Sarna et. al., 2015). A multi-year application and a detailed analysis of this method is still missing. 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JOYCE site allows the use </a:t>
            </a:r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 data set of collocated aerosol in-situ and cloud remote sensing observations.</a:t>
            </a:r>
            <a:endParaRPr lang="de-DE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D0DF879-B574-411C-B259-56C6B7853DA8}"/>
              </a:ext>
            </a:extLst>
          </p:cNvPr>
          <p:cNvSpPr txBox="1"/>
          <p:nvPr/>
        </p:nvSpPr>
        <p:spPr>
          <a:xfrm>
            <a:off x="11001600" y="11160000"/>
            <a:ext cx="828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JOYCE</a:t>
            </a:r>
          </a:p>
        </p:txBody>
      </p: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F9C695FC-DF09-432C-B292-416155A61A0A}"/>
              </a:ext>
            </a:extLst>
          </p:cNvPr>
          <p:cNvGrpSpPr/>
          <p:nvPr/>
        </p:nvGrpSpPr>
        <p:grpSpPr>
          <a:xfrm>
            <a:off x="11001600" y="12706744"/>
            <a:ext cx="8280000" cy="3950833"/>
            <a:chOff x="11001600" y="12405425"/>
            <a:chExt cx="8280000" cy="3950833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0E46F770-338B-49E8-9525-5F56B49EE12E}"/>
                </a:ext>
              </a:extLst>
            </p:cNvPr>
            <p:cNvSpPr/>
            <p:nvPr/>
          </p:nvSpPr>
          <p:spPr>
            <a:xfrm>
              <a:off x="11001600" y="12405425"/>
              <a:ext cx="8280000" cy="395083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3D64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0BBA65D2-0F13-42F4-A6B4-FC34DF9D5704}"/>
                </a:ext>
              </a:extLst>
            </p:cNvPr>
            <p:cNvSpPr txBox="1"/>
            <p:nvPr/>
          </p:nvSpPr>
          <p:spPr>
            <a:xfrm>
              <a:off x="11076832" y="12643811"/>
              <a:ext cx="3822171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n-US" sz="2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J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ülich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US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bservator</a:t>
              </a:r>
              <a:r>
                <a:rPr lang="en-US" sz="2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for </a:t>
              </a:r>
              <a:r>
                <a:rPr lang="en-U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loud </a:t>
              </a:r>
              <a:r>
                <a:rPr lang="en-U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volution </a:t>
              </a:r>
            </a:p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Multi-year tower measurements of aerosol</a:t>
              </a:r>
            </a:p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Cloud &amp; aerosol remote sensing </a:t>
              </a:r>
              <a:endParaRPr lang="en-GB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623888" lvl="1" indent="-174625">
                <a:buFont typeface="Arial" panose="020B0604020202020204" pitchFamily="34" charset="0"/>
                <a:buChar char="•"/>
              </a:pPr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Ceilometer</a:t>
              </a:r>
            </a:p>
            <a:p>
              <a:pPr marL="623888" lvl="1" indent="-174625">
                <a:buFont typeface="Arial" panose="020B0604020202020204" pitchFamily="34" charset="0"/>
                <a:buChar char="•"/>
              </a:pPr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Cloud Radars</a:t>
              </a:r>
            </a:p>
            <a:p>
              <a:pPr marL="623888" lvl="1" indent="-174625">
                <a:buFont typeface="Arial" panose="020B0604020202020204" pitchFamily="34" charset="0"/>
                <a:buChar char="•"/>
              </a:pPr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Microwave Radiometer</a:t>
              </a:r>
            </a:p>
            <a:p>
              <a:pPr marL="623888" lvl="1" indent="-174625">
                <a:buFont typeface="Arial" panose="020B0604020202020204" pitchFamily="34" charset="0"/>
                <a:buChar char="•"/>
              </a:pPr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Sun Photometer</a:t>
              </a:r>
            </a:p>
          </p:txBody>
        </p:sp>
        <p:pic>
          <p:nvPicPr>
            <p:cNvPr id="59" name="Grafik 58">
              <a:extLst>
                <a:ext uri="{FF2B5EF4-FFF2-40B4-BE49-F238E27FC236}">
                  <a16:creationId xmlns:a16="http://schemas.microsoft.com/office/drawing/2014/main" id="{924941B7-3265-4A0E-B121-497DE8261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878646" y="12731725"/>
              <a:ext cx="4176441" cy="3298231"/>
            </a:xfrm>
            <a:prstGeom prst="rect">
              <a:avLst/>
            </a:prstGeom>
          </p:spPr>
        </p:pic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8C539A89-B5A2-4D75-A2E5-8F7A55A1A949}"/>
              </a:ext>
            </a:extLst>
          </p:cNvPr>
          <p:cNvGrpSpPr/>
          <p:nvPr/>
        </p:nvGrpSpPr>
        <p:grpSpPr>
          <a:xfrm>
            <a:off x="11001600" y="23508711"/>
            <a:ext cx="8280000" cy="9827927"/>
            <a:chOff x="11001600" y="23555323"/>
            <a:chExt cx="8280000" cy="9827927"/>
          </a:xfrm>
        </p:grpSpPr>
        <p:sp>
          <p:nvSpPr>
            <p:cNvPr id="62" name="Rechteck 61">
              <a:extLst>
                <a:ext uri="{FF2B5EF4-FFF2-40B4-BE49-F238E27FC236}">
                  <a16:creationId xmlns:a16="http://schemas.microsoft.com/office/drawing/2014/main" id="{F6153961-3B13-4E0D-806B-84694F4ECB62}"/>
                </a:ext>
              </a:extLst>
            </p:cNvPr>
            <p:cNvSpPr/>
            <p:nvPr/>
          </p:nvSpPr>
          <p:spPr>
            <a:xfrm>
              <a:off x="11001600" y="23555323"/>
              <a:ext cx="8280000" cy="98279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3D64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id="{897D7148-6614-42D7-B53F-DBBB70241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247379" y="24534933"/>
              <a:ext cx="7347770" cy="255984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feld 63">
                  <a:extLst>
                    <a:ext uri="{FF2B5EF4-FFF2-40B4-BE49-F238E27FC236}">
                      <a16:creationId xmlns:a16="http://schemas.microsoft.com/office/drawing/2014/main" id="{BFE5E6D2-D246-4CFF-AFDA-0769380C4126}"/>
                    </a:ext>
                  </a:extLst>
                </p:cNvPr>
                <p:cNvSpPr txBox="1"/>
                <p:nvPr/>
              </p:nvSpPr>
              <p:spPr>
                <a:xfrm>
                  <a:off x="13487981" y="30650423"/>
                  <a:ext cx="3307238" cy="266085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de-DE" sz="25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2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500" i="1">
                                        <a:latin typeface="Cambria Math" panose="02040503050406030204" pitchFamily="18" charset="0"/>
                                      </a:rPr>
                                      <m:t>𝐴𝐶𝐼</m:t>
                                    </m:r>
                                  </m:e>
                                  <m:sub>
                                    <m:r>
                                      <a:rPr lang="de-DE" sz="25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de-DE" sz="25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de-DE" sz="25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25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de-DE" sz="25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de-DE" sz="2500" i="1">
                                        <a:latin typeface="Cambria Math" panose="02040503050406030204" pitchFamily="18" charset="0"/>
                                      </a:rPr>
                                      <m:t>𝑙𝑛</m:t>
                                    </m:r>
                                    <m:sSub>
                                      <m:sSubPr>
                                        <m:ctrlPr>
                                          <a:rPr lang="de-DE" sz="2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2500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de-DE" sz="2500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de-DE" sz="2500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  <m:r>
                                      <a:rPr lang="de-DE" sz="25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de-DE" sz="25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de-DE" sz="25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de-DE" sz="250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  <m:r>
                                      <a:rPr lang="de-DE" sz="2500" i="1">
                                        <a:latin typeface="Cambria Math" panose="02040503050406030204" pitchFamily="18" charset="0"/>
                                      </a:rPr>
                                      <m:t>⁡(</m:t>
                                    </m:r>
                                    <m:r>
                                      <a:rPr lang="de-DE" sz="25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de-DE" sz="25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de-DE" sz="2500" b="0" i="1" smtClean="0">
                                <a:latin typeface="Cambria Math" panose="02040503050406030204" pitchFamily="18" charset="0"/>
                              </a:rPr>
                              <m:t>𝐿𝑊𝑃</m:t>
                            </m:r>
                          </m:sub>
                        </m:sSub>
                      </m:oMath>
                    </m:oMathPara>
                  </a14:m>
                  <a:endParaRPr lang="de-DE" sz="2500" b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de-DE" sz="25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2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500" i="1">
                                        <a:latin typeface="Cambria Math" panose="02040503050406030204" pitchFamily="18" charset="0"/>
                                      </a:rPr>
                                      <m:t>𝐴𝐶𝐼</m:t>
                                    </m:r>
                                  </m:e>
                                  <m:sub>
                                    <m:r>
                                      <a:rPr lang="de-DE" sz="25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de-DE" sz="25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de-DE" sz="25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25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de-DE" sz="25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de-DE" sz="2500" i="1">
                                        <a:latin typeface="Cambria Math" panose="02040503050406030204" pitchFamily="18" charset="0"/>
                                      </a:rPr>
                                      <m:t>𝑙𝑛</m:t>
                                    </m:r>
                                    <m:sSub>
                                      <m:sSubPr>
                                        <m:ctrlPr>
                                          <a:rPr lang="de-DE" sz="2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2500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de-DE" sz="25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de-DE" sz="2500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  <m:r>
                                      <a:rPr lang="de-DE" sz="25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de-DE" sz="25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de-DE" sz="25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de-DE" sz="250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  <m:r>
                                      <a:rPr lang="de-DE" sz="2500" i="1">
                                        <a:latin typeface="Cambria Math" panose="02040503050406030204" pitchFamily="18" charset="0"/>
                                      </a:rPr>
                                      <m:t>⁡(</m:t>
                                    </m:r>
                                    <m:r>
                                      <a:rPr lang="de-DE" sz="25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de-DE" sz="25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de-DE" sz="2500" b="0" i="1" smtClean="0">
                                <a:latin typeface="Cambria Math" panose="02040503050406030204" pitchFamily="18" charset="0"/>
                              </a:rPr>
                              <m:t>𝐿𝑊𝑃</m:t>
                            </m:r>
                          </m:sub>
                        </m:sSub>
                      </m:oMath>
                    </m:oMathPara>
                  </a14:m>
                  <a:endParaRPr lang="en-GB" sz="25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5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5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GB" sz="25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de-DE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sz="2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de-DE" sz="2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sub>
                        </m:sSub>
                        <m:r>
                          <a:rPr lang="de-DE" sz="25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de-DE" sz="25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500" b="0" i="1" smtClean="0">
                                <a:latin typeface="Cambria Math" panose="02040503050406030204" pitchFamily="18" charset="0"/>
                              </a:rPr>
                              <m:t>𝑐𝑜𝑣</m:t>
                            </m:r>
                            <m:r>
                              <a:rPr lang="de-DE" sz="25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de-DE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sz="2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de-DE" sz="2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de-DE" sz="25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de-DE" sz="2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5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sz="25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de-DE" sz="2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5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de-DE" sz="25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5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de-DE" sz="25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GB" sz="25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4" name="Textfeld 63">
                  <a:extLst>
                    <a:ext uri="{FF2B5EF4-FFF2-40B4-BE49-F238E27FC236}">
                      <a16:creationId xmlns:a16="http://schemas.microsoft.com/office/drawing/2014/main" id="{BFE5E6D2-D246-4CFF-AFDA-0769380C41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87981" y="30650423"/>
                  <a:ext cx="3307238" cy="266085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Pfeil: nach unten 64">
              <a:extLst>
                <a:ext uri="{FF2B5EF4-FFF2-40B4-BE49-F238E27FC236}">
                  <a16:creationId xmlns:a16="http://schemas.microsoft.com/office/drawing/2014/main" id="{CBB051FF-22F5-43A4-90C8-B9A517107C8B}"/>
                </a:ext>
              </a:extLst>
            </p:cNvPr>
            <p:cNvSpPr/>
            <p:nvPr/>
          </p:nvSpPr>
          <p:spPr>
            <a:xfrm>
              <a:off x="12197998" y="26950038"/>
              <a:ext cx="331237" cy="720000"/>
            </a:xfrm>
            <a:prstGeom prst="downArrow">
              <a:avLst/>
            </a:prstGeom>
            <a:solidFill>
              <a:srgbClr val="023D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Textfeld 65">
              <a:extLst>
                <a:ext uri="{FF2B5EF4-FFF2-40B4-BE49-F238E27FC236}">
                  <a16:creationId xmlns:a16="http://schemas.microsoft.com/office/drawing/2014/main" id="{F4D4E311-607D-4549-A9BC-5135391189E1}"/>
                </a:ext>
              </a:extLst>
            </p:cNvPr>
            <p:cNvSpPr txBox="1"/>
            <p:nvPr/>
          </p:nvSpPr>
          <p:spPr>
            <a:xfrm>
              <a:off x="11963936" y="29760981"/>
              <a:ext cx="5914654" cy="735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GB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Calculation of ACI-metrics</a:t>
              </a:r>
            </a:p>
            <a:p>
              <a:pPr algn="ctr">
                <a:lnSpc>
                  <a:spcPct val="95000"/>
                </a:lnSpc>
              </a:pPr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Sarna et. al. (2016)</a:t>
              </a:r>
            </a:p>
          </p:txBody>
        </p:sp>
        <p:sp>
          <p:nvSpPr>
            <p:cNvPr id="67" name="Textfeld 66">
              <a:extLst>
                <a:ext uri="{FF2B5EF4-FFF2-40B4-BE49-F238E27FC236}">
                  <a16:creationId xmlns:a16="http://schemas.microsoft.com/office/drawing/2014/main" id="{A0473FD4-9484-492D-9EC3-5D27F08421BF}"/>
                </a:ext>
              </a:extLst>
            </p:cNvPr>
            <p:cNvSpPr txBox="1"/>
            <p:nvPr/>
          </p:nvSpPr>
          <p:spPr>
            <a:xfrm>
              <a:off x="12175372" y="23830596"/>
              <a:ext cx="5818134" cy="735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GB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Calibration is applied to ceilometer signal </a:t>
              </a:r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(O’Connor et. al., 2004)</a:t>
              </a:r>
            </a:p>
          </p:txBody>
        </p:sp>
        <p:sp>
          <p:nvSpPr>
            <p:cNvPr id="68" name="Pfeil: nach unten 67">
              <a:extLst>
                <a:ext uri="{FF2B5EF4-FFF2-40B4-BE49-F238E27FC236}">
                  <a16:creationId xmlns:a16="http://schemas.microsoft.com/office/drawing/2014/main" id="{46497884-CA04-496A-9BE5-2B1E4F03DFBD}"/>
                </a:ext>
              </a:extLst>
            </p:cNvPr>
            <p:cNvSpPr/>
            <p:nvPr/>
          </p:nvSpPr>
          <p:spPr>
            <a:xfrm rot="18700555">
              <a:off x="12557465" y="29037818"/>
              <a:ext cx="360040" cy="706226"/>
            </a:xfrm>
            <a:prstGeom prst="downArrow">
              <a:avLst/>
            </a:prstGeom>
            <a:solidFill>
              <a:srgbClr val="023D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Textfeld 68">
              <a:extLst>
                <a:ext uri="{FF2B5EF4-FFF2-40B4-BE49-F238E27FC236}">
                  <a16:creationId xmlns:a16="http://schemas.microsoft.com/office/drawing/2014/main" id="{E48C2E05-02E1-4176-8465-64B8E266553E}"/>
                </a:ext>
              </a:extLst>
            </p:cNvPr>
            <p:cNvSpPr txBox="1"/>
            <p:nvPr/>
          </p:nvSpPr>
          <p:spPr>
            <a:xfrm>
              <a:off x="11207306" y="27719346"/>
              <a:ext cx="2701765" cy="101566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vertically integrated </a:t>
              </a:r>
            </a:p>
            <a:p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attenuated backscatter:</a:t>
              </a:r>
            </a:p>
            <a:p>
              <a:pPr algn="ctr"/>
              <a:r>
                <a:rPr lang="el-GR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α</a:t>
              </a:r>
              <a:r>
                <a:rPr lang="de-DE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(t)</a:t>
              </a:r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feld 69">
                  <a:extLst>
                    <a:ext uri="{FF2B5EF4-FFF2-40B4-BE49-F238E27FC236}">
                      <a16:creationId xmlns:a16="http://schemas.microsoft.com/office/drawing/2014/main" id="{8DAF2DAB-914A-459F-8101-A4F89E3622DB}"/>
                    </a:ext>
                  </a:extLst>
                </p:cNvPr>
                <p:cNvSpPr txBox="1"/>
                <p:nvPr/>
              </p:nvSpPr>
              <p:spPr>
                <a:xfrm>
                  <a:off x="14686049" y="27370048"/>
                  <a:ext cx="3645605" cy="14465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de-DE" sz="2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droplet</a:t>
                  </a:r>
                  <a:r>
                    <a:rPr lang="de-DE" sz="2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de-DE" sz="2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effective</a:t>
                  </a:r>
                  <a:r>
                    <a:rPr lang="de-DE" sz="2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de-DE" sz="2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radius</a:t>
                  </a:r>
                  <a:r>
                    <a:rPr lang="de-DE" sz="2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de-DE" sz="22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</m:oMath>
                  </a14:m>
                  <a:r>
                    <a:rPr lang="en-GB" sz="2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GB" sz="2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droplet number concentration: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2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de-DE" sz="22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</m:oMath>
                  </a14:m>
                  <a:endParaRPr lang="de-DE" sz="2200" b="1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GB" sz="2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Liquid Water Path: </a:t>
                  </a:r>
                  <a:r>
                    <a:rPr lang="en-GB" sz="2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LWP</a:t>
                  </a:r>
                </a:p>
              </p:txBody>
            </p:sp>
          </mc:Choice>
          <mc:Fallback xmlns="">
            <p:sp>
              <p:nvSpPr>
                <p:cNvPr id="70" name="Textfeld 69">
                  <a:extLst>
                    <a:ext uri="{FF2B5EF4-FFF2-40B4-BE49-F238E27FC236}">
                      <a16:creationId xmlns:a16="http://schemas.microsoft.com/office/drawing/2014/main" id="{8DAF2DAB-914A-459F-8101-A4F89E3622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86049" y="27370048"/>
                  <a:ext cx="3645605" cy="1446550"/>
                </a:xfrm>
                <a:prstGeom prst="rect">
                  <a:avLst/>
                </a:prstGeom>
                <a:blipFill>
                  <a:blip r:embed="rId6"/>
                  <a:stretch>
                    <a:fillRect l="-1839" t="-2532" b="-3164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Pfeil: nach unten 70">
              <a:extLst>
                <a:ext uri="{FF2B5EF4-FFF2-40B4-BE49-F238E27FC236}">
                  <a16:creationId xmlns:a16="http://schemas.microsoft.com/office/drawing/2014/main" id="{795F417E-6763-4331-AE6E-8E6346061FFE}"/>
                </a:ext>
              </a:extLst>
            </p:cNvPr>
            <p:cNvSpPr/>
            <p:nvPr/>
          </p:nvSpPr>
          <p:spPr>
            <a:xfrm rot="5400000">
              <a:off x="18626607" y="27710683"/>
              <a:ext cx="360040" cy="949946"/>
            </a:xfrm>
            <a:prstGeom prst="downArrow">
              <a:avLst/>
            </a:prstGeom>
            <a:solidFill>
              <a:srgbClr val="023D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Pfeil: nach unten 71">
              <a:extLst>
                <a:ext uri="{FF2B5EF4-FFF2-40B4-BE49-F238E27FC236}">
                  <a16:creationId xmlns:a16="http://schemas.microsoft.com/office/drawing/2014/main" id="{85F6A40C-F5C1-4F09-BB2D-06A028E19F15}"/>
                </a:ext>
              </a:extLst>
            </p:cNvPr>
            <p:cNvSpPr/>
            <p:nvPr/>
          </p:nvSpPr>
          <p:spPr>
            <a:xfrm rot="2700000">
              <a:off x="16871779" y="29051241"/>
              <a:ext cx="360040" cy="706226"/>
            </a:xfrm>
            <a:prstGeom prst="downArrow">
              <a:avLst/>
            </a:prstGeom>
            <a:solidFill>
              <a:srgbClr val="023D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Pfeil: nach unten 72">
              <a:extLst>
                <a:ext uri="{FF2B5EF4-FFF2-40B4-BE49-F238E27FC236}">
                  <a16:creationId xmlns:a16="http://schemas.microsoft.com/office/drawing/2014/main" id="{ECC077F8-D486-4986-B461-674972CC5CAC}"/>
                </a:ext>
              </a:extLst>
            </p:cNvPr>
            <p:cNvSpPr/>
            <p:nvPr/>
          </p:nvSpPr>
          <p:spPr>
            <a:xfrm>
              <a:off x="11899627" y="23923832"/>
              <a:ext cx="331237" cy="720000"/>
            </a:xfrm>
            <a:prstGeom prst="downArrow">
              <a:avLst/>
            </a:prstGeom>
            <a:solidFill>
              <a:srgbClr val="023D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3" name="Textfeld 112">
            <a:extLst>
              <a:ext uri="{FF2B5EF4-FFF2-40B4-BE49-F238E27FC236}">
                <a16:creationId xmlns:a16="http://schemas.microsoft.com/office/drawing/2014/main" id="{47B19C66-167D-41AA-A3E8-8A7A7ECBFBAE}"/>
              </a:ext>
            </a:extLst>
          </p:cNvPr>
          <p:cNvSpPr txBox="1"/>
          <p:nvPr/>
        </p:nvSpPr>
        <p:spPr>
          <a:xfrm>
            <a:off x="11001600" y="21961967"/>
            <a:ext cx="828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 Metrics</a:t>
            </a:r>
          </a:p>
        </p:txBody>
      </p:sp>
      <p:sp>
        <p:nvSpPr>
          <p:cNvPr id="114" name="Textfeld 113">
            <a:extLst>
              <a:ext uri="{FF2B5EF4-FFF2-40B4-BE49-F238E27FC236}">
                <a16:creationId xmlns:a16="http://schemas.microsoft.com/office/drawing/2014/main" id="{574A57A1-1065-4A90-AB65-06C39FD8D726}"/>
              </a:ext>
            </a:extLst>
          </p:cNvPr>
          <p:cNvSpPr txBox="1"/>
          <p:nvPr/>
        </p:nvSpPr>
        <p:spPr>
          <a:xfrm>
            <a:off x="20451600" y="11160000"/>
            <a:ext cx="828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</a:t>
            </a:r>
          </a:p>
          <a:p>
            <a:pPr algn="just"/>
            <a:r>
              <a:rPr lang="en-GB" sz="2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of aerosol in-situ and remote sensing measurements in the period 2017-02-07 to 2017-02-10 at JOYCE (120 m AGL)</a:t>
            </a:r>
          </a:p>
        </p:txBody>
      </p:sp>
      <p:sp>
        <p:nvSpPr>
          <p:cNvPr id="121" name="Textfeld 120">
            <a:extLst>
              <a:ext uri="{FF2B5EF4-FFF2-40B4-BE49-F238E27FC236}">
                <a16:creationId xmlns:a16="http://schemas.microsoft.com/office/drawing/2014/main" id="{FFB04246-E728-4EC3-B4D4-B6991BA3B4F9}"/>
              </a:ext>
            </a:extLst>
          </p:cNvPr>
          <p:cNvSpPr txBox="1"/>
          <p:nvPr/>
        </p:nvSpPr>
        <p:spPr>
          <a:xfrm>
            <a:off x="11001600" y="33683053"/>
            <a:ext cx="828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In-situ Observation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981C1B8-29C0-422C-811F-8F5D9686B3CB}"/>
              </a:ext>
            </a:extLst>
          </p:cNvPr>
          <p:cNvSpPr txBox="1"/>
          <p:nvPr/>
        </p:nvSpPr>
        <p:spPr>
          <a:xfrm>
            <a:off x="1530000" y="26162198"/>
            <a:ext cx="828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EE201C67-5D75-4348-92A9-68E2AE997CEE}"/>
              </a:ext>
            </a:extLst>
          </p:cNvPr>
          <p:cNvGrpSpPr/>
          <p:nvPr/>
        </p:nvGrpSpPr>
        <p:grpSpPr>
          <a:xfrm>
            <a:off x="1530000" y="27828737"/>
            <a:ext cx="8280000" cy="4677838"/>
            <a:chOff x="1528164" y="27169867"/>
            <a:chExt cx="8280000" cy="4677838"/>
          </a:xfrm>
        </p:grpSpPr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A6E70AC3-641A-4682-BB83-AED1459731D9}"/>
                </a:ext>
              </a:extLst>
            </p:cNvPr>
            <p:cNvSpPr/>
            <p:nvPr/>
          </p:nvSpPr>
          <p:spPr>
            <a:xfrm>
              <a:off x="1528164" y="27169867"/>
              <a:ext cx="8280000" cy="467783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3D64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aphicFrame>
          <p:nvGraphicFramePr>
            <p:cNvPr id="2" name="Diagramm 1">
              <a:extLst>
                <a:ext uri="{FF2B5EF4-FFF2-40B4-BE49-F238E27FC236}">
                  <a16:creationId xmlns:a16="http://schemas.microsoft.com/office/drawing/2014/main" id="{1C9C0EB6-645E-4B8B-90F8-63DE8164997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12027218"/>
                </p:ext>
              </p:extLst>
            </p:nvPr>
          </p:nvGraphicFramePr>
          <p:xfrm>
            <a:off x="1731949" y="27554769"/>
            <a:ext cx="7979749" cy="407922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sp>
        <p:nvSpPr>
          <p:cNvPr id="60" name="Textfeld 59">
            <a:extLst>
              <a:ext uri="{FF2B5EF4-FFF2-40B4-BE49-F238E27FC236}">
                <a16:creationId xmlns:a16="http://schemas.microsoft.com/office/drawing/2014/main" id="{F944AA20-F00A-46B6-92D6-0128E228F4ED}"/>
              </a:ext>
            </a:extLst>
          </p:cNvPr>
          <p:cNvSpPr txBox="1"/>
          <p:nvPr/>
        </p:nvSpPr>
        <p:spPr>
          <a:xfrm>
            <a:off x="1530000" y="32972785"/>
            <a:ext cx="828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055E4BC5-9E8B-4E4B-94F5-3BF1117F9CBF}"/>
              </a:ext>
            </a:extLst>
          </p:cNvPr>
          <p:cNvGrpSpPr/>
          <p:nvPr/>
        </p:nvGrpSpPr>
        <p:grpSpPr>
          <a:xfrm>
            <a:off x="11001600" y="35229798"/>
            <a:ext cx="8280000" cy="4921212"/>
            <a:chOff x="10351915" y="35588568"/>
            <a:chExt cx="8433248" cy="4921212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22" name="Rechteck 121">
              <a:extLst>
                <a:ext uri="{FF2B5EF4-FFF2-40B4-BE49-F238E27FC236}">
                  <a16:creationId xmlns:a16="http://schemas.microsoft.com/office/drawing/2014/main" id="{26F053AB-7952-4D9C-8643-BCCD3010AA1E}"/>
                </a:ext>
              </a:extLst>
            </p:cNvPr>
            <p:cNvSpPr/>
            <p:nvPr/>
          </p:nvSpPr>
          <p:spPr>
            <a:xfrm>
              <a:off x="10351915" y="35588568"/>
              <a:ext cx="8280000" cy="4921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3D64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33" name="Diagramm 32">
              <a:extLst>
                <a:ext uri="{FF2B5EF4-FFF2-40B4-BE49-F238E27FC236}">
                  <a16:creationId xmlns:a16="http://schemas.microsoft.com/office/drawing/2014/main" id="{E9BACB34-BDB6-4D25-B376-4DCA9FADA19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34783973"/>
                </p:ext>
              </p:extLst>
            </p:nvPr>
          </p:nvGraphicFramePr>
          <p:xfrm>
            <a:off x="10351915" y="35818551"/>
            <a:ext cx="8280000" cy="407998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2DCD3057-B19D-4C91-BA98-67FF7BAB3A63}"/>
                </a:ext>
              </a:extLst>
            </p:cNvPr>
            <p:cNvSpPr txBox="1"/>
            <p:nvPr/>
          </p:nvSpPr>
          <p:spPr>
            <a:xfrm>
              <a:off x="13066512" y="39948769"/>
              <a:ext cx="5718651" cy="52322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baseline="300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 by Andreas Petzold and </a:t>
              </a:r>
              <a:r>
                <a:rPr lang="en-GB" sz="1400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coworkers</a:t>
              </a:r>
              <a:endParaRPr lang="en-GB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1400" baseline="300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 by </a:t>
              </a:r>
              <a:r>
                <a:rPr lang="en-GB" sz="1400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Caiquin</a:t>
              </a:r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Yan, </a:t>
              </a:r>
              <a:r>
                <a:rPr lang="en-GB" sz="1400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Defeng</a:t>
              </a:r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Zhao, Jian Xu, and Thomas F. Mentel</a:t>
              </a:r>
            </a:p>
          </p:txBody>
        </p: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563490D3-D51D-4BB4-9404-322105A151A0}"/>
              </a:ext>
            </a:extLst>
          </p:cNvPr>
          <p:cNvGrpSpPr/>
          <p:nvPr/>
        </p:nvGrpSpPr>
        <p:grpSpPr>
          <a:xfrm>
            <a:off x="20451600" y="26339078"/>
            <a:ext cx="8280000" cy="6454621"/>
            <a:chOff x="20468579" y="26114141"/>
            <a:chExt cx="8280000" cy="6454621"/>
          </a:xfrm>
        </p:grpSpPr>
        <p:sp>
          <p:nvSpPr>
            <p:cNvPr id="74" name="Rechteck 73">
              <a:extLst>
                <a:ext uri="{FF2B5EF4-FFF2-40B4-BE49-F238E27FC236}">
                  <a16:creationId xmlns:a16="http://schemas.microsoft.com/office/drawing/2014/main" id="{F8B25D2B-36D9-4BD2-89BB-7703E6D1F4A0}"/>
                </a:ext>
              </a:extLst>
            </p:cNvPr>
            <p:cNvSpPr/>
            <p:nvPr/>
          </p:nvSpPr>
          <p:spPr>
            <a:xfrm>
              <a:off x="20468579" y="26114141"/>
              <a:ext cx="8280000" cy="645462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3D64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de-DE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014CE799-60B5-4E8A-83EE-68438E024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649378" y="26423497"/>
              <a:ext cx="7875269" cy="5835908"/>
            </a:xfrm>
            <a:prstGeom prst="rect">
              <a:avLst/>
            </a:prstGeom>
            <a:ln w="12700">
              <a:noFill/>
            </a:ln>
            <a:effectLst/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7" name="Textfeld 126">
                <a:extLst>
                  <a:ext uri="{FF2B5EF4-FFF2-40B4-BE49-F238E27FC236}">
                    <a16:creationId xmlns:a16="http://schemas.microsoft.com/office/drawing/2014/main" id="{DA5F38BD-C5EE-4B23-8EBF-D4DA1FC744BA}"/>
                  </a:ext>
                </a:extLst>
              </p:cNvPr>
              <p:cNvSpPr txBox="1"/>
              <p:nvPr/>
            </p:nvSpPr>
            <p:spPr>
              <a:xfrm>
                <a:off x="20451600" y="23131649"/>
                <a:ext cx="82800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7000" dirty="0">
                    <a:solidFill>
                      <a:srgbClr val="1F49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OPC Comparison</a:t>
                </a:r>
              </a:p>
              <a:p>
                <a:pPr algn="just"/>
                <a:r>
                  <a:rPr lang="en-GB" sz="2400" dirty="0">
                    <a:solidFill>
                      <a:srgbClr val="1F49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Comparison of aerosol in-situ (total number concentration) and remote sensing (ATB) measurements in the year 2017 at JOYCE (120 m AGL). Only data, where the rolling STD is smaller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solidFill>
                          <a:srgbClr val="1F497D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de-DE" sz="2400" b="0" i="1" smtClean="0">
                        <a:solidFill>
                          <a:srgbClr val="1F49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sz="2400" b="0" i="1" smtClean="0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b="0" i="1" smtClean="0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sz="2400" b="0" i="1" smtClean="0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−8</m:t>
                        </m:r>
                      </m:sup>
                    </m:sSup>
                    <m:sSup>
                      <m:sSupPr>
                        <m:ctrlPr>
                          <a:rPr lang="de-DE" sz="2400" b="0" i="1" smtClean="0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b="0" i="1" smtClean="0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de-DE" sz="2400" b="0" i="1" smtClean="0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de-DE" sz="2400" b="0" i="1" smtClean="0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b="0" i="1" smtClean="0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𝑠𝑟</m:t>
                        </m:r>
                      </m:e>
                      <m:sup>
                        <m:r>
                          <a:rPr lang="de-DE" sz="2400" b="0" i="1" smtClean="0">
                            <a:solidFill>
                              <a:srgbClr val="1F49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srgbClr val="1F49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are shown.</a:t>
                </a:r>
              </a:p>
            </p:txBody>
          </p:sp>
        </mc:Choice>
        <mc:Fallback>
          <p:sp>
            <p:nvSpPr>
              <p:cNvPr id="127" name="Textfeld 126">
                <a:extLst>
                  <a:ext uri="{FF2B5EF4-FFF2-40B4-BE49-F238E27FC236}">
                    <a16:creationId xmlns:a16="http://schemas.microsoft.com/office/drawing/2014/main" id="{DA5F38BD-C5EE-4B23-8EBF-D4DA1FC74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1600" y="23131649"/>
                <a:ext cx="8280000" cy="2677656"/>
              </a:xfrm>
              <a:prstGeom prst="rect">
                <a:avLst/>
              </a:prstGeom>
              <a:blipFill>
                <a:blip r:embed="rId18"/>
                <a:stretch>
                  <a:fillRect l="-5376" t="-8428" r="-1105" b="-34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2DD5AA7C-8B40-4D1E-9C2B-89E27FCE45E0}"/>
              </a:ext>
            </a:extLst>
          </p:cNvPr>
          <p:cNvGrpSpPr/>
          <p:nvPr/>
        </p:nvGrpSpPr>
        <p:grpSpPr>
          <a:xfrm>
            <a:off x="1530000" y="34639327"/>
            <a:ext cx="8280000" cy="5486323"/>
            <a:chOff x="1530506" y="34639327"/>
            <a:chExt cx="8280000" cy="5486323"/>
          </a:xfrm>
        </p:grpSpPr>
        <p:sp>
          <p:nvSpPr>
            <p:cNvPr id="115" name="Rechteck 114">
              <a:extLst>
                <a:ext uri="{FF2B5EF4-FFF2-40B4-BE49-F238E27FC236}">
                  <a16:creationId xmlns:a16="http://schemas.microsoft.com/office/drawing/2014/main" id="{289A2547-5FAC-4AB4-84B7-803F427EE0EA}"/>
                </a:ext>
              </a:extLst>
            </p:cNvPr>
            <p:cNvSpPr/>
            <p:nvPr/>
          </p:nvSpPr>
          <p:spPr>
            <a:xfrm>
              <a:off x="1530506" y="34639327"/>
              <a:ext cx="8280000" cy="548632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3D64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40F278A3-505A-4533-B7BC-141F650E3165}"/>
                </a:ext>
              </a:extLst>
            </p:cNvPr>
            <p:cNvSpPr/>
            <p:nvPr/>
          </p:nvSpPr>
          <p:spPr>
            <a:xfrm>
              <a:off x="1726237" y="37778526"/>
              <a:ext cx="3991935" cy="22314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3D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Flussdiagramm: Dokument 79">
              <a:extLst>
                <a:ext uri="{FF2B5EF4-FFF2-40B4-BE49-F238E27FC236}">
                  <a16:creationId xmlns:a16="http://schemas.microsoft.com/office/drawing/2014/main" id="{089E1DDE-441A-4DAA-B1A2-C8CE5D19A034}"/>
                </a:ext>
              </a:extLst>
            </p:cNvPr>
            <p:cNvSpPr/>
            <p:nvPr/>
          </p:nvSpPr>
          <p:spPr>
            <a:xfrm>
              <a:off x="5880523" y="36624894"/>
              <a:ext cx="1113136" cy="886365"/>
            </a:xfrm>
            <a:prstGeom prst="flowChartDocument">
              <a:avLst/>
            </a:prstGeom>
            <a:solidFill>
              <a:srgbClr val="A3C3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Flussdiagramm: Magnetplattenspeicher 109">
              <a:extLst>
                <a:ext uri="{FF2B5EF4-FFF2-40B4-BE49-F238E27FC236}">
                  <a16:creationId xmlns:a16="http://schemas.microsoft.com/office/drawing/2014/main" id="{83B927D1-906F-432C-B491-4C97BDB2B652}"/>
                </a:ext>
              </a:extLst>
            </p:cNvPr>
            <p:cNvSpPr/>
            <p:nvPr/>
          </p:nvSpPr>
          <p:spPr>
            <a:xfrm>
              <a:off x="6893525" y="38050575"/>
              <a:ext cx="1665166" cy="1586605"/>
            </a:xfrm>
            <a:prstGeom prst="flowChartMagneticDisk">
              <a:avLst/>
            </a:prstGeom>
            <a:solidFill>
              <a:srgbClr val="023D6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r>
                <a:rPr lang="de-DE" sz="2400" dirty="0">
                  <a:latin typeface="Arial" panose="020B0604020202020204" pitchFamily="34" charset="0"/>
                  <a:cs typeface="Arial" panose="020B0604020202020204" pitchFamily="34" charset="0"/>
                </a:rPr>
                <a:t>JOYCE </a:t>
              </a:r>
              <a:br>
                <a:rPr lang="de-DE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2400" dirty="0">
                  <a:latin typeface="Arial" panose="020B0604020202020204" pitchFamily="34" charset="0"/>
                  <a:cs typeface="Arial" panose="020B0604020202020204" pitchFamily="34" charset="0"/>
                </a:rPr>
                <a:t>ACI-DB</a:t>
              </a:r>
            </a:p>
          </p:txBody>
        </p:sp>
        <p:pic>
          <p:nvPicPr>
            <p:cNvPr id="84" name="Grafik 83">
              <a:extLst>
                <a:ext uri="{FF2B5EF4-FFF2-40B4-BE49-F238E27FC236}">
                  <a16:creationId xmlns:a16="http://schemas.microsoft.com/office/drawing/2014/main" id="{EA062512-3CD5-413A-9CD0-2F0561FAD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4386" y="34773649"/>
              <a:ext cx="1906380" cy="1059321"/>
            </a:xfrm>
            <a:prstGeom prst="rect">
              <a:avLst/>
            </a:prstGeom>
          </p:spPr>
        </p:pic>
        <p:sp>
          <p:nvSpPr>
            <p:cNvPr id="85" name="Flussdiagramm: Dokument 84">
              <a:extLst>
                <a:ext uri="{FF2B5EF4-FFF2-40B4-BE49-F238E27FC236}">
                  <a16:creationId xmlns:a16="http://schemas.microsoft.com/office/drawing/2014/main" id="{D0C2CE38-ECB5-404F-967D-61BD7FD4246A}"/>
                </a:ext>
              </a:extLst>
            </p:cNvPr>
            <p:cNvSpPr/>
            <p:nvPr/>
          </p:nvSpPr>
          <p:spPr>
            <a:xfrm>
              <a:off x="6082466" y="36665477"/>
              <a:ext cx="709249" cy="564759"/>
            </a:xfrm>
            <a:prstGeom prst="flowChartDocument">
              <a:avLst/>
            </a:prstGeom>
            <a:solidFill>
              <a:srgbClr val="023D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r>
                <a:rPr lang="de-DE" sz="1500" dirty="0" err="1">
                  <a:latin typeface="Arial" panose="020B0604020202020204" pitchFamily="34" charset="0"/>
                  <a:cs typeface="Arial" panose="020B0604020202020204" pitchFamily="34" charset="0"/>
                </a:rPr>
                <a:t>Sarna</a:t>
              </a:r>
              <a:r>
                <a:rPr lang="de-DE" sz="15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de-DE" sz="15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500" dirty="0">
                  <a:latin typeface="Arial" panose="020B0604020202020204" pitchFamily="34" charset="0"/>
                  <a:cs typeface="Arial" panose="020B0604020202020204" pitchFamily="34" charset="0"/>
                </a:rPr>
                <a:t>et. al.</a:t>
              </a:r>
            </a:p>
          </p:txBody>
        </p:sp>
        <p:sp>
          <p:nvSpPr>
            <p:cNvPr id="86" name="Pfeil: nach unten 85">
              <a:extLst>
                <a:ext uri="{FF2B5EF4-FFF2-40B4-BE49-F238E27FC236}">
                  <a16:creationId xmlns:a16="http://schemas.microsoft.com/office/drawing/2014/main" id="{79330BE6-2D92-4A8D-BFC0-73BBAB485949}"/>
                </a:ext>
              </a:extLst>
            </p:cNvPr>
            <p:cNvSpPr/>
            <p:nvPr/>
          </p:nvSpPr>
          <p:spPr>
            <a:xfrm rot="12666615">
              <a:off x="8414038" y="36893379"/>
              <a:ext cx="290934" cy="1136325"/>
            </a:xfrm>
            <a:prstGeom prst="downArrow">
              <a:avLst/>
            </a:prstGeom>
            <a:solidFill>
              <a:srgbClr val="023D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Pfeil: nach unten 86">
              <a:extLst>
                <a:ext uri="{FF2B5EF4-FFF2-40B4-BE49-F238E27FC236}">
                  <a16:creationId xmlns:a16="http://schemas.microsoft.com/office/drawing/2014/main" id="{74DC3FF2-47E7-4085-8F1F-8E4EC3CAC459}"/>
                </a:ext>
              </a:extLst>
            </p:cNvPr>
            <p:cNvSpPr/>
            <p:nvPr/>
          </p:nvSpPr>
          <p:spPr>
            <a:xfrm rot="18900000">
              <a:off x="5874506" y="35966514"/>
              <a:ext cx="234083" cy="586019"/>
            </a:xfrm>
            <a:prstGeom prst="downArrow">
              <a:avLst/>
            </a:prstGeom>
            <a:solidFill>
              <a:srgbClr val="023D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Pfeil: nach unten 87">
              <a:extLst>
                <a:ext uri="{FF2B5EF4-FFF2-40B4-BE49-F238E27FC236}">
                  <a16:creationId xmlns:a16="http://schemas.microsoft.com/office/drawing/2014/main" id="{F9FAF5E6-C880-4015-95EC-A55D4C627E6C}"/>
                </a:ext>
              </a:extLst>
            </p:cNvPr>
            <p:cNvSpPr/>
            <p:nvPr/>
          </p:nvSpPr>
          <p:spPr>
            <a:xfrm rot="12937580">
              <a:off x="4172990" y="35919219"/>
              <a:ext cx="278492" cy="1656208"/>
            </a:xfrm>
            <a:prstGeom prst="downArrow">
              <a:avLst/>
            </a:prstGeom>
            <a:solidFill>
              <a:srgbClr val="023D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Pfeil: nach unten 89">
              <a:extLst>
                <a:ext uri="{FF2B5EF4-FFF2-40B4-BE49-F238E27FC236}">
                  <a16:creationId xmlns:a16="http://schemas.microsoft.com/office/drawing/2014/main" id="{D152A871-A51E-40FC-B09F-339E0DE4B66D}"/>
                </a:ext>
              </a:extLst>
            </p:cNvPr>
            <p:cNvSpPr/>
            <p:nvPr/>
          </p:nvSpPr>
          <p:spPr>
            <a:xfrm rot="18770460">
              <a:off x="6913278" y="37483876"/>
              <a:ext cx="254438" cy="539137"/>
            </a:xfrm>
            <a:prstGeom prst="downArrow">
              <a:avLst/>
            </a:prstGeom>
            <a:solidFill>
              <a:srgbClr val="023D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5" name="Grafik 94" descr="Normalverteilung Silhouette">
              <a:extLst>
                <a:ext uri="{FF2B5EF4-FFF2-40B4-BE49-F238E27FC236}">
                  <a16:creationId xmlns:a16="http://schemas.microsoft.com/office/drawing/2014/main" id="{881A17DE-A7CE-435E-A6F8-5025FDEF6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8209095" y="35560157"/>
              <a:ext cx="1328777" cy="1444323"/>
            </a:xfrm>
            <a:prstGeom prst="rect">
              <a:avLst/>
            </a:prstGeom>
          </p:spPr>
        </p:pic>
        <p:sp>
          <p:nvSpPr>
            <p:cNvPr id="99" name="Textfeld 98">
              <a:extLst>
                <a:ext uri="{FF2B5EF4-FFF2-40B4-BE49-F238E27FC236}">
                  <a16:creationId xmlns:a16="http://schemas.microsoft.com/office/drawing/2014/main" id="{B9262A26-BBF4-4AB0-8721-4463C9EA654A}"/>
                </a:ext>
              </a:extLst>
            </p:cNvPr>
            <p:cNvSpPr txBox="1"/>
            <p:nvPr/>
          </p:nvSpPr>
          <p:spPr>
            <a:xfrm rot="21040132">
              <a:off x="6025645" y="37198512"/>
              <a:ext cx="922136" cy="194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de-DE" sz="700" dirty="0">
                  <a:latin typeface="Arial" panose="020B0604020202020204" pitchFamily="34" charset="0"/>
                  <a:cs typeface="Arial" panose="020B0604020202020204" pitchFamily="34" charset="0"/>
                </a:rPr>
                <a:t>aci_monitoring.py</a:t>
              </a:r>
            </a:p>
          </p:txBody>
        </p:sp>
        <p:pic>
          <p:nvPicPr>
            <p:cNvPr id="26" name="Grafik 25" descr="Ein Bild, das Himmel, draußen, Ebene, bewölkt enthält.&#10;&#10;Automatisch generierte Beschreibung">
              <a:extLst>
                <a:ext uri="{FF2B5EF4-FFF2-40B4-BE49-F238E27FC236}">
                  <a16:creationId xmlns:a16="http://schemas.microsoft.com/office/drawing/2014/main" id="{BD0C86B9-9027-46BD-ABC5-5CDCCBEAB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9850" b="99833" l="1778" r="90000">
                          <a14:foregroundMark x1="36000" y1="45576" x2="27667" y2="44908"/>
                          <a14:foregroundMark x1="27667" y1="44908" x2="23333" y2="51085"/>
                          <a14:foregroundMark x1="22556" y1="47746" x2="21000" y2="67446"/>
                          <a14:foregroundMark x1="21000" y1="67446" x2="14444" y2="80301"/>
                          <a14:foregroundMark x1="60222" y1="95326" x2="17444" y2="90818"/>
                          <a14:foregroundMark x1="32111" y1="85309" x2="43556" y2="85142"/>
                          <a14:foregroundMark x1="43556" y1="85142" x2="47111" y2="87479"/>
                          <a14:foregroundMark x1="59333" y1="99666" x2="9222" y2="98998"/>
                          <a14:foregroundMark x1="33556" y1="98164" x2="38111" y2="93823"/>
                          <a14:foregroundMark x1="51778" y1="98331" x2="50222" y2="98497"/>
                          <a14:foregroundMark x1="556" y1="99833" x2="6222" y2="99833"/>
                          <a14:foregroundMark x1="6222" y1="99833" x2="7444" y2="99499"/>
                          <a14:foregroundMark x1="1778" y1="99833" x2="2111" y2="99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1869" y="38460523"/>
              <a:ext cx="2141883" cy="1549502"/>
            </a:xfrm>
            <a:prstGeom prst="rect">
              <a:avLst/>
            </a:prstGeom>
          </p:spPr>
        </p:pic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3CEB282F-87BD-461B-98CD-C3C71548927A}"/>
                </a:ext>
              </a:extLst>
            </p:cNvPr>
            <p:cNvSpPr txBox="1"/>
            <p:nvPr/>
          </p:nvSpPr>
          <p:spPr>
            <a:xfrm>
              <a:off x="2260177" y="37760356"/>
              <a:ext cx="319687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JOYCE-Instruments</a:t>
              </a:r>
            </a:p>
          </p:txBody>
        </p:sp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0A68ECFD-2A19-47E5-88C7-456F3D6E413E}"/>
                </a:ext>
              </a:extLst>
            </p:cNvPr>
            <p:cNvSpPr txBox="1"/>
            <p:nvPr/>
          </p:nvSpPr>
          <p:spPr>
            <a:xfrm rot="18349421">
              <a:off x="2998247" y="36365036"/>
              <a:ext cx="2026820" cy="396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processing</a:t>
              </a:r>
            </a:p>
          </p:txBody>
        </p:sp>
        <p:sp>
          <p:nvSpPr>
            <p:cNvPr id="124" name="Textfeld 123">
              <a:extLst>
                <a:ext uri="{FF2B5EF4-FFF2-40B4-BE49-F238E27FC236}">
                  <a16:creationId xmlns:a16="http://schemas.microsoft.com/office/drawing/2014/main" id="{C299CE04-5149-4EBB-A6D7-7D6628BBA335}"/>
                </a:ext>
              </a:extLst>
            </p:cNvPr>
            <p:cNvSpPr txBox="1"/>
            <p:nvPr/>
          </p:nvSpPr>
          <p:spPr>
            <a:xfrm rot="2700000">
              <a:off x="6224053" y="36103361"/>
              <a:ext cx="20268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Calculation of ACI-Metrics</a:t>
              </a:r>
            </a:p>
          </p:txBody>
        </p:sp>
        <p:sp>
          <p:nvSpPr>
            <p:cNvPr id="125" name="Textfeld 124">
              <a:extLst>
                <a:ext uri="{FF2B5EF4-FFF2-40B4-BE49-F238E27FC236}">
                  <a16:creationId xmlns:a16="http://schemas.microsoft.com/office/drawing/2014/main" id="{055E4F79-AE08-4233-B620-EE5D523B5A6C}"/>
                </a:ext>
              </a:extLst>
            </p:cNvPr>
            <p:cNvSpPr txBox="1"/>
            <p:nvPr/>
          </p:nvSpPr>
          <p:spPr>
            <a:xfrm>
              <a:off x="6883024" y="39597809"/>
              <a:ext cx="18646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storage</a:t>
              </a:r>
            </a:p>
          </p:txBody>
        </p:sp>
        <p:sp>
          <p:nvSpPr>
            <p:cNvPr id="126" name="Textfeld 125">
              <a:extLst>
                <a:ext uri="{FF2B5EF4-FFF2-40B4-BE49-F238E27FC236}">
                  <a16:creationId xmlns:a16="http://schemas.microsoft.com/office/drawing/2014/main" id="{DC7B1B5F-5B7F-44F1-BBB8-5C7FFAFE4677}"/>
                </a:ext>
              </a:extLst>
            </p:cNvPr>
            <p:cNvSpPr txBox="1"/>
            <p:nvPr/>
          </p:nvSpPr>
          <p:spPr>
            <a:xfrm rot="17985163">
              <a:off x="7847816" y="37413167"/>
              <a:ext cx="2026820" cy="396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dirty="0">
                  <a:latin typeface="Arial" panose="020B0604020202020204" pitchFamily="34" charset="0"/>
                  <a:cs typeface="Arial" panose="020B0604020202020204" pitchFamily="34" charset="0"/>
                </a:rPr>
                <a:t>evaluation</a:t>
              </a:r>
            </a:p>
          </p:txBody>
        </p:sp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285694D9-906E-4A43-977D-4C4963B39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3933" b="94875" l="9488" r="89564">
                          <a14:foregroundMark x1="35484" y1="94994" x2="37192" y2="89511"/>
                          <a14:foregroundMark x1="21632" y1="9654" x2="25047" y2="9297"/>
                          <a14:foregroundMark x1="24099" y1="3933" x2="22581" y2="5364"/>
                          <a14:foregroundMark x1="88425" y1="52682" x2="89184" y2="5125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23140" y="37965712"/>
              <a:ext cx="1163734" cy="2013804"/>
            </a:xfrm>
            <a:prstGeom prst="rect">
              <a:avLst/>
            </a:prstGeom>
          </p:spPr>
        </p:pic>
        <p:pic>
          <p:nvPicPr>
            <p:cNvPr id="28" name="Grafik 27" descr="Ein Bild, das Text, Drucker enthält.&#10;&#10;Automatisch generierte Beschreibung">
              <a:extLst>
                <a:ext uri="{FF2B5EF4-FFF2-40B4-BE49-F238E27FC236}">
                  <a16:creationId xmlns:a16="http://schemas.microsoft.com/office/drawing/2014/main" id="{BE848D7E-FB42-42AB-A942-A78DEF2D4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10000" b="90000" l="10000" r="90000">
                          <a14:foregroundMark x1="55500" y1="13333" x2="58500" y2="55385"/>
                          <a14:foregroundMark x1="58500" y1="55385" x2="58000" y2="61795"/>
                          <a14:foregroundMark x1="42833" y1="13590" x2="44000" y2="12051"/>
                          <a14:foregroundMark x1="48333" y1="14872" x2="45167" y2="120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090" y="38605345"/>
              <a:ext cx="1780678" cy="1258088"/>
            </a:xfrm>
            <a:prstGeom prst="rect">
              <a:avLst/>
            </a:prstGeom>
          </p:spPr>
        </p:pic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31D56B13-5170-43CB-B5AE-33F9C9A2EBA2}"/>
                </a:ext>
              </a:extLst>
            </p:cNvPr>
            <p:cNvSpPr txBox="1"/>
            <p:nvPr/>
          </p:nvSpPr>
          <p:spPr>
            <a:xfrm rot="16200000">
              <a:off x="800422" y="38774543"/>
              <a:ext cx="2165128" cy="339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Images</a:t>
              </a:r>
            </a:p>
            <a:p>
              <a:r>
                <a:rPr lang="en-GB" sz="6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https://www.otthydromet.com</a:t>
              </a:r>
            </a:p>
            <a:p>
              <a:r>
                <a:rPr lang="en-GB" sz="6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https://www.radiometer-physics.de</a:t>
              </a:r>
            </a:p>
          </p:txBody>
        </p: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FDF5C181-55C3-478D-AD08-C695F3307675}"/>
              </a:ext>
            </a:extLst>
          </p:cNvPr>
          <p:cNvGrpSpPr/>
          <p:nvPr/>
        </p:nvGrpSpPr>
        <p:grpSpPr>
          <a:xfrm>
            <a:off x="20451600" y="13998097"/>
            <a:ext cx="8280000" cy="8603779"/>
            <a:chOff x="20447012" y="13955651"/>
            <a:chExt cx="8280000" cy="8603779"/>
          </a:xfrm>
        </p:grpSpPr>
        <p:sp>
          <p:nvSpPr>
            <p:cNvPr id="75" name="Rechteck 74">
              <a:extLst>
                <a:ext uri="{FF2B5EF4-FFF2-40B4-BE49-F238E27FC236}">
                  <a16:creationId xmlns:a16="http://schemas.microsoft.com/office/drawing/2014/main" id="{4F9CB249-7F8D-4D02-BD85-BE33532A8295}"/>
                </a:ext>
              </a:extLst>
            </p:cNvPr>
            <p:cNvSpPr/>
            <p:nvPr/>
          </p:nvSpPr>
          <p:spPr>
            <a:xfrm>
              <a:off x="20447012" y="13955651"/>
              <a:ext cx="8280000" cy="860377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3D64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de-DE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657A3221-1D57-4A9A-86CD-DCD6329D3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35110" y="14128755"/>
              <a:ext cx="8060669" cy="8066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923980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885</Words>
  <Application>Microsoft Office PowerPoint</Application>
  <PresentationFormat>Benutzerdefiniert</PresentationFormat>
  <Paragraphs>82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Cambria Math</vt:lpstr>
      <vt:lpstr>Larissa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Reisen, Clarissa</dc:creator>
  <cp:lastModifiedBy>Müller, Marcus</cp:lastModifiedBy>
  <cp:revision>59</cp:revision>
  <cp:lastPrinted>2017-11-16T09:09:03Z</cp:lastPrinted>
  <dcterms:created xsi:type="dcterms:W3CDTF">2017-11-16T08:14:45Z</dcterms:created>
  <dcterms:modified xsi:type="dcterms:W3CDTF">2022-06-13T16:26:39Z</dcterms:modified>
</cp:coreProperties>
</file>