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5" r:id="rId1"/>
  </p:sldMasterIdLst>
  <p:notesMasterIdLst>
    <p:notesMasterId r:id="rId31"/>
  </p:notesMasterIdLst>
  <p:handoutMasterIdLst>
    <p:handoutMasterId r:id="rId32"/>
  </p:handoutMasterIdLst>
  <p:sldIdLst>
    <p:sldId id="308" r:id="rId2"/>
    <p:sldId id="257" r:id="rId3"/>
    <p:sldId id="265" r:id="rId4"/>
    <p:sldId id="266" r:id="rId5"/>
    <p:sldId id="268" r:id="rId6"/>
    <p:sldId id="267" r:id="rId7"/>
    <p:sldId id="296" r:id="rId8"/>
    <p:sldId id="274" r:id="rId9"/>
    <p:sldId id="322" r:id="rId10"/>
    <p:sldId id="299" r:id="rId11"/>
    <p:sldId id="298" r:id="rId12"/>
    <p:sldId id="297" r:id="rId13"/>
    <p:sldId id="325" r:id="rId14"/>
    <p:sldId id="290" r:id="rId15"/>
    <p:sldId id="319" r:id="rId16"/>
    <p:sldId id="326" r:id="rId17"/>
    <p:sldId id="269" r:id="rId18"/>
    <p:sldId id="323" r:id="rId19"/>
    <p:sldId id="328" r:id="rId20"/>
    <p:sldId id="327" r:id="rId21"/>
    <p:sldId id="329" r:id="rId22"/>
    <p:sldId id="292" r:id="rId23"/>
    <p:sldId id="272" r:id="rId24"/>
    <p:sldId id="262" r:id="rId25"/>
    <p:sldId id="320" r:id="rId26"/>
    <p:sldId id="277" r:id="rId27"/>
    <p:sldId id="281" r:id="rId28"/>
    <p:sldId id="321" r:id="rId29"/>
    <p:sldId id="300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D6D"/>
    <a:srgbClr val="D83C4F"/>
    <a:srgbClr val="95A3B5"/>
    <a:srgbClr val="BCC5D0"/>
    <a:srgbClr val="457A93"/>
    <a:srgbClr val="EEA9B2"/>
    <a:srgbClr val="BA06A5"/>
    <a:srgbClr val="E848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31" autoAdjust="0"/>
    <p:restoredTop sz="95860" autoAdjust="0"/>
  </p:normalViewPr>
  <p:slideViewPr>
    <p:cSldViewPr snapToGrid="0">
      <p:cViewPr>
        <p:scale>
          <a:sx n="94" d="100"/>
          <a:sy n="94" d="100"/>
        </p:scale>
        <p:origin x="1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E0D79C9A-F8BE-4D45-B8EA-E7026A6EFF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E04B07D-2A8A-4FF3-93A1-908C02CE517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0C4C00-A796-4676-85A7-E483A41FD712}" type="datetimeFigureOut">
              <a:rPr lang="de-DE" smtClean="0"/>
              <a:t>23.05.2022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B8B5D56-CFFB-411A-A5C9-3D5E426F1C9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417DD03-6B4E-4C4F-890C-BC287406708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A1852C-751A-4528-8A2A-85454042A1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84990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4AA7D-A1B8-470F-AE18-7C936727A201}" type="datetimeFigureOut">
              <a:rPr lang="de-DE" smtClean="0"/>
              <a:t>17.05.2022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3D9E18-6A82-4BEB-8810-1BD0D267E0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05534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57A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360363" indent="-360363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4863" indent="-347663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457A93"/>
              </a:buClr>
              <a:buFont typeface="Wingdings" panose="05000000000000000000" pitchFamily="2" charset="2"/>
              <a:buChar char="§"/>
              <a:tabLst>
                <a:tab pos="1255713" algn="l"/>
              </a:tabLst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6075" indent="-244475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0575" indent="-231775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Rechteck 6"/>
          <p:cNvSpPr/>
          <p:nvPr userDrawn="1"/>
        </p:nvSpPr>
        <p:spPr>
          <a:xfrm>
            <a:off x="0" y="6738994"/>
            <a:ext cx="12192000" cy="119006"/>
          </a:xfrm>
          <a:prstGeom prst="rect">
            <a:avLst/>
          </a:prstGeom>
          <a:solidFill>
            <a:srgbClr val="457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9" name="Rechteck 8"/>
          <p:cNvSpPr/>
          <p:nvPr userDrawn="1"/>
        </p:nvSpPr>
        <p:spPr>
          <a:xfrm>
            <a:off x="797045" y="6383868"/>
            <a:ext cx="91752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Uncertainty Assessment for HATPRO Microwave Radiometer Measurements and Calibrations </a:t>
            </a:r>
            <a:r>
              <a:rPr lang="de-DE" altLang="de-DE" sz="1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EMF </a:t>
            </a:r>
            <a:r>
              <a:rPr lang="de-DE" altLang="de-DE" sz="10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Lecture</a:t>
            </a:r>
            <a:r>
              <a:rPr lang="de-DE" altLang="de-DE" sz="1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Day 2022 | May 17th 2022 | T. Böck</a:t>
            </a:r>
          </a:p>
          <a:p>
            <a:endParaRPr lang="de-DE" altLang="de-DE" sz="1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 descr="M:\Marketing\CD\CD_Logos\UzK_Logo_Quadrat_uniblau\UzK_LogoQuadrat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8025" y="5702198"/>
            <a:ext cx="1517275" cy="77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465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57A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8" name="Rechteck 7"/>
          <p:cNvSpPr/>
          <p:nvPr userDrawn="1"/>
        </p:nvSpPr>
        <p:spPr>
          <a:xfrm>
            <a:off x="0" y="6738994"/>
            <a:ext cx="12192000" cy="119006"/>
          </a:xfrm>
          <a:prstGeom prst="rect">
            <a:avLst/>
          </a:prstGeom>
          <a:solidFill>
            <a:srgbClr val="457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11" name="Picture 4" descr="M:\Marketing\CD\CD_Logos\UzK_Logo_Quadrat_uniblau\UzK_LogoQuadrat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8025" y="5702198"/>
            <a:ext cx="1517275" cy="77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eck 11"/>
          <p:cNvSpPr/>
          <p:nvPr userDrawn="1"/>
        </p:nvSpPr>
        <p:spPr>
          <a:xfrm>
            <a:off x="797044" y="6383868"/>
            <a:ext cx="914871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Uncertainty Assessment for HATPRO Microwave Radiometer Measurements and Calibrations </a:t>
            </a:r>
            <a:r>
              <a:rPr lang="de-DE" altLang="de-DE" sz="1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EMF </a:t>
            </a:r>
            <a:r>
              <a:rPr lang="de-DE" altLang="de-DE" sz="10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Lecture</a:t>
            </a:r>
            <a:r>
              <a:rPr lang="de-DE" altLang="de-DE" sz="1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Day 2022 | May 17th 2022 | T. Böck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altLang="de-DE" sz="1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altLang="de-DE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426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:\Marketing\Debora_Schiffer\016\016_Präsentationsvorlagen_UzK\016_PPT_Lay_Titel_16zu9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12191061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M:\Marketing\CD\CD_Logos\UzK_Logo_Quadrat_uniblau\UzK_LogoQuadrat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461" y="233586"/>
            <a:ext cx="1839869" cy="93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063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632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9" r:id="rId2"/>
    <p:sldLayoutId id="2147483677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mo.int/pages/prog/www/OSY/GOS-RRR.html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28264" y="5034462"/>
            <a:ext cx="11335475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Uncertainty</a:t>
            </a:r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Assessment </a:t>
            </a:r>
            <a:r>
              <a:rPr lang="de-DE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HATPRO </a:t>
            </a:r>
            <a:r>
              <a:rPr lang="de-DE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Microwave</a:t>
            </a:r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Radiometer </a:t>
            </a:r>
            <a:r>
              <a:rPr lang="de-DE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Calibrations</a:t>
            </a:r>
            <a:endParaRPr lang="de-DE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b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28261" y="6221233"/>
            <a:ext cx="115185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Institute </a:t>
            </a:r>
            <a:r>
              <a:rPr lang="de-DE" alt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Geophysics</a:t>
            </a:r>
            <a: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alt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Meteorology</a:t>
            </a:r>
            <a: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, University </a:t>
            </a:r>
            <a:r>
              <a:rPr lang="de-DE" alt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Cologne | </a:t>
            </a:r>
            <a:r>
              <a:rPr lang="de-DE" alt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Tobias Böck, Bernhard </a:t>
            </a:r>
            <a:r>
              <a:rPr lang="de-DE" alt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Pospichal</a:t>
            </a:r>
            <a:r>
              <a:rPr lang="de-DE" alt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, Ulrich Löhnert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950B0B5-1787-43AC-A846-9222E7C58EA4}"/>
              </a:ext>
            </a:extLst>
          </p:cNvPr>
          <p:cNvSpPr/>
          <p:nvPr/>
        </p:nvSpPr>
        <p:spPr>
          <a:xfrm>
            <a:off x="5715625" y="3359815"/>
            <a:ext cx="64763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de-DE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EMF Lecture Day, May 17</a:t>
            </a:r>
            <a:r>
              <a:rPr lang="en-US" altLang="de-DE" sz="24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th</a:t>
            </a:r>
            <a:r>
              <a:rPr lang="en-US" altLang="de-DE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2022</a:t>
            </a:r>
          </a:p>
          <a:p>
            <a:pPr algn="ctr"/>
            <a:r>
              <a:rPr lang="en-US" altLang="de-DE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Session</a:t>
            </a:r>
          </a:p>
        </p:txBody>
      </p:sp>
      <p:pic>
        <p:nvPicPr>
          <p:cNvPr id="7" name="Bild 9">
            <a:extLst>
              <a:ext uri="{FF2B5EF4-FFF2-40B4-BE49-F238E27FC236}">
                <a16:creationId xmlns:a16="http://schemas.microsoft.com/office/drawing/2014/main" id="{DA049D6F-6595-467A-9FE8-634CF4BDE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419" y="10054"/>
            <a:ext cx="2493169" cy="4755752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74D2B543-E70C-4700-A0EB-0A1A3FA3450B}"/>
              </a:ext>
            </a:extLst>
          </p:cNvPr>
          <p:cNvSpPr/>
          <p:nvPr/>
        </p:nvSpPr>
        <p:spPr>
          <a:xfrm>
            <a:off x="3243263" y="2050256"/>
            <a:ext cx="292893" cy="2619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4D47DEA-B161-49D4-9960-BBF8DAF4AA90}"/>
              </a:ext>
            </a:extLst>
          </p:cNvPr>
          <p:cNvSpPr/>
          <p:nvPr/>
        </p:nvSpPr>
        <p:spPr>
          <a:xfrm>
            <a:off x="5203034" y="2764632"/>
            <a:ext cx="74771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0519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A0F58028-8E39-4386-ACFA-27C26C282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00786"/>
            <a:ext cx="6489142" cy="412945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 err="1">
                <a:solidFill>
                  <a:srgbClr val="C00000"/>
                </a:solidFill>
              </a:rPr>
              <a:t>Repeatability</a:t>
            </a:r>
            <a:r>
              <a:rPr lang="de-DE" sz="3600" dirty="0">
                <a:solidFill>
                  <a:srgbClr val="C00000"/>
                </a:solidFill>
              </a:rPr>
              <a:t>:</a:t>
            </a:r>
            <a:br>
              <a:rPr lang="de-DE" sz="3600" dirty="0">
                <a:solidFill>
                  <a:srgbClr val="C00000"/>
                </a:solidFill>
              </a:rPr>
            </a:br>
            <a:r>
              <a:rPr lang="de-DE" sz="2800" dirty="0" err="1">
                <a:solidFill>
                  <a:srgbClr val="C00000"/>
                </a:solidFill>
              </a:rPr>
              <a:t>Differences</a:t>
            </a:r>
            <a:r>
              <a:rPr lang="de-DE" sz="2800" dirty="0">
                <a:solidFill>
                  <a:srgbClr val="C00000"/>
                </a:solidFill>
              </a:rPr>
              <a:t> at </a:t>
            </a:r>
            <a:r>
              <a:rPr lang="de-DE" sz="2800" dirty="0" err="1">
                <a:solidFill>
                  <a:srgbClr val="C00000"/>
                </a:solidFill>
              </a:rPr>
              <a:t>Zenith</a:t>
            </a:r>
            <a:r>
              <a:rPr lang="de-DE" sz="2800" dirty="0">
                <a:solidFill>
                  <a:srgbClr val="C00000"/>
                </a:solidFill>
              </a:rPr>
              <a:t> </a:t>
            </a:r>
            <a:r>
              <a:rPr lang="de-DE" sz="2800" dirty="0" err="1">
                <a:solidFill>
                  <a:srgbClr val="C00000"/>
                </a:solidFill>
              </a:rPr>
              <a:t>between</a:t>
            </a:r>
            <a:r>
              <a:rPr lang="de-DE" sz="2800" dirty="0">
                <a:solidFill>
                  <a:srgbClr val="C00000"/>
                </a:solidFill>
              </a:rPr>
              <a:t> </a:t>
            </a:r>
            <a:r>
              <a:rPr lang="de-DE" sz="2800" dirty="0" err="1">
                <a:solidFill>
                  <a:srgbClr val="C00000"/>
                </a:solidFill>
              </a:rPr>
              <a:t>Calibrations</a:t>
            </a:r>
            <a:r>
              <a:rPr lang="de-DE" sz="2800" dirty="0">
                <a:solidFill>
                  <a:srgbClr val="C00000"/>
                </a:solidFill>
              </a:rPr>
              <a:t> </a:t>
            </a:r>
            <a:r>
              <a:rPr lang="de-DE" sz="2800" dirty="0" err="1">
                <a:solidFill>
                  <a:srgbClr val="C00000"/>
                </a:solidFill>
              </a:rPr>
              <a:t>compared</a:t>
            </a:r>
            <a:r>
              <a:rPr lang="de-DE" sz="2800" dirty="0">
                <a:solidFill>
                  <a:srgbClr val="C00000"/>
                </a:solidFill>
              </a:rPr>
              <a:t> </a:t>
            </a:r>
            <a:r>
              <a:rPr lang="de-DE" sz="2800" dirty="0" err="1">
                <a:solidFill>
                  <a:srgbClr val="C00000"/>
                </a:solidFill>
              </a:rPr>
              <a:t>to</a:t>
            </a:r>
            <a:r>
              <a:rPr lang="de-DE" sz="2800" dirty="0">
                <a:solidFill>
                  <a:srgbClr val="C00000"/>
                </a:solidFill>
              </a:rPr>
              <a:t> a </a:t>
            </a:r>
            <a:r>
              <a:rPr lang="de-DE" sz="2800" dirty="0" err="1">
                <a:solidFill>
                  <a:srgbClr val="C00000"/>
                </a:solidFill>
              </a:rPr>
              <a:t>reference</a:t>
            </a:r>
            <a:endParaRPr lang="de-DE" sz="28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10</a:t>
            </a:fld>
            <a:endParaRPr lang="de-DE" sz="14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1D00239-942E-4AA0-B05B-ED9AA82B14A0}"/>
              </a:ext>
            </a:extLst>
          </p:cNvPr>
          <p:cNvSpPr txBox="1"/>
          <p:nvPr/>
        </p:nvSpPr>
        <p:spPr>
          <a:xfrm>
            <a:off x="7327342" y="2017295"/>
            <a:ext cx="42048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 err="1">
                <a:solidFill>
                  <a:srgbClr val="457A93"/>
                </a:solidFill>
              </a:rPr>
              <a:t>Is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influenced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by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the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quality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of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the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calibration</a:t>
            </a:r>
            <a:endParaRPr lang="de-DE" dirty="0">
              <a:solidFill>
                <a:srgbClr val="457A93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>
                <a:solidFill>
                  <a:srgbClr val="457A93"/>
                </a:solidFill>
              </a:rPr>
              <a:t>Can </a:t>
            </a:r>
            <a:r>
              <a:rPr lang="de-DE" dirty="0" err="1">
                <a:solidFill>
                  <a:srgbClr val="457A93"/>
                </a:solidFill>
              </a:rPr>
              <a:t>only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be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done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this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way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when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there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are</a:t>
            </a:r>
            <a:r>
              <a:rPr lang="de-DE" dirty="0">
                <a:solidFill>
                  <a:srgbClr val="457A93"/>
                </a:solidFill>
              </a:rPr>
              <a:t> at least </a:t>
            </a:r>
            <a:r>
              <a:rPr lang="de-DE" dirty="0" err="1">
                <a:solidFill>
                  <a:srgbClr val="457A93"/>
                </a:solidFill>
              </a:rPr>
              <a:t>two</a:t>
            </a:r>
            <a:r>
              <a:rPr lang="de-DE" dirty="0">
                <a:solidFill>
                  <a:srgbClr val="457A93"/>
                </a:solidFill>
              </a:rPr>
              <a:t> MWRs on </a:t>
            </a:r>
            <a:r>
              <a:rPr lang="de-DE" dirty="0" err="1">
                <a:solidFill>
                  <a:srgbClr val="457A93"/>
                </a:solidFill>
              </a:rPr>
              <a:t>the</a:t>
            </a:r>
            <a:r>
              <a:rPr lang="de-DE" dirty="0">
                <a:solidFill>
                  <a:srgbClr val="457A93"/>
                </a:solidFill>
              </a:rPr>
              <a:t> same </a:t>
            </a:r>
            <a:r>
              <a:rPr lang="de-DE" dirty="0" err="1">
                <a:solidFill>
                  <a:srgbClr val="457A93"/>
                </a:solidFill>
              </a:rPr>
              <a:t>site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simultaneously</a:t>
            </a:r>
            <a:endParaRPr lang="de-DE" dirty="0">
              <a:solidFill>
                <a:srgbClr val="457A93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 err="1">
                <a:solidFill>
                  <a:srgbClr val="457A93"/>
                </a:solidFill>
              </a:rPr>
              <a:t>Meaningful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values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can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only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be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achieved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with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the</a:t>
            </a:r>
            <a:r>
              <a:rPr lang="de-DE" dirty="0">
                <a:solidFill>
                  <a:srgbClr val="457A93"/>
                </a:solidFill>
              </a:rPr>
              <a:t> same </a:t>
            </a:r>
            <a:r>
              <a:rPr lang="de-DE" dirty="0" err="1">
                <a:solidFill>
                  <a:srgbClr val="457A93"/>
                </a:solidFill>
              </a:rPr>
              <a:t>conditions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for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each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calibration</a:t>
            </a:r>
            <a:br>
              <a:rPr lang="de-DE" dirty="0">
                <a:solidFill>
                  <a:srgbClr val="457A93"/>
                </a:solidFill>
              </a:rPr>
            </a:br>
            <a:r>
              <a:rPr lang="de-DE" dirty="0">
                <a:solidFill>
                  <a:srgbClr val="457A93"/>
                </a:solidFill>
              </a:rPr>
              <a:t>(same </a:t>
            </a:r>
            <a:r>
              <a:rPr lang="de-DE" dirty="0" err="1">
                <a:solidFill>
                  <a:srgbClr val="457A93"/>
                </a:solidFill>
              </a:rPr>
              <a:t>day</a:t>
            </a:r>
            <a:r>
              <a:rPr lang="de-DE" dirty="0">
                <a:solidFill>
                  <a:srgbClr val="457A93"/>
                </a:solidFill>
              </a:rPr>
              <a:t>, same </a:t>
            </a:r>
            <a:r>
              <a:rPr lang="de-DE" dirty="0" err="1">
                <a:solidFill>
                  <a:srgbClr val="457A93"/>
                </a:solidFill>
              </a:rPr>
              <a:t>weather</a:t>
            </a:r>
            <a:r>
              <a:rPr lang="de-DE" dirty="0">
                <a:solidFill>
                  <a:srgbClr val="457A93"/>
                </a:solidFill>
              </a:rPr>
              <a:t>, same </a:t>
            </a:r>
            <a:r>
              <a:rPr lang="de-DE" dirty="0" err="1">
                <a:solidFill>
                  <a:srgbClr val="457A93"/>
                </a:solidFill>
              </a:rPr>
              <a:t>target</a:t>
            </a:r>
            <a:r>
              <a:rPr lang="de-DE" dirty="0">
                <a:solidFill>
                  <a:srgbClr val="457A93"/>
                </a:solidFill>
              </a:rPr>
              <a:t>,…)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124D21A-C163-40BD-9B6F-36AC1FFA3FFD}"/>
              </a:ext>
            </a:extLst>
          </p:cNvPr>
          <p:cNvSpPr txBox="1"/>
          <p:nvPr/>
        </p:nvSpPr>
        <p:spPr>
          <a:xfrm>
            <a:off x="2393047" y="2612495"/>
            <a:ext cx="1169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it-IT" sz="1800" b="1" dirty="0">
                <a:solidFill>
                  <a:srgbClr val="C00000"/>
                </a:solidFill>
                <a:sym typeface="Wingdings" panose="05000000000000000000" pitchFamily="2" charset="2"/>
              </a:rPr>
              <a:t>≤ 0.12 K </a:t>
            </a:r>
          </a:p>
          <a:p>
            <a:r>
              <a:rPr lang="en-US" b="1" dirty="0">
                <a:solidFill>
                  <a:srgbClr val="C00000"/>
                </a:solidFill>
                <a:sym typeface="Wingdings" panose="05000000000000000000" pitchFamily="2" charset="2"/>
              </a:rPr>
              <a:t>H</a:t>
            </a:r>
            <a:r>
              <a:rPr lang="en-US" b="1" baseline="-25000" dirty="0">
                <a:solidFill>
                  <a:srgbClr val="C00000"/>
                </a:solidFill>
                <a:sym typeface="Wingdings" panose="05000000000000000000" pitchFamily="2" charset="2"/>
              </a:rPr>
              <a:t>2</a:t>
            </a:r>
            <a:r>
              <a:rPr lang="en-US" b="1" dirty="0">
                <a:solidFill>
                  <a:srgbClr val="C00000"/>
                </a:solidFill>
                <a:sym typeface="Wingdings" panose="05000000000000000000" pitchFamily="2" charset="2"/>
              </a:rPr>
              <a:t>O-band</a:t>
            </a:r>
            <a:endParaRPr lang="de-DE" sz="18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43AA0E5-6B4E-4BE6-8D5A-AE357398E9BE}"/>
              </a:ext>
            </a:extLst>
          </p:cNvPr>
          <p:cNvSpPr txBox="1"/>
          <p:nvPr/>
        </p:nvSpPr>
        <p:spPr>
          <a:xfrm>
            <a:off x="4934815" y="3856623"/>
            <a:ext cx="1086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it-IT" sz="1800" b="1" dirty="0">
                <a:solidFill>
                  <a:srgbClr val="C00000"/>
                </a:solidFill>
                <a:sym typeface="Wingdings" panose="05000000000000000000" pitchFamily="2" charset="2"/>
              </a:rPr>
              <a:t>≤ 0.16 K</a:t>
            </a:r>
          </a:p>
          <a:p>
            <a:r>
              <a:rPr lang="en-US" altLang="it-IT" b="1" dirty="0">
                <a:solidFill>
                  <a:srgbClr val="C00000"/>
                </a:solidFill>
                <a:sym typeface="Wingdings" panose="05000000000000000000" pitchFamily="2" charset="2"/>
              </a:rPr>
              <a:t>O</a:t>
            </a:r>
            <a:r>
              <a:rPr lang="en-US" altLang="it-IT" b="1" baseline="-25000" dirty="0">
                <a:solidFill>
                  <a:srgbClr val="C00000"/>
                </a:solidFill>
                <a:sym typeface="Wingdings" panose="05000000000000000000" pitchFamily="2" charset="2"/>
              </a:rPr>
              <a:t>2</a:t>
            </a:r>
            <a:r>
              <a:rPr lang="en-US" altLang="it-IT" b="1" dirty="0">
                <a:solidFill>
                  <a:srgbClr val="C00000"/>
                </a:solidFill>
                <a:sym typeface="Wingdings" panose="05000000000000000000" pitchFamily="2" charset="2"/>
              </a:rPr>
              <a:t>-band</a:t>
            </a:r>
            <a:r>
              <a:rPr lang="en-US" altLang="it-IT" sz="1800" b="1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433409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51579"/>
            <a:ext cx="10515600" cy="763588"/>
          </a:xfrm>
        </p:spPr>
        <p:txBody>
          <a:bodyPr/>
          <a:lstStyle/>
          <a:p>
            <a:r>
              <a:rPr lang="de-DE" sz="3600" dirty="0" err="1">
                <a:solidFill>
                  <a:srgbClr val="C00000"/>
                </a:solidFill>
              </a:rPr>
              <a:t>Drifts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200" dirty="0">
                <a:solidFill>
                  <a:srgbClr val="C00000"/>
                </a:solidFill>
              </a:rPr>
              <a:t>(via </a:t>
            </a:r>
            <a:r>
              <a:rPr lang="de-DE" sz="3200" dirty="0" err="1">
                <a:solidFill>
                  <a:srgbClr val="C00000"/>
                </a:solidFill>
              </a:rPr>
              <a:t>Coldload</a:t>
            </a:r>
            <a:r>
              <a:rPr lang="de-DE" sz="3200" dirty="0">
                <a:solidFill>
                  <a:srgbClr val="C00000"/>
                </a:solidFill>
              </a:rPr>
              <a:t> </a:t>
            </a:r>
            <a:r>
              <a:rPr lang="de-DE" sz="3200" dirty="0" err="1">
                <a:solidFill>
                  <a:srgbClr val="C00000"/>
                </a:solidFill>
              </a:rPr>
              <a:t>Differences</a:t>
            </a:r>
            <a:r>
              <a:rPr lang="de-DE" sz="3200" dirty="0">
                <a:solidFill>
                  <a:srgbClr val="C00000"/>
                </a:solidFill>
              </a:rPr>
              <a:t> </a:t>
            </a:r>
            <a:r>
              <a:rPr lang="de-DE" sz="3200" dirty="0" err="1">
                <a:solidFill>
                  <a:srgbClr val="C00000"/>
                </a:solidFill>
              </a:rPr>
              <a:t>between</a:t>
            </a:r>
            <a:r>
              <a:rPr lang="de-DE" sz="3200" dirty="0">
                <a:solidFill>
                  <a:srgbClr val="C00000"/>
                </a:solidFill>
              </a:rPr>
              <a:t> </a:t>
            </a:r>
            <a:r>
              <a:rPr lang="de-DE" sz="3200" dirty="0" err="1">
                <a:solidFill>
                  <a:srgbClr val="C00000"/>
                </a:solidFill>
              </a:rPr>
              <a:t>Calibrations</a:t>
            </a:r>
            <a:r>
              <a:rPr lang="de-DE" sz="3200" dirty="0">
                <a:solidFill>
                  <a:srgbClr val="C00000"/>
                </a:solidFill>
              </a:rPr>
              <a:t>)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11</a:t>
            </a:fld>
            <a:endParaRPr lang="de-DE" sz="14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847BB0E-9DD6-44F7-BB6C-6106E512351E}"/>
              </a:ext>
            </a:extLst>
          </p:cNvPr>
          <p:cNvSpPr txBox="1"/>
          <p:nvPr/>
        </p:nvSpPr>
        <p:spPr>
          <a:xfrm>
            <a:off x="2086187" y="5066999"/>
            <a:ext cx="8186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 err="1">
                <a:solidFill>
                  <a:srgbClr val="457A93"/>
                </a:solidFill>
              </a:rPr>
              <a:t>Cannot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be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directly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influenced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by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operator</a:t>
            </a:r>
            <a:endParaRPr lang="de-DE" dirty="0">
              <a:solidFill>
                <a:srgbClr val="457A93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 err="1">
                <a:solidFill>
                  <a:srgbClr val="457A93"/>
                </a:solidFill>
              </a:rPr>
              <a:t>Is</a:t>
            </a:r>
            <a:r>
              <a:rPr lang="de-DE" dirty="0">
                <a:solidFill>
                  <a:srgbClr val="457A93"/>
                </a:solidFill>
              </a:rPr>
              <a:t> also </a:t>
            </a:r>
            <a:r>
              <a:rPr lang="de-DE" dirty="0" err="1">
                <a:solidFill>
                  <a:srgbClr val="457A93"/>
                </a:solidFill>
              </a:rPr>
              <a:t>influenced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by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biases</a:t>
            </a:r>
            <a:r>
              <a:rPr lang="de-DE" dirty="0">
                <a:solidFill>
                  <a:srgbClr val="457A93"/>
                </a:solidFill>
              </a:rPr>
              <a:t>!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>
                <a:solidFill>
                  <a:srgbClr val="457A93"/>
                </a:solidFill>
              </a:rPr>
              <a:t>Need </a:t>
            </a:r>
            <a:r>
              <a:rPr lang="de-DE" dirty="0" err="1">
                <a:solidFill>
                  <a:srgbClr val="457A93"/>
                </a:solidFill>
              </a:rPr>
              <a:t>to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wait</a:t>
            </a:r>
            <a:r>
              <a:rPr lang="de-DE" dirty="0">
                <a:solidFill>
                  <a:srgbClr val="457A93"/>
                </a:solidFill>
              </a:rPr>
              <a:t> a </a:t>
            </a:r>
            <a:r>
              <a:rPr lang="de-DE" dirty="0" err="1">
                <a:solidFill>
                  <a:srgbClr val="457A93"/>
                </a:solidFill>
              </a:rPr>
              <a:t>certain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amount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of</a:t>
            </a:r>
            <a:r>
              <a:rPr lang="de-DE" dirty="0">
                <a:solidFill>
                  <a:srgbClr val="457A93"/>
                </a:solidFill>
              </a:rPr>
              <a:t> time </a:t>
            </a:r>
            <a:r>
              <a:rPr lang="de-DE" dirty="0" err="1">
                <a:solidFill>
                  <a:srgbClr val="457A93"/>
                </a:solidFill>
              </a:rPr>
              <a:t>between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calibrations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to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get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meaningful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data</a:t>
            </a:r>
            <a:endParaRPr lang="de-DE" dirty="0">
              <a:solidFill>
                <a:srgbClr val="457A93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dirty="0">
              <a:solidFill>
                <a:srgbClr val="457A93"/>
              </a:solidFill>
            </a:endParaRPr>
          </a:p>
        </p:txBody>
      </p:sp>
      <p:grpSp>
        <p:nvGrpSpPr>
          <p:cNvPr id="5" name="Gruppieren 17">
            <a:extLst>
              <a:ext uri="{FF2B5EF4-FFF2-40B4-BE49-F238E27FC236}">
                <a16:creationId xmlns:a16="http://schemas.microsoft.com/office/drawing/2014/main" id="{A95AD954-0F82-41BC-8811-F9FFDB1737A3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874731"/>
            <a:ext cx="10344324" cy="4135119"/>
            <a:chOff x="0" y="0"/>
            <a:chExt cx="71844" cy="27412"/>
          </a:xfrm>
        </p:grpSpPr>
        <p:pic>
          <p:nvPicPr>
            <p:cNvPr id="15" name="Grafik 15">
              <a:extLst>
                <a:ext uri="{FF2B5EF4-FFF2-40B4-BE49-F238E27FC236}">
                  <a16:creationId xmlns:a16="http://schemas.microsoft.com/office/drawing/2014/main" id="{E2A59AC5-1084-419E-9CC4-9574C44514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92" y="115"/>
              <a:ext cx="36252" cy="27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Grafik 14">
              <a:extLst>
                <a:ext uri="{FF2B5EF4-FFF2-40B4-BE49-F238E27FC236}">
                  <a16:creationId xmlns:a16="http://schemas.microsoft.com/office/drawing/2014/main" id="{6B0B4E55-58C3-4979-AD1F-1F4E059917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6550" cy="27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hteck 5">
            <a:extLst>
              <a:ext uri="{FF2B5EF4-FFF2-40B4-BE49-F238E27FC236}">
                <a16:creationId xmlns:a16="http://schemas.microsoft.com/office/drawing/2014/main" id="{864B3177-2B2F-455C-8A94-BB0DF7F658D2}"/>
              </a:ext>
            </a:extLst>
          </p:cNvPr>
          <p:cNvSpPr/>
          <p:nvPr/>
        </p:nvSpPr>
        <p:spPr>
          <a:xfrm>
            <a:off x="7572587" y="1259840"/>
            <a:ext cx="1144693" cy="314960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28E55F4-F900-40EE-B4EE-D8EBF8680E2C}"/>
              </a:ext>
            </a:extLst>
          </p:cNvPr>
          <p:cNvSpPr/>
          <p:nvPr/>
        </p:nvSpPr>
        <p:spPr>
          <a:xfrm>
            <a:off x="2352911" y="1259840"/>
            <a:ext cx="1144693" cy="314960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2C17F0B4-0C0D-4718-8D40-A5F591005636}"/>
              </a:ext>
            </a:extLst>
          </p:cNvPr>
          <p:cNvSpPr/>
          <p:nvPr/>
        </p:nvSpPr>
        <p:spPr>
          <a:xfrm rot="4437936">
            <a:off x="4725712" y="1986204"/>
            <a:ext cx="151203" cy="734237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C280D45C-C270-47B4-B4EA-5E53DD7AD273}"/>
              </a:ext>
            </a:extLst>
          </p:cNvPr>
          <p:cNvSpPr/>
          <p:nvPr/>
        </p:nvSpPr>
        <p:spPr>
          <a:xfrm rot="19669998">
            <a:off x="5355633" y="2625840"/>
            <a:ext cx="139820" cy="718771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B488BFB4-666C-403E-B1D4-9B07BF77AAA3}"/>
              </a:ext>
            </a:extLst>
          </p:cNvPr>
          <p:cNvSpPr/>
          <p:nvPr/>
        </p:nvSpPr>
        <p:spPr>
          <a:xfrm rot="19615366">
            <a:off x="4078787" y="1405011"/>
            <a:ext cx="166895" cy="1171786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21652D46-37F2-4AC4-A794-6CF214A2120F}"/>
              </a:ext>
            </a:extLst>
          </p:cNvPr>
          <p:cNvSpPr/>
          <p:nvPr/>
        </p:nvSpPr>
        <p:spPr>
          <a:xfrm rot="19476246">
            <a:off x="1878527" y="2647948"/>
            <a:ext cx="247784" cy="1273622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9A797ED2-694A-49C6-A556-7413832F3F7C}"/>
              </a:ext>
            </a:extLst>
          </p:cNvPr>
          <p:cNvSpPr/>
          <p:nvPr/>
        </p:nvSpPr>
        <p:spPr>
          <a:xfrm rot="1098951">
            <a:off x="3715572" y="1392926"/>
            <a:ext cx="166895" cy="1171786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D309BC91-9392-4008-B895-1A571FF39C6B}"/>
              </a:ext>
            </a:extLst>
          </p:cNvPr>
          <p:cNvSpPr/>
          <p:nvPr/>
        </p:nvSpPr>
        <p:spPr>
          <a:xfrm>
            <a:off x="10273015" y="2643785"/>
            <a:ext cx="598186" cy="1824560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592CD09B-698F-49F3-9E91-8DF638FA0FAE}"/>
              </a:ext>
            </a:extLst>
          </p:cNvPr>
          <p:cNvCxnSpPr/>
          <p:nvPr/>
        </p:nvCxnSpPr>
        <p:spPr>
          <a:xfrm>
            <a:off x="10680748" y="2604128"/>
            <a:ext cx="0" cy="183575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588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7" grpId="0" animBg="1"/>
      <p:bldP spid="20" grpId="0" animBg="1"/>
      <p:bldP spid="23" grpId="0" animBg="1"/>
      <p:bldP spid="24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70544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Short </a:t>
            </a:r>
            <a:r>
              <a:rPr lang="de-DE" sz="3600" dirty="0" err="1">
                <a:solidFill>
                  <a:srgbClr val="C00000"/>
                </a:solidFill>
              </a:rPr>
              <a:t>Reminder</a:t>
            </a:r>
            <a:r>
              <a:rPr lang="de-DE" sz="3600" dirty="0">
                <a:solidFill>
                  <a:srgbClr val="C00000"/>
                </a:solidFill>
              </a:rPr>
              <a:t>: </a:t>
            </a:r>
            <a:r>
              <a:rPr lang="de-DE" sz="3600" dirty="0" err="1">
                <a:solidFill>
                  <a:srgbClr val="C00000"/>
                </a:solidFill>
              </a:rPr>
              <a:t>Covariance</a:t>
            </a:r>
            <a:r>
              <a:rPr lang="de-DE" sz="3600" dirty="0">
                <a:solidFill>
                  <a:srgbClr val="C00000"/>
                </a:solidFill>
              </a:rPr>
              <a:t> Matrix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4930588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en-US" altLang="it-IT" sz="2400" b="1" dirty="0">
                <a:solidFill>
                  <a:srgbClr val="3E5978"/>
                </a:solidFill>
              </a:rPr>
              <a:t>Correlated radiometric noise </a:t>
            </a:r>
            <a:r>
              <a:rPr lang="en-US" altLang="it-IT" sz="2400" dirty="0">
                <a:solidFill>
                  <a:srgbClr val="3E5978"/>
                </a:solidFill>
              </a:rPr>
              <a:t>for all 14 channels (shows dependency of these channels)</a:t>
            </a:r>
          </a:p>
          <a:p>
            <a:pPr>
              <a:buClr>
                <a:srgbClr val="C00000"/>
              </a:buClr>
            </a:pPr>
            <a:endParaRPr lang="de-DE" sz="2400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r>
              <a:rPr lang="de-DE" sz="2400" dirty="0">
                <a:solidFill>
                  <a:srgbClr val="3E5978"/>
                </a:solidFill>
              </a:rPr>
              <a:t>The </a:t>
            </a:r>
            <a:r>
              <a:rPr lang="de-DE" sz="2400" dirty="0" err="1">
                <a:solidFill>
                  <a:srgbClr val="3E5978"/>
                </a:solidFill>
              </a:rPr>
              <a:t>radiometric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noise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for</a:t>
            </a:r>
            <a:r>
              <a:rPr lang="de-DE" sz="2400" dirty="0">
                <a:solidFill>
                  <a:srgbClr val="3E5978"/>
                </a:solidFill>
              </a:rPr>
              <a:t> a </a:t>
            </a:r>
            <a:r>
              <a:rPr lang="de-DE" sz="2400" dirty="0" err="1">
                <a:solidFill>
                  <a:srgbClr val="3E5978"/>
                </a:solidFill>
              </a:rPr>
              <a:t>single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channel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can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be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determined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by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calculating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the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variance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when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looking</a:t>
            </a:r>
            <a:r>
              <a:rPr lang="de-DE" sz="2400" dirty="0">
                <a:solidFill>
                  <a:srgbClr val="3E5978"/>
                </a:solidFill>
              </a:rPr>
              <a:t> on a </a:t>
            </a:r>
            <a:r>
              <a:rPr lang="de-DE" sz="2400" dirty="0" err="1">
                <a:solidFill>
                  <a:srgbClr val="3E5978"/>
                </a:solidFill>
              </a:rPr>
              <a:t>stable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blackbody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target</a:t>
            </a:r>
            <a:endParaRPr lang="de-DE" sz="2400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Square root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diagonals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is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standard</a:t>
            </a:r>
            <a:r>
              <a:rPr lang="de-DE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accent1">
                    <a:lumMod val="50000"/>
                  </a:schemeClr>
                </a:solidFill>
              </a:rPr>
              <a:t>deviation</a:t>
            </a:r>
            <a:endParaRPr lang="de-DE" sz="24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C00000"/>
              </a:buClr>
            </a:pPr>
            <a:endParaRPr lang="de-DE" sz="2400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12</a:t>
            </a:fld>
            <a:endParaRPr lang="de-DE" sz="1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386D8B2-A50D-4F91-A2BC-844D26A50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455" y="845014"/>
            <a:ext cx="66548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2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13</a:t>
            </a:fld>
            <a:endParaRPr lang="de-DE" sz="1400" dirty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A133B98B-6062-4D3B-A8E3-6B8D0795876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635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57A9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600" dirty="0">
                <a:solidFill>
                  <a:srgbClr val="C00000"/>
                </a:solidFill>
              </a:rPr>
              <a:t>Noise Levels </a:t>
            </a:r>
            <a:r>
              <a:rPr lang="de-DE" sz="3600" dirty="0" err="1">
                <a:solidFill>
                  <a:srgbClr val="C00000"/>
                </a:solidFill>
              </a:rPr>
              <a:t>for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Coldload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CBBB840-7268-4887-949A-05764E8C1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608108"/>
            <a:ext cx="4712455" cy="353434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E91EFF0-4AC8-435C-BAD7-74138D3F2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544" y="1608108"/>
            <a:ext cx="4712456" cy="353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100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14</a:t>
            </a:fld>
            <a:endParaRPr lang="de-DE" sz="14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232FF40-A5F5-49C7-BC0B-5728D9530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16" y="1569458"/>
            <a:ext cx="4666749" cy="350006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55D491C-6E9C-4A57-91E4-30F181FE3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086" y="1536327"/>
            <a:ext cx="4666750" cy="3500062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A133B98B-6062-4D3B-A8E3-6B8D0795876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635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57A9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600" dirty="0">
                <a:solidFill>
                  <a:srgbClr val="C00000"/>
                </a:solidFill>
              </a:rPr>
              <a:t>Noise Levels </a:t>
            </a:r>
            <a:r>
              <a:rPr lang="de-DE" sz="3600" dirty="0" err="1">
                <a:solidFill>
                  <a:srgbClr val="C00000"/>
                </a:solidFill>
              </a:rPr>
              <a:t>for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Hotload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5451E73-7A40-49E2-A43A-A0A8D195AF2E}"/>
              </a:ext>
            </a:extLst>
          </p:cNvPr>
          <p:cNvSpPr txBox="1"/>
          <p:nvPr/>
        </p:nvSpPr>
        <p:spPr>
          <a:xfrm>
            <a:off x="2657061" y="5071972"/>
            <a:ext cx="68778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 err="1">
                <a:solidFill>
                  <a:srgbClr val="457A93"/>
                </a:solidFill>
              </a:rPr>
              <a:t>Coldload</a:t>
            </a:r>
            <a:r>
              <a:rPr lang="de-DE" dirty="0">
                <a:solidFill>
                  <a:srgbClr val="457A93"/>
                </a:solidFill>
              </a:rPr>
              <a:t> and </a:t>
            </a:r>
            <a:r>
              <a:rPr lang="de-DE" dirty="0" err="1">
                <a:solidFill>
                  <a:srgbClr val="457A93"/>
                </a:solidFill>
              </a:rPr>
              <a:t>Hotload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Covariances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similar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for</a:t>
            </a:r>
            <a:r>
              <a:rPr lang="de-DE" dirty="0">
                <a:solidFill>
                  <a:srgbClr val="457A93"/>
                </a:solidFill>
              </a:rPr>
              <a:t> all Gen5 HATPROs,</a:t>
            </a:r>
            <a:br>
              <a:rPr lang="de-DE" dirty="0">
                <a:solidFill>
                  <a:srgbClr val="457A93"/>
                </a:solidFill>
              </a:rPr>
            </a:br>
            <a:r>
              <a:rPr lang="de-DE" dirty="0" err="1">
                <a:solidFill>
                  <a:srgbClr val="457A93"/>
                </a:solidFill>
              </a:rPr>
              <a:t>significantly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higher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values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for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older</a:t>
            </a:r>
            <a:r>
              <a:rPr lang="de-DE" dirty="0">
                <a:solidFill>
                  <a:srgbClr val="457A93"/>
                </a:solidFill>
              </a:rPr>
              <a:t> Gen2 </a:t>
            </a:r>
            <a:r>
              <a:rPr lang="de-DE" dirty="0" err="1">
                <a:solidFill>
                  <a:srgbClr val="457A93"/>
                </a:solidFill>
              </a:rPr>
              <a:t>instruments</a:t>
            </a:r>
            <a:endParaRPr lang="de-DE" dirty="0">
              <a:solidFill>
                <a:srgbClr val="457A93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>
                <a:solidFill>
                  <a:srgbClr val="457A93"/>
                </a:solidFill>
              </a:rPr>
              <a:t>Operator </a:t>
            </a:r>
            <a:r>
              <a:rPr lang="de-DE" dirty="0" err="1">
                <a:solidFill>
                  <a:srgbClr val="457A93"/>
                </a:solidFill>
              </a:rPr>
              <a:t>independent</a:t>
            </a:r>
            <a:r>
              <a:rPr lang="de-DE" dirty="0">
                <a:solidFill>
                  <a:srgbClr val="457A93"/>
                </a:solidFill>
              </a:rPr>
              <a:t>, </a:t>
            </a:r>
            <a:r>
              <a:rPr lang="de-DE" dirty="0" err="1">
                <a:solidFill>
                  <a:srgbClr val="457A93"/>
                </a:solidFill>
              </a:rPr>
              <a:t>instrument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specific</a:t>
            </a:r>
            <a:endParaRPr lang="de-DE" dirty="0">
              <a:solidFill>
                <a:srgbClr val="457A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717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0263" y="903978"/>
            <a:ext cx="11781182" cy="5465012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endParaRPr lang="en-US" sz="1600" b="1" dirty="0">
              <a:solidFill>
                <a:srgbClr val="C00000"/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r>
              <a:rPr lang="en-US" sz="1800" b="1" dirty="0">
                <a:solidFill>
                  <a:srgbClr val="C00000"/>
                </a:solidFill>
              </a:rPr>
              <a:t>            Results Overview (for Gen5 HATPROs):</a:t>
            </a:r>
          </a:p>
          <a:p>
            <a:pPr marL="0" indent="0">
              <a:buClr>
                <a:srgbClr val="C00000"/>
              </a:buClr>
              <a:buNone/>
            </a:pPr>
            <a:endParaRPr lang="en-US" sz="1800" b="1" dirty="0">
              <a:solidFill>
                <a:srgbClr val="C00000"/>
              </a:solidFill>
            </a:endParaRPr>
          </a:p>
          <a:p>
            <a:pPr marL="457200" lvl="1" indent="0">
              <a:buClr>
                <a:srgbClr val="C00000"/>
              </a:buClr>
              <a:buNone/>
            </a:pPr>
            <a:endParaRPr lang="en-US" altLang="it-IT" sz="1800" b="1" dirty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457200" lvl="1" indent="0">
              <a:buClr>
                <a:srgbClr val="C00000"/>
              </a:buClr>
              <a:buNone/>
            </a:pPr>
            <a:br>
              <a:rPr lang="en-US" altLang="it-IT" sz="800" baseline="30000" dirty="0">
                <a:solidFill>
                  <a:srgbClr val="C00000"/>
                </a:solidFill>
                <a:sym typeface="Wingdings" panose="05000000000000000000" pitchFamily="2" charset="2"/>
              </a:rPr>
            </a:br>
            <a:br>
              <a:rPr lang="en-US" altLang="it-IT" sz="800" b="1" dirty="0">
                <a:solidFill>
                  <a:srgbClr val="C00000"/>
                </a:solidFill>
                <a:sym typeface="Wingdings" panose="05000000000000000000" pitchFamily="2" charset="2"/>
              </a:rPr>
            </a:br>
            <a:endParaRPr lang="en-US" altLang="it-IT" sz="800" b="1" dirty="0">
              <a:solidFill>
                <a:srgbClr val="3E5978"/>
              </a:solidFill>
              <a:sym typeface="Wingdings" panose="05000000000000000000" pitchFamily="2" charset="2"/>
            </a:endParaRPr>
          </a:p>
          <a:p>
            <a:pPr>
              <a:buClr>
                <a:srgbClr val="C00000"/>
              </a:buClr>
            </a:pPr>
            <a:endParaRPr lang="en-US" sz="1400" dirty="0">
              <a:solidFill>
                <a:srgbClr val="3E5978"/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endParaRPr lang="en-US" sz="1400" dirty="0">
              <a:solidFill>
                <a:srgbClr val="3E5978"/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endParaRPr lang="en-US" sz="800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endParaRPr lang="en-US" sz="1400" dirty="0">
              <a:solidFill>
                <a:srgbClr val="3E5978"/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endParaRPr lang="de-DE" sz="1400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15</a:t>
            </a:fld>
            <a:endParaRPr lang="de-DE" sz="1400" dirty="0"/>
          </a:p>
        </p:txBody>
      </p:sp>
      <p:graphicFrame>
        <p:nvGraphicFramePr>
          <p:cNvPr id="5" name="Tabelle 6">
            <a:extLst>
              <a:ext uri="{FF2B5EF4-FFF2-40B4-BE49-F238E27FC236}">
                <a16:creationId xmlns:a16="http://schemas.microsoft.com/office/drawing/2014/main" id="{675193B3-29A0-489B-B252-B309042B0E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984848"/>
              </p:ext>
            </p:extLst>
          </p:nvPr>
        </p:nvGraphicFramePr>
        <p:xfrm>
          <a:off x="681775" y="1712627"/>
          <a:ext cx="6484412" cy="4500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1599">
                  <a:extLst>
                    <a:ext uri="{9D8B030D-6E8A-4147-A177-3AD203B41FA5}">
                      <a16:colId xmlns:a16="http://schemas.microsoft.com/office/drawing/2014/main" val="753485111"/>
                    </a:ext>
                  </a:extLst>
                </a:gridCol>
                <a:gridCol w="1471599">
                  <a:extLst>
                    <a:ext uri="{9D8B030D-6E8A-4147-A177-3AD203B41FA5}">
                      <a16:colId xmlns:a16="http://schemas.microsoft.com/office/drawing/2014/main" val="616949033"/>
                    </a:ext>
                  </a:extLst>
                </a:gridCol>
                <a:gridCol w="1471599">
                  <a:extLst>
                    <a:ext uri="{9D8B030D-6E8A-4147-A177-3AD203B41FA5}">
                      <a16:colId xmlns:a16="http://schemas.microsoft.com/office/drawing/2014/main" val="10656042"/>
                    </a:ext>
                  </a:extLst>
                </a:gridCol>
                <a:gridCol w="2069615">
                  <a:extLst>
                    <a:ext uri="{9D8B030D-6E8A-4147-A177-3AD203B41FA5}">
                      <a16:colId xmlns:a16="http://schemas.microsoft.com/office/drawing/2014/main" val="465521793"/>
                    </a:ext>
                  </a:extLst>
                </a:gridCol>
              </a:tblGrid>
              <a:tr h="765336">
                <a:tc>
                  <a:txBody>
                    <a:bodyPr/>
                    <a:lstStyle/>
                    <a:p>
                      <a:pPr algn="ctr"/>
                      <a:r>
                        <a:rPr lang="de-DE" sz="1500" dirty="0"/>
                        <a:t>Type </a:t>
                      </a:r>
                      <a:r>
                        <a:rPr lang="de-DE" sz="1500" dirty="0" err="1"/>
                        <a:t>of</a:t>
                      </a:r>
                      <a:r>
                        <a:rPr lang="de-DE" sz="1500" dirty="0"/>
                        <a:t> Error</a:t>
                      </a:r>
                    </a:p>
                  </a:txBody>
                  <a:tcPr anchor="ctr">
                    <a:solidFill>
                      <a:srgbClr val="457A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 err="1"/>
                        <a:t>Typical</a:t>
                      </a:r>
                      <a:r>
                        <a:rPr lang="de-DE" sz="1500" dirty="0"/>
                        <a:t> </a:t>
                      </a:r>
                      <a:br>
                        <a:rPr lang="de-DE" sz="1500" dirty="0"/>
                      </a:br>
                      <a:r>
                        <a:rPr lang="de-DE" sz="1500" dirty="0"/>
                        <a:t>Error Values</a:t>
                      </a:r>
                      <a:br>
                        <a:rPr lang="de-DE" sz="1500" dirty="0"/>
                      </a:br>
                      <a:r>
                        <a:rPr lang="de-DE" sz="1500" dirty="0"/>
                        <a:t>H</a:t>
                      </a:r>
                      <a:r>
                        <a:rPr lang="de-DE" sz="1500" baseline="-25000" dirty="0"/>
                        <a:t>2</a:t>
                      </a:r>
                      <a:r>
                        <a:rPr lang="de-DE" sz="1500" dirty="0"/>
                        <a:t>O-band</a:t>
                      </a:r>
                    </a:p>
                  </a:txBody>
                  <a:tcPr anchor="ctr">
                    <a:solidFill>
                      <a:srgbClr val="457A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 err="1"/>
                        <a:t>Typical</a:t>
                      </a:r>
                      <a:br>
                        <a:rPr lang="de-DE" sz="1500" dirty="0"/>
                      </a:br>
                      <a:r>
                        <a:rPr lang="de-DE" sz="1500" dirty="0"/>
                        <a:t>Error Values</a:t>
                      </a:r>
                      <a:br>
                        <a:rPr lang="de-DE" sz="1500" dirty="0"/>
                      </a:br>
                      <a:r>
                        <a:rPr lang="de-DE" sz="1500" dirty="0"/>
                        <a:t>O</a:t>
                      </a:r>
                      <a:r>
                        <a:rPr lang="de-DE" sz="1500" baseline="-25000" dirty="0"/>
                        <a:t>2</a:t>
                      </a:r>
                      <a:r>
                        <a:rPr lang="de-DE" sz="1500" dirty="0"/>
                        <a:t>-band</a:t>
                      </a:r>
                    </a:p>
                  </a:txBody>
                  <a:tcPr anchor="ctr">
                    <a:solidFill>
                      <a:srgbClr val="457A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 err="1"/>
                        <a:t>Determined</a:t>
                      </a:r>
                      <a:r>
                        <a:rPr lang="de-DE" sz="1500" dirty="0"/>
                        <a:t> via</a:t>
                      </a:r>
                    </a:p>
                  </a:txBody>
                  <a:tcPr anchor="ctr">
                    <a:solidFill>
                      <a:srgbClr val="457A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9030986"/>
                  </a:ext>
                </a:extLst>
              </a:tr>
              <a:tr h="765336">
                <a:tc>
                  <a:txBody>
                    <a:bodyPr/>
                    <a:lstStyle/>
                    <a:p>
                      <a:pPr algn="ctr"/>
                      <a:r>
                        <a:rPr lang="en-US" altLang="it-IT" sz="15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sym typeface="Wingdings" panose="05000000000000000000" pitchFamily="2" charset="2"/>
                        </a:rPr>
                        <a:t>Biases</a:t>
                      </a:r>
                      <a:endParaRPr lang="de-DE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457A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it-IT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usually ≤ 0.3 K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(up to 0.48 K)</a:t>
                      </a:r>
                      <a:endParaRPr lang="de-DE" sz="15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it-IT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usually ≤ 0.5 K</a:t>
                      </a:r>
                    </a:p>
                    <a:p>
                      <a:pPr algn="ctr"/>
                      <a:r>
                        <a:rPr lang="en-US" altLang="it-IT" sz="1600" b="1" dirty="0">
                          <a:solidFill>
                            <a:srgbClr val="C00000"/>
                          </a:solidFill>
                          <a:sym typeface="Wingdings" panose="05000000000000000000" pitchFamily="2" charset="2"/>
                        </a:rPr>
                        <a:t>(up to 1.15 K)</a:t>
                      </a:r>
                      <a:endParaRPr lang="de-DE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 err="1"/>
                        <a:t>Zenith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measurement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differences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between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two</a:t>
                      </a:r>
                      <a:r>
                        <a:rPr lang="de-DE" sz="1500" dirty="0"/>
                        <a:t> MWRs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3672850"/>
                  </a:ext>
                </a:extLst>
              </a:tr>
              <a:tr h="1330318">
                <a:tc>
                  <a:txBody>
                    <a:bodyPr/>
                    <a:lstStyle/>
                    <a:p>
                      <a:pPr algn="ctr"/>
                      <a:r>
                        <a:rPr lang="en-US" altLang="it-IT" sz="15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sym typeface="Wingdings" panose="05000000000000000000" pitchFamily="2" charset="2"/>
                        </a:rPr>
                        <a:t>Calibration Repeatability</a:t>
                      </a:r>
                      <a:endParaRPr lang="de-DE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457A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it-IT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≤ 0.12 K</a:t>
                      </a:r>
                      <a:endParaRPr lang="de-DE" sz="15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it-IT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≤ 0.16 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 err="1"/>
                        <a:t>Leaps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to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zenith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reference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measurements</a:t>
                      </a:r>
                      <a:r>
                        <a:rPr lang="de-DE" sz="1500" dirty="0"/>
                        <a:t> after </a:t>
                      </a:r>
                      <a:r>
                        <a:rPr lang="de-DE" sz="1500" dirty="0" err="1"/>
                        <a:t>two</a:t>
                      </a:r>
                      <a:r>
                        <a:rPr lang="de-DE" sz="1500" dirty="0"/>
                        <a:t> immediate </a:t>
                      </a:r>
                      <a:r>
                        <a:rPr lang="de-DE" sz="1500" dirty="0" err="1"/>
                        <a:t>consecutive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calibrations</a:t>
                      </a:r>
                      <a:endParaRPr lang="de-DE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60243400"/>
                  </a:ext>
                </a:extLst>
              </a:tr>
              <a:tr h="838010">
                <a:tc>
                  <a:txBody>
                    <a:bodyPr/>
                    <a:lstStyle/>
                    <a:p>
                      <a:pPr algn="ctr"/>
                      <a:r>
                        <a:rPr lang="en-US" altLang="it-IT" sz="15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sym typeface="Wingdings" panose="05000000000000000000" pitchFamily="2" charset="2"/>
                        </a:rPr>
                        <a:t>Drifts (over 6 months)</a:t>
                      </a:r>
                      <a:endParaRPr lang="de-DE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457A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it-IT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usually ≤ 0.3 K</a:t>
                      </a:r>
                    </a:p>
                    <a:p>
                      <a:pPr algn="ctr"/>
                      <a:r>
                        <a:rPr lang="en-US" altLang="it-IT" sz="1600" b="1" dirty="0">
                          <a:solidFill>
                            <a:srgbClr val="C00000"/>
                          </a:solidFill>
                          <a:sym typeface="Wingdings" panose="05000000000000000000" pitchFamily="2" charset="2"/>
                        </a:rPr>
                        <a:t>(up to 0.8 K) </a:t>
                      </a:r>
                      <a:endParaRPr lang="de-DE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it-IT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usually ≤ 0.8 K</a:t>
                      </a:r>
                    </a:p>
                    <a:p>
                      <a:pPr algn="ctr"/>
                      <a:r>
                        <a:rPr lang="en-US" altLang="it-IT" sz="1600" b="1" dirty="0">
                          <a:solidFill>
                            <a:srgbClr val="C00000"/>
                          </a:solidFill>
                          <a:sym typeface="Wingdings" panose="05000000000000000000" pitchFamily="2" charset="2"/>
                        </a:rPr>
                        <a:t>(up to 1.3 K) </a:t>
                      </a:r>
                      <a:endParaRPr lang="de-DE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 err="1"/>
                        <a:t>Differences</a:t>
                      </a:r>
                      <a:r>
                        <a:rPr lang="de-DE" sz="1500" dirty="0"/>
                        <a:t> at </a:t>
                      </a:r>
                      <a:r>
                        <a:rPr lang="de-DE" sz="1500" dirty="0" err="1"/>
                        <a:t>coldload</a:t>
                      </a:r>
                      <a:r>
                        <a:rPr lang="de-DE" sz="1500" dirty="0"/>
                        <a:t> after </a:t>
                      </a:r>
                      <a:r>
                        <a:rPr lang="de-DE" sz="1500" dirty="0" err="1"/>
                        <a:t>calibration</a:t>
                      </a:r>
                      <a:endParaRPr lang="de-DE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0253461"/>
                  </a:ext>
                </a:extLst>
              </a:tr>
              <a:tr h="765336">
                <a:tc>
                  <a:txBody>
                    <a:bodyPr/>
                    <a:lstStyle/>
                    <a:p>
                      <a:pPr algn="ctr"/>
                      <a:r>
                        <a:rPr lang="en-US" altLang="it-IT" sz="15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sym typeface="Wingdings" panose="05000000000000000000" pitchFamily="2" charset="2"/>
                        </a:rPr>
                        <a:t>Noise Levels</a:t>
                      </a:r>
                      <a:br>
                        <a:rPr lang="en-US" altLang="it-IT" sz="15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sym typeface="Wingdings" panose="05000000000000000000" pitchFamily="2" charset="2"/>
                        </a:rPr>
                      </a:br>
                      <a:r>
                        <a:rPr lang="en-US" altLang="it-IT" sz="15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sym typeface="Wingdings" panose="05000000000000000000" pitchFamily="2" charset="2"/>
                        </a:rPr>
                        <a:t>(</a:t>
                      </a:r>
                      <a:r>
                        <a:rPr lang="en-US" altLang="it-IT" sz="15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sym typeface="Wingdings" panose="05000000000000000000" pitchFamily="2" charset="2"/>
                        </a:rPr>
                        <a:t>coldload</a:t>
                      </a:r>
                      <a:r>
                        <a:rPr lang="en-US" altLang="it-IT" sz="15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sym typeface="Wingdings" panose="05000000000000000000" pitchFamily="2" charset="2"/>
                        </a:rPr>
                        <a:t> – </a:t>
                      </a:r>
                      <a:r>
                        <a:rPr lang="en-US" altLang="it-IT" sz="15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sym typeface="Wingdings" panose="05000000000000000000" pitchFamily="2" charset="2"/>
                        </a:rPr>
                        <a:t>hotload</a:t>
                      </a:r>
                      <a:r>
                        <a:rPr lang="en-US" altLang="it-IT" sz="15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sym typeface="Wingdings" panose="05000000000000000000" pitchFamily="2" charset="2"/>
                        </a:rPr>
                        <a:t>) (1s) </a:t>
                      </a:r>
                      <a:endParaRPr lang="de-DE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457A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it-IT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≤ 0.11 K –</a:t>
                      </a:r>
                      <a:br>
                        <a:rPr lang="en-US" altLang="it-IT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</a:br>
                      <a:r>
                        <a:rPr lang="en-US" altLang="it-IT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0.18 K</a:t>
                      </a:r>
                      <a:endParaRPr lang="de-DE" sz="15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it-IT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≤ 0.27 K –</a:t>
                      </a:r>
                      <a:br>
                        <a:rPr lang="en-US" altLang="it-IT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</a:br>
                      <a:r>
                        <a:rPr lang="en-US" altLang="it-IT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0.35 K</a:t>
                      </a:r>
                      <a:endParaRPr lang="de-DE" sz="15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/>
                        <a:t>Standard </a:t>
                      </a:r>
                      <a:r>
                        <a:rPr lang="de-DE" sz="1500" dirty="0" err="1"/>
                        <a:t>deviation</a:t>
                      </a:r>
                      <a:endParaRPr lang="de-DE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9964491"/>
                  </a:ext>
                </a:extLst>
              </a:tr>
            </a:tbl>
          </a:graphicData>
        </a:graphic>
      </p:graphicFrame>
      <p:sp>
        <p:nvSpPr>
          <p:cNvPr id="9" name="Titel 1">
            <a:extLst>
              <a:ext uri="{FF2B5EF4-FFF2-40B4-BE49-F238E27FC236}">
                <a16:creationId xmlns:a16="http://schemas.microsoft.com/office/drawing/2014/main" id="{1E8DB77B-6E31-4B48-B864-45339916D8EB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635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57A9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600" dirty="0">
                <a:solidFill>
                  <a:srgbClr val="C00000"/>
                </a:solidFill>
              </a:rPr>
              <a:t>Summary Instrument Errors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93C9FB1-DA0D-47DA-8C22-C5FEF81690F3}"/>
              </a:ext>
            </a:extLst>
          </p:cNvPr>
          <p:cNvSpPr txBox="1"/>
          <p:nvPr/>
        </p:nvSpPr>
        <p:spPr>
          <a:xfrm>
            <a:off x="7553471" y="1718374"/>
            <a:ext cx="40301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2400" dirty="0">
                <a:solidFill>
                  <a:srgbClr val="3E5978"/>
                </a:solidFill>
              </a:rPr>
              <a:t>Comparison to RPG manual:</a:t>
            </a:r>
          </a:p>
          <a:p>
            <a:pPr lvl="1">
              <a:buClr>
                <a:srgbClr val="C00000"/>
              </a:buClr>
            </a:pPr>
            <a:endParaRPr lang="en-US" sz="2400" dirty="0">
              <a:solidFill>
                <a:srgbClr val="3E5978"/>
              </a:solidFill>
              <a:sym typeface="Wingdings" panose="05000000000000000000" pitchFamily="2" charset="2"/>
            </a:endParaRPr>
          </a:p>
          <a:p>
            <a:pPr lvl="1">
              <a:buClr>
                <a:srgbClr val="C00000"/>
              </a:buClr>
            </a:pPr>
            <a:r>
              <a:rPr lang="en-US" sz="2000" dirty="0">
                <a:solidFill>
                  <a:srgbClr val="3E5978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rgbClr val="3E5978"/>
                </a:solidFill>
              </a:rPr>
              <a:t>absolute TB uncertainty 0.5 K,</a:t>
            </a:r>
            <a:br>
              <a:rPr lang="en-US" sz="2000" dirty="0">
                <a:solidFill>
                  <a:srgbClr val="3E5978"/>
                </a:solidFill>
              </a:rPr>
            </a:br>
            <a:r>
              <a:rPr lang="en-US" sz="2000" dirty="0">
                <a:solidFill>
                  <a:srgbClr val="3E5978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rgbClr val="3E5978"/>
                </a:solidFill>
              </a:rPr>
              <a:t>noise 0.10 to 0.15 K</a:t>
            </a:r>
          </a:p>
          <a:p>
            <a:pPr lvl="1">
              <a:buClr>
                <a:srgbClr val="C00000"/>
              </a:buClr>
            </a:pPr>
            <a:endParaRPr lang="en-US" sz="2000" dirty="0">
              <a:solidFill>
                <a:srgbClr val="3E5978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dirty="0">
              <a:solidFill>
                <a:srgbClr val="457A93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4CB9065-EDA4-47F3-B031-9F49C8471340}"/>
              </a:ext>
            </a:extLst>
          </p:cNvPr>
          <p:cNvSpPr txBox="1"/>
          <p:nvPr/>
        </p:nvSpPr>
        <p:spPr>
          <a:xfrm>
            <a:off x="7553471" y="3599001"/>
            <a:ext cx="414946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2400" dirty="0">
                <a:solidFill>
                  <a:srgbClr val="3E5978"/>
                </a:solidFill>
              </a:rPr>
              <a:t>Suggestion for total maximum error per channel:</a:t>
            </a:r>
          </a:p>
          <a:p>
            <a:pPr lvl="1">
              <a:buClr>
                <a:srgbClr val="C00000"/>
              </a:buClr>
            </a:pPr>
            <a:r>
              <a:rPr lang="en-US" sz="2000" b="1" dirty="0">
                <a:solidFill>
                  <a:srgbClr val="3E5978"/>
                </a:solidFill>
              </a:rPr>
              <a:t>Bias mean </a:t>
            </a:r>
            <a:r>
              <a:rPr lang="en-US" sz="2000" b="1">
                <a:solidFill>
                  <a:srgbClr val="3E5978"/>
                </a:solidFill>
              </a:rPr>
              <a:t>+ Repeatability + Drift</a:t>
            </a:r>
            <a:br>
              <a:rPr lang="en-US" sz="2000" dirty="0">
                <a:solidFill>
                  <a:srgbClr val="3E5978"/>
                </a:solidFill>
              </a:rPr>
            </a:br>
            <a:r>
              <a:rPr lang="en-US" sz="2000" dirty="0">
                <a:solidFill>
                  <a:srgbClr val="3E5978"/>
                </a:solidFill>
              </a:rPr>
              <a:t>(for retrievals noise is also important)</a:t>
            </a:r>
          </a:p>
          <a:p>
            <a:pPr>
              <a:buClr>
                <a:srgbClr val="C00000"/>
              </a:buClr>
            </a:pPr>
            <a:r>
              <a:rPr lang="en-US" sz="2400" dirty="0">
                <a:solidFill>
                  <a:srgbClr val="3E5978"/>
                </a:solidFill>
              </a:rPr>
              <a:t>For minimal error: only Repeatability</a:t>
            </a:r>
            <a:endParaRPr lang="en-US" sz="2000" dirty="0">
              <a:solidFill>
                <a:srgbClr val="3E5978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dirty="0">
              <a:solidFill>
                <a:srgbClr val="457A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21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578604"/>
            <a:ext cx="10515600" cy="763588"/>
          </a:xfrm>
        </p:spPr>
        <p:txBody>
          <a:bodyPr/>
          <a:lstStyle/>
          <a:p>
            <a:pPr algn="ctr"/>
            <a:r>
              <a:rPr lang="de-DE" sz="3600" dirty="0">
                <a:solidFill>
                  <a:srgbClr val="C00000"/>
                </a:solidFill>
              </a:rPr>
              <a:t>Location </a:t>
            </a:r>
            <a:r>
              <a:rPr lang="de-DE" sz="3600" dirty="0" err="1">
                <a:solidFill>
                  <a:srgbClr val="C00000"/>
                </a:solidFill>
              </a:rPr>
              <a:t>dependent</a:t>
            </a:r>
            <a:r>
              <a:rPr lang="de-DE" sz="3600" dirty="0">
                <a:solidFill>
                  <a:srgbClr val="C00000"/>
                </a:solidFill>
              </a:rPr>
              <a:t> Errors:</a:t>
            </a:r>
            <a:br>
              <a:rPr lang="de-DE" sz="3600" dirty="0">
                <a:solidFill>
                  <a:srgbClr val="C00000"/>
                </a:solidFill>
              </a:rPr>
            </a:br>
            <a:r>
              <a:rPr lang="de-DE" sz="3600" dirty="0">
                <a:solidFill>
                  <a:srgbClr val="C00000"/>
                </a:solidFill>
              </a:rPr>
              <a:t>Radio </a:t>
            </a:r>
            <a:r>
              <a:rPr lang="de-DE" sz="3600" dirty="0" err="1">
                <a:solidFill>
                  <a:srgbClr val="C00000"/>
                </a:solidFill>
              </a:rPr>
              <a:t>Frequency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Interference</a:t>
            </a:r>
            <a:r>
              <a:rPr lang="de-DE" sz="3600" dirty="0">
                <a:solidFill>
                  <a:srgbClr val="C00000"/>
                </a:solidFill>
              </a:rPr>
              <a:t> (RFI) and </a:t>
            </a:r>
            <a:r>
              <a:rPr lang="de-DE" sz="3600" dirty="0" err="1">
                <a:solidFill>
                  <a:srgbClr val="C00000"/>
                </a:solidFill>
              </a:rPr>
              <a:t>Obstacles</a:t>
            </a:r>
            <a:endParaRPr lang="de-DE" sz="36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16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255818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MW-</a:t>
            </a:r>
            <a:r>
              <a:rPr lang="de-DE" sz="3600" dirty="0" err="1">
                <a:solidFill>
                  <a:srgbClr val="C00000"/>
                </a:solidFill>
              </a:rPr>
              <a:t>profiling</a:t>
            </a:r>
            <a:r>
              <a:rPr lang="de-DE" sz="3600" dirty="0">
                <a:solidFill>
                  <a:srgbClr val="C00000"/>
                </a:solidFill>
              </a:rPr>
              <a:t>: </a:t>
            </a:r>
            <a:r>
              <a:rPr lang="de-DE" sz="3600" dirty="0" err="1">
                <a:solidFill>
                  <a:srgbClr val="C00000"/>
                </a:solidFill>
              </a:rPr>
              <a:t>How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does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it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work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theoretically</a:t>
            </a:r>
            <a:r>
              <a:rPr lang="de-DE" sz="36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17</a:t>
            </a:fld>
            <a:endParaRPr lang="de-DE" sz="1400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57DCEB1A-487A-4D57-A506-32CCDF9831AC}"/>
              </a:ext>
            </a:extLst>
          </p:cNvPr>
          <p:cNvGrpSpPr/>
          <p:nvPr/>
        </p:nvGrpSpPr>
        <p:grpSpPr>
          <a:xfrm>
            <a:off x="2792471" y="1468339"/>
            <a:ext cx="6332537" cy="4862512"/>
            <a:chOff x="971600" y="692696"/>
            <a:chExt cx="6332537" cy="486251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4A14D81-F2E5-41C2-9C64-0A72F587D7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77" t="18198" r="20850" b="8598"/>
            <a:stretch>
              <a:fillRect/>
            </a:stretch>
          </p:blipFill>
          <p:spPr bwMode="auto">
            <a:xfrm>
              <a:off x="971600" y="692696"/>
              <a:ext cx="6332537" cy="4862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BAC20D19-6F92-4E96-BC5B-CEB75B17299E}"/>
                </a:ext>
              </a:extLst>
            </p:cNvPr>
            <p:cNvSpPr/>
            <p:nvPr/>
          </p:nvSpPr>
          <p:spPr bwMode="auto">
            <a:xfrm>
              <a:off x="4211960" y="1052736"/>
              <a:ext cx="504056" cy="3888432"/>
            </a:xfrm>
            <a:prstGeom prst="rect">
              <a:avLst/>
            </a:prstGeom>
            <a:solidFill>
              <a:srgbClr val="CD0921">
                <a:alpha val="3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C288397-7308-439B-8CD7-FFD693D62BD6}"/>
                </a:ext>
              </a:extLst>
            </p:cNvPr>
            <p:cNvSpPr/>
            <p:nvPr/>
          </p:nvSpPr>
          <p:spPr bwMode="auto">
            <a:xfrm>
              <a:off x="2627784" y="1052736"/>
              <a:ext cx="504056" cy="3888432"/>
            </a:xfrm>
            <a:prstGeom prst="rect">
              <a:avLst/>
            </a:prstGeom>
            <a:solidFill>
              <a:srgbClr val="3E5978">
                <a:alpha val="3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ヒラギノ角ゴ Pro W3" charset="-128"/>
                <a:cs typeface="ヒラギノ角ゴ Pro W3" charset="-128"/>
              </a:endParaRPr>
            </a:p>
          </p:txBody>
        </p:sp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EC28B5A1-D5B7-4C4F-9BB0-589909AFCCB9}"/>
              </a:ext>
            </a:extLst>
          </p:cNvPr>
          <p:cNvSpPr txBox="1"/>
          <p:nvPr/>
        </p:nvSpPr>
        <p:spPr>
          <a:xfrm>
            <a:off x="7281692" y="4044370"/>
            <a:ext cx="1525515" cy="646331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cloud contribution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DB4A51F-E9F9-44A4-917B-C9DE0C3BFFEF}"/>
              </a:ext>
            </a:extLst>
          </p:cNvPr>
          <p:cNvSpPr txBox="1"/>
          <p:nvPr/>
        </p:nvSpPr>
        <p:spPr>
          <a:xfrm>
            <a:off x="9008022" y="1755476"/>
            <a:ext cx="31235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83C4F"/>
                </a:solidFill>
                <a:latin typeface="Calibri"/>
                <a:cs typeface="Calibri"/>
              </a:rPr>
              <a:t>Oxygen absorption </a:t>
            </a:r>
            <a:r>
              <a:rPr lang="en-US" dirty="0">
                <a:solidFill>
                  <a:srgbClr val="D83C4F"/>
                </a:solidFill>
                <a:latin typeface="Calibri"/>
                <a:cs typeface="Calibri"/>
                <a:sym typeface="Wingdings"/>
              </a:rPr>
              <a:t> constant VMR, so only temperature dependent</a:t>
            </a:r>
          </a:p>
          <a:p>
            <a:endParaRPr lang="en-US" dirty="0">
              <a:solidFill>
                <a:srgbClr val="D83C4F"/>
              </a:solidFill>
              <a:latin typeface="Calibri"/>
              <a:cs typeface="Calibri"/>
              <a:sym typeface="Wingdings"/>
            </a:endParaRPr>
          </a:p>
          <a:p>
            <a:r>
              <a:rPr lang="en-US" dirty="0">
                <a:solidFill>
                  <a:srgbClr val="D83C4F"/>
                </a:solidFill>
                <a:latin typeface="Calibri"/>
                <a:cs typeface="Calibri"/>
              </a:rPr>
              <a:t>O2-band channels are </a:t>
            </a:r>
            <a:r>
              <a:rPr lang="en-US" b="1" dirty="0">
                <a:solidFill>
                  <a:srgbClr val="D83C4F"/>
                </a:solidFill>
                <a:latin typeface="Calibri"/>
                <a:cs typeface="Calibri"/>
              </a:rPr>
              <a:t>optically thick</a:t>
            </a:r>
            <a:r>
              <a:rPr lang="en-US" dirty="0">
                <a:solidFill>
                  <a:srgbClr val="D83C4F"/>
                </a:solidFill>
                <a:latin typeface="Calibri"/>
                <a:cs typeface="Calibri"/>
              </a:rPr>
              <a:t>, especially </a:t>
            </a:r>
            <a:r>
              <a:rPr lang="en-US" dirty="0" err="1">
                <a:solidFill>
                  <a:srgbClr val="D83C4F"/>
                </a:solidFill>
                <a:latin typeface="Calibri"/>
                <a:cs typeface="Calibri"/>
              </a:rPr>
              <a:t>ch</a:t>
            </a:r>
            <a:r>
              <a:rPr lang="en-US" dirty="0">
                <a:solidFill>
                  <a:srgbClr val="D83C4F"/>
                </a:solidFill>
                <a:latin typeface="Calibri"/>
                <a:cs typeface="Calibri"/>
              </a:rPr>
              <a:t> 11-14: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rgbClr val="D83C4F"/>
                </a:solidFill>
                <a:latin typeface="Calibri"/>
                <a:cs typeface="Calibri"/>
                <a:sym typeface="Wingdings" panose="05000000000000000000" pitchFamily="2" charset="2"/>
              </a:rPr>
              <a:t>MWR does not penetrate very far into the atmosphere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rgbClr val="D83C4F"/>
                </a:solidFill>
                <a:latin typeface="Calibri"/>
                <a:cs typeface="Calibri"/>
                <a:sym typeface="Wingdings" panose="05000000000000000000" pitchFamily="2" charset="2"/>
              </a:rPr>
              <a:t>Measured TBs are Ts near the ground</a:t>
            </a:r>
            <a:endParaRPr lang="en-US" dirty="0">
              <a:solidFill>
                <a:srgbClr val="D83C4F"/>
              </a:solidFill>
              <a:latin typeface="Calibri"/>
              <a:cs typeface="Calibri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B6570D3-1681-44FA-90DA-70FE315EC6C9}"/>
              </a:ext>
            </a:extLst>
          </p:cNvPr>
          <p:cNvSpPr txBox="1"/>
          <p:nvPr/>
        </p:nvSpPr>
        <p:spPr>
          <a:xfrm>
            <a:off x="93395" y="1828379"/>
            <a:ext cx="284905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5A3B5"/>
                </a:solidFill>
                <a:latin typeface="Calibri"/>
                <a:cs typeface="Calibri"/>
              </a:rPr>
              <a:t>pressure broadened WV line </a:t>
            </a:r>
            <a:r>
              <a:rPr lang="en-US" dirty="0">
                <a:solidFill>
                  <a:srgbClr val="95A3B5"/>
                </a:solidFill>
                <a:latin typeface="Calibri"/>
                <a:cs typeface="Calibri"/>
                <a:sym typeface="Wingdings"/>
              </a:rPr>
              <a:t> total water vapor &amp; weak</a:t>
            </a:r>
            <a:br>
              <a:rPr lang="en-US" dirty="0">
                <a:solidFill>
                  <a:srgbClr val="95A3B5"/>
                </a:solidFill>
                <a:latin typeface="Calibri"/>
                <a:cs typeface="Calibri"/>
                <a:sym typeface="Wingdings"/>
              </a:rPr>
            </a:br>
            <a:r>
              <a:rPr lang="en-US" dirty="0">
                <a:solidFill>
                  <a:srgbClr val="95A3B5"/>
                </a:solidFill>
                <a:latin typeface="Calibri"/>
                <a:cs typeface="Calibri"/>
                <a:sym typeface="Wingdings"/>
              </a:rPr>
              <a:t>     profile information</a:t>
            </a:r>
          </a:p>
          <a:p>
            <a:endParaRPr lang="en-US" dirty="0">
              <a:solidFill>
                <a:srgbClr val="95A3B5"/>
              </a:solidFill>
              <a:latin typeface="Calibri"/>
              <a:cs typeface="Calibri"/>
              <a:sym typeface="Wingdings"/>
            </a:endParaRPr>
          </a:p>
          <a:p>
            <a:r>
              <a:rPr lang="en-US" dirty="0">
                <a:solidFill>
                  <a:srgbClr val="95A3B5"/>
                </a:solidFill>
                <a:latin typeface="Calibri"/>
                <a:cs typeface="Calibri"/>
                <a:sym typeface="Wingdings"/>
              </a:rPr>
              <a:t>WV channels are </a:t>
            </a:r>
            <a:r>
              <a:rPr lang="en-US" b="1" dirty="0">
                <a:solidFill>
                  <a:srgbClr val="95A3B5"/>
                </a:solidFill>
                <a:latin typeface="Calibri"/>
                <a:cs typeface="Calibri"/>
                <a:sym typeface="Wingdings"/>
              </a:rPr>
              <a:t>optically thin</a:t>
            </a:r>
            <a:r>
              <a:rPr lang="en-US" dirty="0">
                <a:solidFill>
                  <a:srgbClr val="95A3B5"/>
                </a:solidFill>
                <a:latin typeface="Calibri"/>
                <a:cs typeface="Calibri"/>
                <a:sym typeface="Wingdings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rgbClr val="95A3B5"/>
                </a:solidFill>
                <a:latin typeface="Calibri"/>
                <a:cs typeface="Calibri"/>
                <a:sym typeface="Wingdings" panose="05000000000000000000" pitchFamily="2" charset="2"/>
              </a:rPr>
              <a:t>MWR can “see” far into the atmosphere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rgbClr val="95A3B5"/>
                </a:solidFill>
                <a:latin typeface="Calibri"/>
                <a:cs typeface="Calibri"/>
                <a:sym typeface="Wingdings" panose="05000000000000000000" pitchFamily="2" charset="2"/>
              </a:rPr>
              <a:t>Is more </a:t>
            </a:r>
            <a:r>
              <a:rPr lang="en-US" dirty="0" err="1">
                <a:solidFill>
                  <a:srgbClr val="95A3B5"/>
                </a:solidFill>
                <a:latin typeface="Calibri"/>
                <a:cs typeface="Calibri"/>
                <a:sym typeface="Wingdings" panose="05000000000000000000" pitchFamily="2" charset="2"/>
              </a:rPr>
              <a:t>susceptical</a:t>
            </a:r>
            <a:r>
              <a:rPr lang="en-US" dirty="0">
                <a:solidFill>
                  <a:srgbClr val="95A3B5"/>
                </a:solidFill>
                <a:latin typeface="Calibri"/>
                <a:cs typeface="Calibri"/>
                <a:sym typeface="Wingdings" panose="05000000000000000000" pitchFamily="2" charset="2"/>
              </a:rPr>
              <a:t> to external errors like RFI and far away obstacles</a:t>
            </a:r>
            <a:endParaRPr lang="en-US" dirty="0">
              <a:solidFill>
                <a:srgbClr val="95A3B5"/>
              </a:solidFill>
              <a:latin typeface="Calibri"/>
              <a:cs typeface="Calibri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29D100A-DD75-4BA6-8AEB-2AC38A39E351}"/>
              </a:ext>
            </a:extLst>
          </p:cNvPr>
          <p:cNvSpPr txBox="1"/>
          <p:nvPr/>
        </p:nvSpPr>
        <p:spPr>
          <a:xfrm>
            <a:off x="3867245" y="923655"/>
            <a:ext cx="1666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95A3B5"/>
                </a:solidFill>
              </a:rPr>
              <a:t>K-Band</a:t>
            </a:r>
          </a:p>
          <a:p>
            <a:pPr algn="ctr"/>
            <a:r>
              <a:rPr lang="de-DE" dirty="0">
                <a:solidFill>
                  <a:srgbClr val="95A3B5"/>
                </a:solidFill>
              </a:rPr>
              <a:t>H</a:t>
            </a:r>
            <a:r>
              <a:rPr lang="de-DE" baseline="-25000" dirty="0">
                <a:solidFill>
                  <a:srgbClr val="95A3B5"/>
                </a:solidFill>
              </a:rPr>
              <a:t>2</a:t>
            </a:r>
            <a:r>
              <a:rPr lang="de-DE" dirty="0">
                <a:solidFill>
                  <a:srgbClr val="95A3B5"/>
                </a:solidFill>
              </a:rPr>
              <a:t>O </a:t>
            </a:r>
            <a:r>
              <a:rPr lang="de-DE" dirty="0" err="1">
                <a:solidFill>
                  <a:srgbClr val="95A3B5"/>
                </a:solidFill>
              </a:rPr>
              <a:t>vapor</a:t>
            </a:r>
            <a:endParaRPr lang="de-DE" dirty="0">
              <a:solidFill>
                <a:srgbClr val="95A3B5"/>
              </a:solidFill>
            </a:endParaRPr>
          </a:p>
          <a:p>
            <a:pPr algn="ctr"/>
            <a:r>
              <a:rPr lang="de-DE" dirty="0">
                <a:solidFill>
                  <a:srgbClr val="95A3B5"/>
                </a:solidFill>
              </a:rPr>
              <a:t>(</a:t>
            </a:r>
            <a:r>
              <a:rPr lang="de-DE" dirty="0" err="1">
                <a:solidFill>
                  <a:srgbClr val="95A3B5"/>
                </a:solidFill>
              </a:rPr>
              <a:t>channel</a:t>
            </a:r>
            <a:r>
              <a:rPr lang="de-DE" dirty="0">
                <a:solidFill>
                  <a:srgbClr val="95A3B5"/>
                </a:solidFill>
              </a:rPr>
              <a:t> 1-7)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F6B5F46-F2D1-482C-AFAC-B8825F658006}"/>
              </a:ext>
            </a:extLst>
          </p:cNvPr>
          <p:cNvSpPr txBox="1"/>
          <p:nvPr/>
        </p:nvSpPr>
        <p:spPr>
          <a:xfrm>
            <a:off x="5530574" y="923655"/>
            <a:ext cx="1666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D83C4F"/>
                </a:solidFill>
              </a:rPr>
              <a:t>V-Band</a:t>
            </a:r>
          </a:p>
          <a:p>
            <a:pPr algn="ctr"/>
            <a:r>
              <a:rPr lang="de-DE" dirty="0">
                <a:solidFill>
                  <a:srgbClr val="D83C4F"/>
                </a:solidFill>
              </a:rPr>
              <a:t>O</a:t>
            </a:r>
            <a:r>
              <a:rPr lang="de-DE" baseline="-25000" dirty="0">
                <a:solidFill>
                  <a:srgbClr val="D83C4F"/>
                </a:solidFill>
              </a:rPr>
              <a:t>2</a:t>
            </a:r>
          </a:p>
          <a:p>
            <a:pPr algn="ctr"/>
            <a:r>
              <a:rPr lang="de-DE" dirty="0">
                <a:solidFill>
                  <a:srgbClr val="D83C4F"/>
                </a:solidFill>
              </a:rPr>
              <a:t>(</a:t>
            </a:r>
            <a:r>
              <a:rPr lang="de-DE" dirty="0" err="1">
                <a:solidFill>
                  <a:srgbClr val="D83C4F"/>
                </a:solidFill>
              </a:rPr>
              <a:t>channel</a:t>
            </a:r>
            <a:r>
              <a:rPr lang="de-DE" dirty="0">
                <a:solidFill>
                  <a:srgbClr val="D83C4F"/>
                </a:solidFill>
              </a:rPr>
              <a:t> 8-14)</a:t>
            </a:r>
          </a:p>
        </p:txBody>
      </p:sp>
    </p:spTree>
    <p:extLst>
      <p:ext uri="{BB962C8B-B14F-4D97-AF65-F5344CB8AC3E}">
        <p14:creationId xmlns:p14="http://schemas.microsoft.com/office/powerpoint/2010/main" val="48326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  <p:bldP spid="14" grpId="0"/>
      <p:bldP spid="16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 err="1">
                <a:solidFill>
                  <a:srgbClr val="C00000"/>
                </a:solidFill>
              </a:rPr>
              <a:t>Obstacles</a:t>
            </a:r>
            <a:r>
              <a:rPr lang="de-DE" sz="3600" dirty="0">
                <a:solidFill>
                  <a:srgbClr val="C00000"/>
                </a:solidFill>
              </a:rPr>
              <a:t> and RFI at Jülich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18</a:t>
            </a:fld>
            <a:endParaRPr lang="de-DE" sz="1400" dirty="0"/>
          </a:p>
        </p:txBody>
      </p:sp>
      <p:grpSp>
        <p:nvGrpSpPr>
          <p:cNvPr id="6" name="Gruppieren 21">
            <a:extLst>
              <a:ext uri="{FF2B5EF4-FFF2-40B4-BE49-F238E27FC236}">
                <a16:creationId xmlns:a16="http://schemas.microsoft.com/office/drawing/2014/main" id="{8D9299A8-02D3-4237-A144-8B2BBDB3B3EC}"/>
              </a:ext>
            </a:extLst>
          </p:cNvPr>
          <p:cNvGrpSpPr>
            <a:grpSpLocks/>
          </p:cNvGrpSpPr>
          <p:nvPr/>
        </p:nvGrpSpPr>
        <p:grpSpPr bwMode="auto">
          <a:xfrm>
            <a:off x="1406719" y="1470467"/>
            <a:ext cx="9304954" cy="3917065"/>
            <a:chOff x="0" y="0"/>
            <a:chExt cx="71668" cy="29109"/>
          </a:xfrm>
        </p:grpSpPr>
        <p:pic>
          <p:nvPicPr>
            <p:cNvPr id="7" name="Grafik 20">
              <a:extLst>
                <a:ext uri="{FF2B5EF4-FFF2-40B4-BE49-F238E27FC236}">
                  <a16:creationId xmlns:a16="http://schemas.microsoft.com/office/drawing/2014/main" id="{A43B2C91-BBB8-49F0-B2CE-ED642DAD8B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65" y="0"/>
              <a:ext cx="35903" cy="28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Grafik 19">
              <a:extLst>
                <a:ext uri="{FF2B5EF4-FFF2-40B4-BE49-F238E27FC236}">
                  <a16:creationId xmlns:a16="http://schemas.microsoft.com/office/drawing/2014/main" id="{56BB4232-B0A7-4F28-A2A0-7D7FF954BD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7"/>
              <a:ext cx="35687" cy="29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 Box 2">
            <a:extLst>
              <a:ext uri="{FF2B5EF4-FFF2-40B4-BE49-F238E27FC236}">
                <a16:creationId xmlns:a16="http://schemas.microsoft.com/office/drawing/2014/main" id="{0771FFCC-7A57-400C-97CE-467B4F88E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9816" y="1289654"/>
            <a:ext cx="4143809" cy="296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de-DE" altLang="zh-C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30° Elevation Scan </a:t>
            </a:r>
            <a:r>
              <a:rPr kumimoji="0" lang="de-DE" altLang="zh-CN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Interferences</a:t>
            </a:r>
            <a:r>
              <a:rPr kumimoji="0" lang="de-DE" altLang="zh-C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 14.04. – 18.05.2021</a:t>
            </a:r>
            <a:endParaRPr kumimoji="0" lang="de-DE" altLang="de-DE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F4C04876-0226-4541-983B-22FBF0AA4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0327" y="1289654"/>
            <a:ext cx="4143809" cy="296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de-DE" altLang="zh-C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30° Elevation Scan </a:t>
            </a:r>
            <a:r>
              <a:rPr kumimoji="0" lang="de-DE" altLang="zh-CN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Interferences</a:t>
            </a:r>
            <a:r>
              <a:rPr kumimoji="0" lang="de-DE" altLang="zh-C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 14.04. – 18.05.2020</a:t>
            </a:r>
            <a:endParaRPr kumimoji="0" lang="de-DE" altLang="de-DE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EBA63C5-F00A-531B-C778-05025FC26595}"/>
              </a:ext>
            </a:extLst>
          </p:cNvPr>
          <p:cNvSpPr txBox="1"/>
          <p:nvPr/>
        </p:nvSpPr>
        <p:spPr>
          <a:xfrm>
            <a:off x="1111469" y="5484576"/>
            <a:ext cx="9232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 err="1">
                <a:solidFill>
                  <a:srgbClr val="457A93"/>
                </a:solidFill>
              </a:rPr>
              <a:t>Full</a:t>
            </a:r>
            <a:r>
              <a:rPr lang="de-DE" dirty="0">
                <a:solidFill>
                  <a:srgbClr val="457A93"/>
                </a:solidFill>
              </a:rPr>
              <a:t> 360° </a:t>
            </a:r>
            <a:r>
              <a:rPr lang="de-DE" dirty="0" err="1">
                <a:solidFill>
                  <a:srgbClr val="457A93"/>
                </a:solidFill>
              </a:rPr>
              <a:t>azimuth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scans</a:t>
            </a:r>
            <a:r>
              <a:rPr lang="de-DE" dirty="0">
                <a:solidFill>
                  <a:srgbClr val="457A93"/>
                </a:solidFill>
              </a:rPr>
              <a:t> at 30° </a:t>
            </a:r>
            <a:r>
              <a:rPr lang="de-DE" dirty="0" err="1">
                <a:solidFill>
                  <a:srgbClr val="457A93"/>
                </a:solidFill>
              </a:rPr>
              <a:t>elevation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for</a:t>
            </a:r>
            <a:r>
              <a:rPr lang="de-DE" dirty="0">
                <a:solidFill>
                  <a:srgbClr val="457A93"/>
                </a:solidFill>
              </a:rPr>
              <a:t> all 14 </a:t>
            </a:r>
            <a:r>
              <a:rPr lang="de-DE" dirty="0" err="1">
                <a:solidFill>
                  <a:srgbClr val="457A93"/>
                </a:solidFill>
              </a:rPr>
              <a:t>channels</a:t>
            </a:r>
            <a:r>
              <a:rPr lang="de-DE" dirty="0">
                <a:solidFill>
                  <a:srgbClr val="457A93"/>
                </a:solidFill>
              </a:rPr>
              <a:t> in </a:t>
            </a:r>
            <a:r>
              <a:rPr lang="de-DE" dirty="0" err="1">
                <a:solidFill>
                  <a:srgbClr val="457A93"/>
                </a:solidFill>
              </a:rPr>
              <a:t>clear-sky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conditions</a:t>
            </a:r>
            <a:endParaRPr lang="de-DE" dirty="0">
              <a:solidFill>
                <a:srgbClr val="457A93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 err="1">
                <a:solidFill>
                  <a:srgbClr val="457A93"/>
                </a:solidFill>
              </a:rPr>
              <a:t>Probability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of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difference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of</a:t>
            </a:r>
            <a:r>
              <a:rPr lang="de-DE" dirty="0">
                <a:solidFill>
                  <a:srgbClr val="457A93"/>
                </a:solidFill>
              </a:rPr>
              <a:t>: (</a:t>
            </a:r>
            <a:r>
              <a:rPr lang="de-DE" dirty="0" err="1">
                <a:solidFill>
                  <a:srgbClr val="457A93"/>
                </a:solidFill>
              </a:rPr>
              <a:t>azimuth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step</a:t>
            </a:r>
            <a:r>
              <a:rPr lang="de-DE" dirty="0">
                <a:solidFill>
                  <a:srgbClr val="457A93"/>
                </a:solidFill>
              </a:rPr>
              <a:t> – </a:t>
            </a:r>
            <a:r>
              <a:rPr lang="de-DE" dirty="0" err="1">
                <a:solidFill>
                  <a:srgbClr val="457A93"/>
                </a:solidFill>
              </a:rPr>
              <a:t>azimuth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minimum</a:t>
            </a:r>
            <a:r>
              <a:rPr lang="de-DE" dirty="0">
                <a:solidFill>
                  <a:srgbClr val="457A93"/>
                </a:solidFill>
              </a:rPr>
              <a:t>) &lt; 1K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D92E76C-EE36-F50C-BC3F-635886D6C5ED}"/>
              </a:ext>
            </a:extLst>
          </p:cNvPr>
          <p:cNvSpPr/>
          <p:nvPr/>
        </p:nvSpPr>
        <p:spPr>
          <a:xfrm>
            <a:off x="2128345" y="2979683"/>
            <a:ext cx="591207" cy="2388068"/>
          </a:xfrm>
          <a:prstGeom prst="ellipse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C60A0749-11C8-5D5D-800C-7742F18A126C}"/>
              </a:ext>
            </a:extLst>
          </p:cNvPr>
          <p:cNvSpPr/>
          <p:nvPr/>
        </p:nvSpPr>
        <p:spPr>
          <a:xfrm>
            <a:off x="6772247" y="2999464"/>
            <a:ext cx="591207" cy="2388068"/>
          </a:xfrm>
          <a:prstGeom prst="ellipse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D849D0A-7D9D-61BB-C19B-3ECE60C10889}"/>
              </a:ext>
            </a:extLst>
          </p:cNvPr>
          <p:cNvSpPr/>
          <p:nvPr/>
        </p:nvSpPr>
        <p:spPr>
          <a:xfrm>
            <a:off x="3145653" y="3594537"/>
            <a:ext cx="790471" cy="725215"/>
          </a:xfrm>
          <a:prstGeom prst="ellipse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5A7CC21-91C1-56F1-6371-6757216CF273}"/>
              </a:ext>
            </a:extLst>
          </p:cNvPr>
          <p:cNvSpPr/>
          <p:nvPr/>
        </p:nvSpPr>
        <p:spPr>
          <a:xfrm>
            <a:off x="7848966" y="3594536"/>
            <a:ext cx="790471" cy="725215"/>
          </a:xfrm>
          <a:prstGeom prst="ellipse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521CDC75-212A-7C89-25DA-C0591F625EE8}"/>
              </a:ext>
            </a:extLst>
          </p:cNvPr>
          <p:cNvCxnSpPr>
            <a:cxnSpLocks/>
          </p:cNvCxnSpPr>
          <p:nvPr/>
        </p:nvCxnSpPr>
        <p:spPr>
          <a:xfrm>
            <a:off x="4075387" y="2182202"/>
            <a:ext cx="847413" cy="847425"/>
          </a:xfrm>
          <a:prstGeom prst="straightConnector1">
            <a:avLst/>
          </a:prstGeom>
          <a:ln w="31750">
            <a:solidFill>
              <a:srgbClr val="D83C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89765850-DA6F-7302-5F3F-222C9AB08CCB}"/>
              </a:ext>
            </a:extLst>
          </p:cNvPr>
          <p:cNvCxnSpPr>
            <a:cxnSpLocks/>
          </p:cNvCxnSpPr>
          <p:nvPr/>
        </p:nvCxnSpPr>
        <p:spPr>
          <a:xfrm>
            <a:off x="8847083" y="2182202"/>
            <a:ext cx="847413" cy="847425"/>
          </a:xfrm>
          <a:prstGeom prst="straightConnector1">
            <a:avLst/>
          </a:prstGeom>
          <a:ln w="31750">
            <a:solidFill>
              <a:srgbClr val="D83C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C0C08648-1D5F-F1B7-6FAC-65F374DAFC12}"/>
              </a:ext>
            </a:extLst>
          </p:cNvPr>
          <p:cNvCxnSpPr>
            <a:cxnSpLocks/>
          </p:cNvCxnSpPr>
          <p:nvPr/>
        </p:nvCxnSpPr>
        <p:spPr>
          <a:xfrm flipH="1">
            <a:off x="1907777" y="2232146"/>
            <a:ext cx="1032341" cy="797481"/>
          </a:xfrm>
          <a:prstGeom prst="straightConnector1">
            <a:avLst/>
          </a:prstGeom>
          <a:ln w="31750">
            <a:solidFill>
              <a:srgbClr val="D83C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2C4CB256-1CA4-05C0-3A76-8B685BB1FBCD}"/>
              </a:ext>
            </a:extLst>
          </p:cNvPr>
          <p:cNvCxnSpPr>
            <a:cxnSpLocks/>
          </p:cNvCxnSpPr>
          <p:nvPr/>
        </p:nvCxnSpPr>
        <p:spPr>
          <a:xfrm flipH="1">
            <a:off x="6703220" y="2173408"/>
            <a:ext cx="1032341" cy="797481"/>
          </a:xfrm>
          <a:prstGeom prst="straightConnector1">
            <a:avLst/>
          </a:prstGeom>
          <a:ln w="31750">
            <a:solidFill>
              <a:srgbClr val="D83C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DEB50352-F2FE-6F7C-75AD-B678B29B538C}"/>
              </a:ext>
            </a:extLst>
          </p:cNvPr>
          <p:cNvSpPr txBox="1"/>
          <p:nvPr/>
        </p:nvSpPr>
        <p:spPr>
          <a:xfrm>
            <a:off x="1658980" y="5036071"/>
            <a:ext cx="1225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D83C4F"/>
                </a:solidFill>
              </a:rPr>
              <a:t>mast</a:t>
            </a:r>
            <a:endParaRPr lang="de-DE" dirty="0">
              <a:solidFill>
                <a:srgbClr val="D83C4F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2A647197-D3BF-DC1D-A22E-94300E027C31}"/>
              </a:ext>
            </a:extLst>
          </p:cNvPr>
          <p:cNvSpPr txBox="1"/>
          <p:nvPr/>
        </p:nvSpPr>
        <p:spPr>
          <a:xfrm>
            <a:off x="3946251" y="3495478"/>
            <a:ext cx="2224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D83C4F"/>
                </a:solidFill>
              </a:rPr>
              <a:t>RFI</a:t>
            </a:r>
            <a:br>
              <a:rPr lang="de-DE" dirty="0">
                <a:solidFill>
                  <a:srgbClr val="D83C4F"/>
                </a:solidFill>
              </a:rPr>
            </a:br>
            <a:r>
              <a:rPr lang="de-DE" dirty="0">
                <a:solidFill>
                  <a:srgbClr val="D83C4F"/>
                </a:solidFill>
              </a:rPr>
              <a:t>(</a:t>
            </a:r>
            <a:r>
              <a:rPr lang="de-DE" dirty="0" err="1">
                <a:solidFill>
                  <a:srgbClr val="D83C4F"/>
                </a:solidFill>
              </a:rPr>
              <a:t>communication</a:t>
            </a:r>
            <a:r>
              <a:rPr lang="de-DE" dirty="0">
                <a:solidFill>
                  <a:srgbClr val="D83C4F"/>
                </a:solidFill>
              </a:rPr>
              <a:t> links?)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AADB00F1-44D5-0F79-B91B-BF4AF8E4495C}"/>
              </a:ext>
            </a:extLst>
          </p:cNvPr>
          <p:cNvSpPr txBox="1"/>
          <p:nvPr/>
        </p:nvSpPr>
        <p:spPr>
          <a:xfrm>
            <a:off x="2719552" y="1585815"/>
            <a:ext cx="1988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D83C4F"/>
                </a:solidFill>
              </a:rPr>
              <a:t>Higher </a:t>
            </a:r>
            <a:r>
              <a:rPr lang="de-DE" dirty="0" err="1">
                <a:solidFill>
                  <a:srgbClr val="D83C4F"/>
                </a:solidFill>
              </a:rPr>
              <a:t>fluctuation</a:t>
            </a:r>
            <a:br>
              <a:rPr lang="de-DE" dirty="0">
                <a:solidFill>
                  <a:srgbClr val="D83C4F"/>
                </a:solidFill>
              </a:rPr>
            </a:br>
            <a:r>
              <a:rPr lang="de-DE" dirty="0" err="1">
                <a:solidFill>
                  <a:srgbClr val="D83C4F"/>
                </a:solidFill>
              </a:rPr>
              <a:t>of</a:t>
            </a:r>
            <a:r>
              <a:rPr lang="de-DE" dirty="0">
                <a:solidFill>
                  <a:srgbClr val="D83C4F"/>
                </a:solidFill>
              </a:rPr>
              <a:t> </a:t>
            </a:r>
            <a:r>
              <a:rPr lang="de-DE" dirty="0" err="1">
                <a:solidFill>
                  <a:srgbClr val="D83C4F"/>
                </a:solidFill>
              </a:rPr>
              <a:t>water</a:t>
            </a:r>
            <a:r>
              <a:rPr lang="de-DE" dirty="0">
                <a:solidFill>
                  <a:srgbClr val="D83C4F"/>
                </a:solidFill>
              </a:rPr>
              <a:t> </a:t>
            </a:r>
            <a:r>
              <a:rPr lang="de-DE" dirty="0" err="1">
                <a:solidFill>
                  <a:srgbClr val="D83C4F"/>
                </a:solidFill>
              </a:rPr>
              <a:t>vapor</a:t>
            </a:r>
            <a:endParaRPr lang="de-DE" dirty="0">
              <a:solidFill>
                <a:srgbClr val="D83C4F"/>
              </a:solidFill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D9CC261F-AF9A-84B2-0202-C721BAC3FF2B}"/>
              </a:ext>
            </a:extLst>
          </p:cNvPr>
          <p:cNvSpPr txBox="1"/>
          <p:nvPr/>
        </p:nvSpPr>
        <p:spPr>
          <a:xfrm rot="16200000">
            <a:off x="9222169" y="3558302"/>
            <a:ext cx="28666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err="1">
                <a:solidFill>
                  <a:srgbClr val="457A93"/>
                </a:solidFill>
              </a:rPr>
              <a:t>courtesy</a:t>
            </a:r>
            <a:r>
              <a:rPr lang="de-DE" sz="1000" dirty="0">
                <a:solidFill>
                  <a:srgbClr val="457A93"/>
                </a:solidFill>
              </a:rPr>
              <a:t> </a:t>
            </a:r>
            <a:r>
              <a:rPr lang="de-DE" sz="1000" dirty="0" err="1">
                <a:solidFill>
                  <a:srgbClr val="457A93"/>
                </a:solidFill>
              </a:rPr>
              <a:t>of</a:t>
            </a:r>
            <a:r>
              <a:rPr lang="de-DE" sz="1000" dirty="0">
                <a:solidFill>
                  <a:srgbClr val="457A93"/>
                </a:solidFill>
              </a:rPr>
              <a:t> Johanna Drude</a:t>
            </a:r>
          </a:p>
        </p:txBody>
      </p:sp>
    </p:spTree>
    <p:extLst>
      <p:ext uri="{BB962C8B-B14F-4D97-AF65-F5344CB8AC3E}">
        <p14:creationId xmlns:p14="http://schemas.microsoft.com/office/powerpoint/2010/main" val="23338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 animBg="1"/>
      <p:bldP spid="15" grpId="0" animBg="1"/>
      <p:bldP spid="16" grpId="0" animBg="1"/>
      <p:bldP spid="22" grpId="0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Location </a:t>
            </a:r>
            <a:r>
              <a:rPr lang="de-DE" sz="3600" dirty="0" err="1">
                <a:solidFill>
                  <a:srgbClr val="C00000"/>
                </a:solidFill>
              </a:rPr>
              <a:t>of</a:t>
            </a:r>
            <a:r>
              <a:rPr lang="de-DE" sz="3600" dirty="0">
                <a:solidFill>
                  <a:srgbClr val="C00000"/>
                </a:solidFill>
              </a:rPr>
              <a:t> Research Center Jülich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19</a:t>
            </a:fld>
            <a:endParaRPr lang="de-DE" sz="1400" dirty="0"/>
          </a:p>
        </p:txBody>
      </p:sp>
      <p:pic>
        <p:nvPicPr>
          <p:cNvPr id="9" name="Grafik 8" descr="Ein Bild, das Karte enthält.&#10;&#10;Automatisch generierte Beschreibung">
            <a:extLst>
              <a:ext uri="{FF2B5EF4-FFF2-40B4-BE49-F238E27FC236}">
                <a16:creationId xmlns:a16="http://schemas.microsoft.com/office/drawing/2014/main" id="{B924C751-0A2F-0697-3079-8516F9143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07" y="987064"/>
            <a:ext cx="8139693" cy="534378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3732D5E0-BFAD-D922-5C09-98BD49429639}"/>
              </a:ext>
            </a:extLst>
          </p:cNvPr>
          <p:cNvSpPr txBox="1"/>
          <p:nvPr/>
        </p:nvSpPr>
        <p:spPr>
          <a:xfrm>
            <a:off x="9383944" y="1264679"/>
            <a:ext cx="27082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>
                <a:solidFill>
                  <a:srgbClr val="457A93"/>
                </a:solidFill>
              </a:rPr>
              <a:t>WV and T </a:t>
            </a:r>
            <a:r>
              <a:rPr lang="de-DE" dirty="0" err="1">
                <a:solidFill>
                  <a:srgbClr val="457A93"/>
                </a:solidFill>
              </a:rPr>
              <a:t>fluctuations</a:t>
            </a:r>
            <a:r>
              <a:rPr lang="de-DE" dirty="0">
                <a:solidFill>
                  <a:srgbClr val="457A93"/>
                </a:solidFill>
              </a:rPr>
              <a:t> in different </a:t>
            </a:r>
            <a:r>
              <a:rPr lang="de-DE" dirty="0" err="1">
                <a:solidFill>
                  <a:srgbClr val="457A93"/>
                </a:solidFill>
              </a:rPr>
              <a:t>compass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directions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maybe</a:t>
            </a:r>
            <a:r>
              <a:rPr lang="de-DE" dirty="0">
                <a:solidFill>
                  <a:srgbClr val="457A93"/>
                </a:solidFill>
              </a:rPr>
              <a:t> due </a:t>
            </a:r>
            <a:r>
              <a:rPr lang="de-DE" dirty="0" err="1">
                <a:solidFill>
                  <a:srgbClr val="457A93"/>
                </a:solidFill>
              </a:rPr>
              <a:t>to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this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big</a:t>
            </a:r>
            <a:r>
              <a:rPr lang="de-DE" dirty="0">
                <a:solidFill>
                  <a:srgbClr val="457A93"/>
                </a:solidFill>
              </a:rPr>
              <a:t> open-cast </a:t>
            </a:r>
            <a:r>
              <a:rPr lang="de-DE" dirty="0" err="1">
                <a:solidFill>
                  <a:srgbClr val="457A93"/>
                </a:solidFill>
              </a:rPr>
              <a:t>mining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pit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near</a:t>
            </a:r>
            <a:r>
              <a:rPr lang="de-DE" dirty="0">
                <a:solidFill>
                  <a:srgbClr val="457A93"/>
                </a:solidFill>
              </a:rPr>
              <a:t> Jülich</a:t>
            </a:r>
          </a:p>
        </p:txBody>
      </p:sp>
    </p:spTree>
    <p:extLst>
      <p:ext uri="{BB962C8B-B14F-4D97-AF65-F5344CB8AC3E}">
        <p14:creationId xmlns:p14="http://schemas.microsoft.com/office/powerpoint/2010/main" val="211135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Motivation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en-US" sz="2400" dirty="0">
                <a:solidFill>
                  <a:srgbClr val="3E5978"/>
                </a:solidFill>
              </a:rPr>
              <a:t>The atmospheric boundary layer (ABL) is the </a:t>
            </a:r>
            <a:r>
              <a:rPr lang="en-US" sz="2400" b="1" dirty="0">
                <a:solidFill>
                  <a:srgbClr val="3E5978"/>
                </a:solidFill>
              </a:rPr>
              <a:t>most important under-sampled </a:t>
            </a:r>
            <a:r>
              <a:rPr lang="en-US" sz="2400" dirty="0">
                <a:solidFill>
                  <a:srgbClr val="3E5978"/>
                </a:solidFill>
              </a:rPr>
              <a:t>part of the atmosphere*</a:t>
            </a:r>
            <a:endParaRPr lang="en-US" altLang="it-IT" sz="2400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r>
              <a:rPr lang="en-US" altLang="it-IT" sz="2400" dirty="0">
                <a:solidFill>
                  <a:srgbClr val="3E5978"/>
                </a:solidFill>
              </a:rPr>
              <a:t>For NWP applications, the top-priority atmospheric variables like</a:t>
            </a:r>
            <a:br>
              <a:rPr lang="en-US" altLang="it-IT" sz="2400" dirty="0">
                <a:solidFill>
                  <a:srgbClr val="3E5978"/>
                </a:solidFill>
              </a:rPr>
            </a:br>
            <a:r>
              <a:rPr lang="en-US" altLang="it-IT" sz="2400" b="1" dirty="0">
                <a:solidFill>
                  <a:srgbClr val="3E5978"/>
                </a:solidFill>
              </a:rPr>
              <a:t>temperature (T) and humidity (H) profiles</a:t>
            </a:r>
            <a:r>
              <a:rPr lang="en-US" altLang="it-IT" sz="2400" dirty="0">
                <a:solidFill>
                  <a:srgbClr val="3E5978"/>
                </a:solidFill>
              </a:rPr>
              <a:t> are not currently adequately measured**</a:t>
            </a:r>
          </a:p>
          <a:p>
            <a:pPr>
              <a:buClr>
                <a:srgbClr val="C00000"/>
              </a:buClr>
            </a:pPr>
            <a:r>
              <a:rPr lang="en-US" altLang="it-IT" sz="2400" dirty="0">
                <a:solidFill>
                  <a:srgbClr val="3E5978"/>
                </a:solidFill>
              </a:rPr>
              <a:t>T and H profiles can be obtained by </a:t>
            </a:r>
            <a:r>
              <a:rPr lang="en-US" altLang="it-IT" sz="2400" b="1" dirty="0">
                <a:solidFill>
                  <a:srgbClr val="3E5978"/>
                </a:solidFill>
              </a:rPr>
              <a:t>ground-based microwave radiometer (MWR) </a:t>
            </a:r>
            <a:r>
              <a:rPr lang="en-US" altLang="it-IT" sz="2400" dirty="0">
                <a:solidFill>
                  <a:srgbClr val="3E5978"/>
                </a:solidFill>
              </a:rPr>
              <a:t>observations</a:t>
            </a:r>
            <a:endParaRPr lang="en-US" altLang="it-IT" sz="2400" b="1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r>
              <a:rPr lang="en-US" altLang="it-IT" sz="2400" dirty="0">
                <a:solidFill>
                  <a:srgbClr val="3E5978"/>
                </a:solidFill>
              </a:rPr>
              <a:t>Yet MWR observations are not assimilated by any operational NWP system</a:t>
            </a:r>
            <a:endParaRPr lang="en-US" altLang="it-IT" sz="1200" i="1" dirty="0">
              <a:latin typeface="Calibri"/>
              <a:ea typeface="Arial" charset="0"/>
              <a:cs typeface="Calibri"/>
            </a:endParaRPr>
          </a:p>
          <a:p>
            <a:pPr>
              <a:buNone/>
            </a:pPr>
            <a:endParaRPr lang="en-US" altLang="it-IT" sz="1200" i="1" dirty="0">
              <a:latin typeface="Calibri"/>
              <a:ea typeface="Arial" charset="0"/>
              <a:cs typeface="Calibri"/>
            </a:endParaRPr>
          </a:p>
          <a:p>
            <a:pPr>
              <a:buNone/>
            </a:pPr>
            <a:r>
              <a:rPr lang="en-US" altLang="it-IT" sz="1200" i="1" dirty="0">
                <a:latin typeface="Calibri"/>
                <a:ea typeface="Arial" charset="0"/>
                <a:cs typeface="Calibri"/>
              </a:rPr>
              <a:t>*US National Research Council Reports	</a:t>
            </a:r>
            <a:r>
              <a:rPr lang="en-US" altLang="it-IT" sz="1200" b="0" u="none" dirty="0">
                <a:solidFill>
                  <a:schemeClr val="tx1"/>
                </a:solidFill>
                <a:latin typeface="Calibri"/>
                <a:cs typeface="Calibri"/>
              </a:rPr>
              <a:t>**WMO guidance on observations for NWP:</a:t>
            </a:r>
            <a:br>
              <a:rPr lang="en-US" altLang="it-IT" sz="1200" b="0" u="none" dirty="0">
                <a:solidFill>
                  <a:schemeClr val="tx1"/>
                </a:solidFill>
                <a:latin typeface="Calibri"/>
                <a:cs typeface="Calibri"/>
              </a:rPr>
            </a:br>
            <a:r>
              <a:rPr lang="en-US" altLang="it-IT" sz="1200" b="0" u="none" dirty="0">
                <a:solidFill>
                  <a:schemeClr val="tx1"/>
                </a:solidFill>
                <a:latin typeface="Calibri"/>
                <a:cs typeface="Calibri"/>
              </a:rPr>
              <a:t>			    </a:t>
            </a:r>
            <a:r>
              <a:rPr lang="en-US" altLang="it-IT" sz="1200" b="0" i="1" u="none" dirty="0">
                <a:solidFill>
                  <a:schemeClr val="tx1"/>
                </a:solidFill>
                <a:latin typeface="Calibri"/>
                <a:ea typeface="Arial" charset="0"/>
                <a:cs typeface="Calibri"/>
                <a:hlinkClick r:id="rId2"/>
              </a:rPr>
              <a:t>https://www.wmo.int/pages/prog/www/OSY/GOS-RRR.html</a:t>
            </a:r>
            <a:endParaRPr lang="en-US" altLang="it-IT" sz="1200" i="1" dirty="0">
              <a:latin typeface="Calibri"/>
              <a:ea typeface="Arial" charset="0"/>
              <a:cs typeface="Calibri"/>
            </a:endParaRPr>
          </a:p>
          <a:p>
            <a:pPr marL="0" indent="0"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2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9637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e 7">
            <a:extLst>
              <a:ext uri="{FF2B5EF4-FFF2-40B4-BE49-F238E27FC236}">
                <a16:creationId xmlns:a16="http://schemas.microsoft.com/office/drawing/2014/main" id="{82CCCC9B-6C5F-ED63-7465-2FB483FCD6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8112395"/>
              </p:ext>
            </p:extLst>
          </p:nvPr>
        </p:nvGraphicFramePr>
        <p:xfrm>
          <a:off x="927946" y="1126281"/>
          <a:ext cx="8663093" cy="482504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663093">
                  <a:extLst>
                    <a:ext uri="{9D8B030D-6E8A-4147-A177-3AD203B41FA5}">
                      <a16:colId xmlns:a16="http://schemas.microsoft.com/office/drawing/2014/main" val="1930472617"/>
                    </a:ext>
                  </a:extLst>
                </a:gridCol>
              </a:tblGrid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898300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9620137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191273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8804835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5807293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173376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8706020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3167838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Impact </a:t>
            </a:r>
            <a:r>
              <a:rPr lang="de-DE" sz="3600" dirty="0" err="1">
                <a:solidFill>
                  <a:srgbClr val="C00000"/>
                </a:solidFill>
              </a:rPr>
              <a:t>of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Obstacles</a:t>
            </a:r>
            <a:r>
              <a:rPr lang="de-DE" sz="3600" dirty="0">
                <a:solidFill>
                  <a:srgbClr val="C00000"/>
                </a:solidFill>
              </a:rPr>
              <a:t> on T-</a:t>
            </a:r>
            <a:r>
              <a:rPr lang="de-DE" sz="3600" dirty="0" err="1">
                <a:solidFill>
                  <a:srgbClr val="C00000"/>
                </a:solidFill>
              </a:rPr>
              <a:t>profiling</a:t>
            </a:r>
            <a:endParaRPr lang="de-DE" sz="36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20</a:t>
            </a:fld>
            <a:endParaRPr lang="de-DE" sz="1400" dirty="0"/>
          </a:p>
        </p:txBody>
      </p:sp>
      <p:pic>
        <p:nvPicPr>
          <p:cNvPr id="7" name="Bild 9">
            <a:extLst>
              <a:ext uri="{FF2B5EF4-FFF2-40B4-BE49-F238E27FC236}">
                <a16:creationId xmlns:a16="http://schemas.microsoft.com/office/drawing/2014/main" id="{A1088E5E-E6F1-65FD-B55A-57D1FC357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946" y="5136278"/>
            <a:ext cx="483990" cy="815051"/>
          </a:xfrm>
          <a:prstGeom prst="rect">
            <a:avLst/>
          </a:prstGeom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9CB9B053-7D84-B9B3-92E9-7DCBDBA0CD7B}"/>
              </a:ext>
            </a:extLst>
          </p:cNvPr>
          <p:cNvCxnSpPr>
            <a:cxnSpLocks/>
          </p:cNvCxnSpPr>
          <p:nvPr/>
        </p:nvCxnSpPr>
        <p:spPr>
          <a:xfrm flipH="1">
            <a:off x="1501682" y="1469813"/>
            <a:ext cx="7757465" cy="3799840"/>
          </a:xfrm>
          <a:prstGeom prst="straightConnector1">
            <a:avLst/>
          </a:prstGeom>
          <a:ln w="19050">
            <a:solidFill>
              <a:srgbClr val="D83C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08189483-AADD-85B6-C849-5B8EF678C49B}"/>
              </a:ext>
            </a:extLst>
          </p:cNvPr>
          <p:cNvCxnSpPr>
            <a:cxnSpLocks/>
          </p:cNvCxnSpPr>
          <p:nvPr/>
        </p:nvCxnSpPr>
        <p:spPr>
          <a:xfrm flipH="1">
            <a:off x="1515246" y="5028112"/>
            <a:ext cx="7833647" cy="487466"/>
          </a:xfrm>
          <a:prstGeom prst="straightConnector1">
            <a:avLst/>
          </a:prstGeom>
          <a:ln w="19050">
            <a:solidFill>
              <a:srgbClr val="D83C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54441E26-2C6A-A7C7-9E13-DACA03F6D46B}"/>
              </a:ext>
            </a:extLst>
          </p:cNvPr>
          <p:cNvCxnSpPr>
            <a:cxnSpLocks/>
          </p:cNvCxnSpPr>
          <p:nvPr/>
        </p:nvCxnSpPr>
        <p:spPr>
          <a:xfrm>
            <a:off x="1230478" y="1355858"/>
            <a:ext cx="0" cy="3731321"/>
          </a:xfrm>
          <a:prstGeom prst="straightConnector1">
            <a:avLst/>
          </a:prstGeom>
          <a:ln w="19050">
            <a:solidFill>
              <a:srgbClr val="D83C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fik 19" descr="Laubbaum Silhouette">
            <a:extLst>
              <a:ext uri="{FF2B5EF4-FFF2-40B4-BE49-F238E27FC236}">
                <a16:creationId xmlns:a16="http://schemas.microsoft.com/office/drawing/2014/main" id="{701D9246-CDEE-D6EC-DE25-7050CDBA6D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63683" y="5043245"/>
            <a:ext cx="914400" cy="914400"/>
          </a:xfrm>
          <a:prstGeom prst="rect">
            <a:avLst/>
          </a:prstGeom>
        </p:spPr>
      </p:pic>
      <p:pic>
        <p:nvPicPr>
          <p:cNvPr id="22" name="Grafik 21" descr="Laubbaum mit einfarbiger Füllung">
            <a:extLst>
              <a:ext uri="{FF2B5EF4-FFF2-40B4-BE49-F238E27FC236}">
                <a16:creationId xmlns:a16="http://schemas.microsoft.com/office/drawing/2014/main" id="{450B3943-F5AE-DCCB-AB8F-4F8B7956CD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01481" y="5043245"/>
            <a:ext cx="914400" cy="944666"/>
          </a:xfrm>
          <a:prstGeom prst="rect">
            <a:avLst/>
          </a:prstGeom>
        </p:spPr>
      </p:pic>
      <p:pic>
        <p:nvPicPr>
          <p:cNvPr id="24" name="Grafik 23" descr="Berge mit einfarbiger Füllung">
            <a:extLst>
              <a:ext uri="{FF2B5EF4-FFF2-40B4-BE49-F238E27FC236}">
                <a16:creationId xmlns:a16="http://schemas.microsoft.com/office/drawing/2014/main" id="{3ECB5108-12CE-FEC9-EDCF-ACA8F1969B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73895" y="3161070"/>
            <a:ext cx="3018640" cy="3511741"/>
          </a:xfrm>
          <a:prstGeom prst="rect">
            <a:avLst/>
          </a:prstGeom>
        </p:spPr>
      </p:pic>
      <p:sp>
        <p:nvSpPr>
          <p:cNvPr id="25" name="Pfeil: nach oben und unten 24">
            <a:extLst>
              <a:ext uri="{FF2B5EF4-FFF2-40B4-BE49-F238E27FC236}">
                <a16:creationId xmlns:a16="http://schemas.microsoft.com/office/drawing/2014/main" id="{E72F30CF-9B06-BC41-3621-625816F2CCD9}"/>
              </a:ext>
            </a:extLst>
          </p:cNvPr>
          <p:cNvSpPr/>
          <p:nvPr/>
        </p:nvSpPr>
        <p:spPr>
          <a:xfrm>
            <a:off x="10051085" y="1666647"/>
            <a:ext cx="359654" cy="3464465"/>
          </a:xfrm>
          <a:prstGeom prst="up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4000">
                <a:schemeClr val="accent1">
                  <a:lumMod val="45000"/>
                  <a:lumOff val="55000"/>
                </a:schemeClr>
              </a:gs>
              <a:gs pos="75000">
                <a:schemeClr val="accent1">
                  <a:lumMod val="45000"/>
                  <a:lumOff val="55000"/>
                </a:schemeClr>
              </a:gs>
              <a:gs pos="100000">
                <a:srgbClr val="0070C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70C6CC49-25F2-4478-AAE5-160ACF468BCB}"/>
              </a:ext>
            </a:extLst>
          </p:cNvPr>
          <p:cNvSpPr txBox="1"/>
          <p:nvPr/>
        </p:nvSpPr>
        <p:spPr>
          <a:xfrm>
            <a:off x="9902751" y="1240166"/>
            <a:ext cx="149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457A93"/>
                </a:solidFill>
              </a:rPr>
              <a:t>lower</a:t>
            </a:r>
            <a:endParaRPr lang="de-DE" dirty="0">
              <a:solidFill>
                <a:srgbClr val="457A93"/>
              </a:solidFill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50A36B4A-568C-8EF7-1F24-C35229FE89A7}"/>
              </a:ext>
            </a:extLst>
          </p:cNvPr>
          <p:cNvSpPr txBox="1"/>
          <p:nvPr/>
        </p:nvSpPr>
        <p:spPr>
          <a:xfrm>
            <a:off x="9858938" y="5143280"/>
            <a:ext cx="149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457A93"/>
                </a:solidFill>
              </a:rPr>
              <a:t>higher</a:t>
            </a:r>
            <a:endParaRPr lang="de-DE" dirty="0">
              <a:solidFill>
                <a:srgbClr val="457A93"/>
              </a:solidFill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B0412FA3-C9CB-C605-4633-D8F12FE9E6AE}"/>
              </a:ext>
            </a:extLst>
          </p:cNvPr>
          <p:cNvSpPr txBox="1"/>
          <p:nvPr/>
        </p:nvSpPr>
        <p:spPr>
          <a:xfrm>
            <a:off x="1962902" y="5146246"/>
            <a:ext cx="475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D83C4F"/>
                </a:solidFill>
              </a:rPr>
              <a:t>5°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045A70AD-013E-821E-4066-121E9B29E704}"/>
              </a:ext>
            </a:extLst>
          </p:cNvPr>
          <p:cNvSpPr txBox="1"/>
          <p:nvPr/>
        </p:nvSpPr>
        <p:spPr>
          <a:xfrm>
            <a:off x="1702585" y="4717847"/>
            <a:ext cx="66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D83C4F"/>
                </a:solidFill>
              </a:rPr>
              <a:t>30°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0D6CB338-9775-3E28-7159-9E4DEBF3FAA4}"/>
              </a:ext>
            </a:extLst>
          </p:cNvPr>
          <p:cNvSpPr txBox="1"/>
          <p:nvPr/>
        </p:nvSpPr>
        <p:spPr>
          <a:xfrm>
            <a:off x="795041" y="4201703"/>
            <a:ext cx="66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D83C4F"/>
                </a:solidFill>
              </a:rPr>
              <a:t>90°</a:t>
            </a:r>
          </a:p>
        </p:txBody>
      </p:sp>
      <p:pic>
        <p:nvPicPr>
          <p:cNvPr id="34" name="Grafik 33" descr="Laubbaum mit einfarbiger Füllung">
            <a:extLst>
              <a:ext uri="{FF2B5EF4-FFF2-40B4-BE49-F238E27FC236}">
                <a16:creationId xmlns:a16="http://schemas.microsoft.com/office/drawing/2014/main" id="{D5589749-F617-559F-2664-0DACCEF170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00961" y="5463959"/>
            <a:ext cx="492107" cy="508033"/>
          </a:xfrm>
          <a:prstGeom prst="rect">
            <a:avLst/>
          </a:prstGeom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id="{4D71E263-698B-899D-FE27-5E9DF6716921}"/>
              </a:ext>
            </a:extLst>
          </p:cNvPr>
          <p:cNvSpPr txBox="1"/>
          <p:nvPr/>
        </p:nvSpPr>
        <p:spPr>
          <a:xfrm rot="5400000">
            <a:off x="9740119" y="3105834"/>
            <a:ext cx="1971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rgbClr val="457A93"/>
                </a:solidFill>
              </a:rPr>
              <a:t>optical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thickness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el-GR" dirty="0">
                <a:solidFill>
                  <a:srgbClr val="457A93"/>
                </a:solidFill>
              </a:rPr>
              <a:t>τ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of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atmosphere</a:t>
            </a:r>
            <a:endParaRPr lang="de-DE" dirty="0">
              <a:solidFill>
                <a:srgbClr val="457A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13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29" grpId="0"/>
      <p:bldP spid="30" grpId="0"/>
      <p:bldP spid="31" grpId="0"/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e 7">
            <a:extLst>
              <a:ext uri="{FF2B5EF4-FFF2-40B4-BE49-F238E27FC236}">
                <a16:creationId xmlns:a16="http://schemas.microsoft.com/office/drawing/2014/main" id="{82CCCC9B-6C5F-ED63-7465-2FB483FCD65C}"/>
              </a:ext>
            </a:extLst>
          </p:cNvPr>
          <p:cNvGraphicFramePr>
            <a:graphicFrameLocks noGrp="1"/>
          </p:cNvGraphicFramePr>
          <p:nvPr/>
        </p:nvGraphicFramePr>
        <p:xfrm>
          <a:off x="927946" y="1126281"/>
          <a:ext cx="8663093" cy="482504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663093">
                  <a:extLst>
                    <a:ext uri="{9D8B030D-6E8A-4147-A177-3AD203B41FA5}">
                      <a16:colId xmlns:a16="http://schemas.microsoft.com/office/drawing/2014/main" val="1930472617"/>
                    </a:ext>
                  </a:extLst>
                </a:gridCol>
              </a:tblGrid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898300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9620137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191273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8804835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5807293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173376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8706020"/>
                  </a:ext>
                </a:extLst>
              </a:tr>
              <a:tr h="603131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3167838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 err="1">
                <a:solidFill>
                  <a:srgbClr val="C00000"/>
                </a:solidFill>
              </a:rPr>
              <a:t>Sensitivity</a:t>
            </a:r>
            <a:r>
              <a:rPr lang="de-DE" sz="3600" dirty="0">
                <a:solidFill>
                  <a:srgbClr val="C00000"/>
                </a:solidFill>
              </a:rPr>
              <a:t> Study: </a:t>
            </a:r>
            <a:r>
              <a:rPr lang="de-DE" sz="3200" dirty="0" err="1">
                <a:solidFill>
                  <a:srgbClr val="C00000"/>
                </a:solidFill>
              </a:rPr>
              <a:t>Simulate</a:t>
            </a:r>
            <a:r>
              <a:rPr lang="de-DE" sz="3200" dirty="0">
                <a:solidFill>
                  <a:srgbClr val="C00000"/>
                </a:solidFill>
              </a:rPr>
              <a:t> </a:t>
            </a:r>
            <a:r>
              <a:rPr lang="de-DE" sz="3200" dirty="0" err="1">
                <a:solidFill>
                  <a:srgbClr val="C00000"/>
                </a:solidFill>
              </a:rPr>
              <a:t>Obstacles</a:t>
            </a:r>
            <a:r>
              <a:rPr lang="de-DE" sz="3200" dirty="0">
                <a:solidFill>
                  <a:srgbClr val="C00000"/>
                </a:solidFill>
              </a:rPr>
              <a:t> in Line </a:t>
            </a:r>
            <a:r>
              <a:rPr lang="de-DE" sz="3200" dirty="0" err="1">
                <a:solidFill>
                  <a:srgbClr val="C00000"/>
                </a:solidFill>
              </a:rPr>
              <a:t>of</a:t>
            </a:r>
            <a:r>
              <a:rPr lang="de-DE" sz="3200" dirty="0">
                <a:solidFill>
                  <a:srgbClr val="C00000"/>
                </a:solidFill>
              </a:rPr>
              <a:t> </a:t>
            </a:r>
            <a:r>
              <a:rPr lang="de-DE" sz="3200" dirty="0" err="1">
                <a:solidFill>
                  <a:srgbClr val="C00000"/>
                </a:solidFill>
              </a:rPr>
              <a:t>Sight</a:t>
            </a:r>
            <a:endParaRPr lang="de-DE" sz="32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21</a:t>
            </a:fld>
            <a:endParaRPr lang="de-DE" sz="1400" dirty="0"/>
          </a:p>
        </p:txBody>
      </p:sp>
      <p:pic>
        <p:nvPicPr>
          <p:cNvPr id="7" name="Bild 9">
            <a:extLst>
              <a:ext uri="{FF2B5EF4-FFF2-40B4-BE49-F238E27FC236}">
                <a16:creationId xmlns:a16="http://schemas.microsoft.com/office/drawing/2014/main" id="{A1088E5E-E6F1-65FD-B55A-57D1FC357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946" y="5136278"/>
            <a:ext cx="483990" cy="815051"/>
          </a:xfrm>
          <a:prstGeom prst="rect">
            <a:avLst/>
          </a:prstGeom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9CB9B053-7D84-B9B3-92E9-7DCBDBA0CD7B}"/>
              </a:ext>
            </a:extLst>
          </p:cNvPr>
          <p:cNvCxnSpPr>
            <a:cxnSpLocks/>
          </p:cNvCxnSpPr>
          <p:nvPr/>
        </p:nvCxnSpPr>
        <p:spPr>
          <a:xfrm flipH="1">
            <a:off x="1501682" y="1469813"/>
            <a:ext cx="7757465" cy="3799840"/>
          </a:xfrm>
          <a:prstGeom prst="straightConnector1">
            <a:avLst/>
          </a:prstGeom>
          <a:ln w="19050">
            <a:solidFill>
              <a:srgbClr val="D83C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08189483-AADD-85B6-C849-5B8EF678C49B}"/>
              </a:ext>
            </a:extLst>
          </p:cNvPr>
          <p:cNvCxnSpPr>
            <a:cxnSpLocks/>
          </p:cNvCxnSpPr>
          <p:nvPr/>
        </p:nvCxnSpPr>
        <p:spPr>
          <a:xfrm flipH="1">
            <a:off x="1515246" y="5028112"/>
            <a:ext cx="7833647" cy="487466"/>
          </a:xfrm>
          <a:prstGeom prst="straightConnector1">
            <a:avLst/>
          </a:prstGeom>
          <a:ln w="19050">
            <a:solidFill>
              <a:srgbClr val="D83C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54441E26-2C6A-A7C7-9E13-DACA03F6D46B}"/>
              </a:ext>
            </a:extLst>
          </p:cNvPr>
          <p:cNvCxnSpPr>
            <a:cxnSpLocks/>
          </p:cNvCxnSpPr>
          <p:nvPr/>
        </p:nvCxnSpPr>
        <p:spPr>
          <a:xfrm>
            <a:off x="1230478" y="1355858"/>
            <a:ext cx="0" cy="3731321"/>
          </a:xfrm>
          <a:prstGeom prst="straightConnector1">
            <a:avLst/>
          </a:prstGeom>
          <a:ln w="19050">
            <a:solidFill>
              <a:srgbClr val="D83C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feil: nach oben und unten 24">
            <a:extLst>
              <a:ext uri="{FF2B5EF4-FFF2-40B4-BE49-F238E27FC236}">
                <a16:creationId xmlns:a16="http://schemas.microsoft.com/office/drawing/2014/main" id="{E72F30CF-9B06-BC41-3621-625816F2CCD9}"/>
              </a:ext>
            </a:extLst>
          </p:cNvPr>
          <p:cNvSpPr/>
          <p:nvPr/>
        </p:nvSpPr>
        <p:spPr>
          <a:xfrm>
            <a:off x="10051085" y="1666647"/>
            <a:ext cx="359654" cy="3464465"/>
          </a:xfrm>
          <a:prstGeom prst="up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4000">
                <a:schemeClr val="accent1">
                  <a:lumMod val="45000"/>
                  <a:lumOff val="55000"/>
                </a:schemeClr>
              </a:gs>
              <a:gs pos="75000">
                <a:schemeClr val="accent1">
                  <a:lumMod val="45000"/>
                  <a:lumOff val="55000"/>
                </a:schemeClr>
              </a:gs>
              <a:gs pos="100000">
                <a:srgbClr val="0070C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70C6CC49-25F2-4478-AAE5-160ACF468BCB}"/>
              </a:ext>
            </a:extLst>
          </p:cNvPr>
          <p:cNvSpPr txBox="1"/>
          <p:nvPr/>
        </p:nvSpPr>
        <p:spPr>
          <a:xfrm>
            <a:off x="9902751" y="1240166"/>
            <a:ext cx="149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457A93"/>
                </a:solidFill>
              </a:rPr>
              <a:t>lower</a:t>
            </a:r>
            <a:endParaRPr lang="de-DE" dirty="0">
              <a:solidFill>
                <a:srgbClr val="457A93"/>
              </a:solidFill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50A36B4A-568C-8EF7-1F24-C35229FE89A7}"/>
              </a:ext>
            </a:extLst>
          </p:cNvPr>
          <p:cNvSpPr txBox="1"/>
          <p:nvPr/>
        </p:nvSpPr>
        <p:spPr>
          <a:xfrm>
            <a:off x="9858938" y="5143280"/>
            <a:ext cx="149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457A93"/>
                </a:solidFill>
              </a:rPr>
              <a:t>higher</a:t>
            </a:r>
            <a:endParaRPr lang="de-DE" dirty="0">
              <a:solidFill>
                <a:srgbClr val="457A93"/>
              </a:solidFill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B0412FA3-C9CB-C605-4633-D8F12FE9E6AE}"/>
              </a:ext>
            </a:extLst>
          </p:cNvPr>
          <p:cNvSpPr txBox="1"/>
          <p:nvPr/>
        </p:nvSpPr>
        <p:spPr>
          <a:xfrm>
            <a:off x="1962902" y="5146246"/>
            <a:ext cx="475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D83C4F"/>
                </a:solidFill>
              </a:rPr>
              <a:t>5°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045A70AD-013E-821E-4066-121E9B29E704}"/>
              </a:ext>
            </a:extLst>
          </p:cNvPr>
          <p:cNvSpPr txBox="1"/>
          <p:nvPr/>
        </p:nvSpPr>
        <p:spPr>
          <a:xfrm>
            <a:off x="1702585" y="4717847"/>
            <a:ext cx="66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D83C4F"/>
                </a:solidFill>
              </a:rPr>
              <a:t>30°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0D6CB338-9775-3E28-7159-9E4DEBF3FAA4}"/>
              </a:ext>
            </a:extLst>
          </p:cNvPr>
          <p:cNvSpPr txBox="1"/>
          <p:nvPr/>
        </p:nvSpPr>
        <p:spPr>
          <a:xfrm>
            <a:off x="795041" y="4201703"/>
            <a:ext cx="66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D83C4F"/>
                </a:solidFill>
              </a:rPr>
              <a:t>90°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4D71E263-698B-899D-FE27-5E9DF6716921}"/>
              </a:ext>
            </a:extLst>
          </p:cNvPr>
          <p:cNvSpPr txBox="1"/>
          <p:nvPr/>
        </p:nvSpPr>
        <p:spPr>
          <a:xfrm rot="5400000">
            <a:off x="9740119" y="3105834"/>
            <a:ext cx="1971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rgbClr val="457A93"/>
                </a:solidFill>
              </a:rPr>
              <a:t>optical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thickness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el-GR" dirty="0">
                <a:solidFill>
                  <a:srgbClr val="457A93"/>
                </a:solidFill>
              </a:rPr>
              <a:t>τ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of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atmosphere</a:t>
            </a:r>
            <a:endParaRPr lang="de-DE" dirty="0">
              <a:solidFill>
                <a:srgbClr val="457A93"/>
              </a:solidFill>
            </a:endParaRPr>
          </a:p>
        </p:txBody>
      </p:sp>
      <p:pic>
        <p:nvPicPr>
          <p:cNvPr id="8" name="Grafik 7" descr="Bild mit einfarbiger Füllung">
            <a:extLst>
              <a:ext uri="{FF2B5EF4-FFF2-40B4-BE49-F238E27FC236}">
                <a16:creationId xmlns:a16="http://schemas.microsoft.com/office/drawing/2014/main" id="{3DFFF6CE-B32B-CDD3-F304-FC32B4305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79379" y="4918180"/>
            <a:ext cx="914400" cy="914400"/>
          </a:xfrm>
          <a:prstGeom prst="rect">
            <a:avLst/>
          </a:prstGeom>
        </p:spPr>
      </p:pic>
      <p:pic>
        <p:nvPicPr>
          <p:cNvPr id="23" name="Grafik 22" descr="Bild mit einfarbiger Füllung">
            <a:extLst>
              <a:ext uri="{FF2B5EF4-FFF2-40B4-BE49-F238E27FC236}">
                <a16:creationId xmlns:a16="http://schemas.microsoft.com/office/drawing/2014/main" id="{FCD3E86A-BEF1-054D-BA32-CBF71BCEE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59492" y="4817319"/>
            <a:ext cx="914400" cy="914400"/>
          </a:xfrm>
          <a:prstGeom prst="rect">
            <a:avLst/>
          </a:prstGeom>
        </p:spPr>
      </p:pic>
      <p:pic>
        <p:nvPicPr>
          <p:cNvPr id="28" name="Grafik 27" descr="Bild mit einfarbiger Füllung">
            <a:extLst>
              <a:ext uri="{FF2B5EF4-FFF2-40B4-BE49-F238E27FC236}">
                <a16:creationId xmlns:a16="http://schemas.microsoft.com/office/drawing/2014/main" id="{6CBD6730-4F3A-F82C-7D90-610C8F464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17669" y="3081605"/>
            <a:ext cx="914400" cy="914400"/>
          </a:xfrm>
          <a:prstGeom prst="rect">
            <a:avLst/>
          </a:prstGeom>
        </p:spPr>
      </p:pic>
      <p:pic>
        <p:nvPicPr>
          <p:cNvPr id="32" name="Grafik 31" descr="Bild mit einfarbiger Füllung">
            <a:extLst>
              <a:ext uri="{FF2B5EF4-FFF2-40B4-BE49-F238E27FC236}">
                <a16:creationId xmlns:a16="http://schemas.microsoft.com/office/drawing/2014/main" id="{013F7A8C-B5EB-B755-EB6C-48ED14E9D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4459" y="2160821"/>
            <a:ext cx="914400" cy="914400"/>
          </a:xfrm>
          <a:prstGeom prst="rect">
            <a:avLst/>
          </a:prstGeom>
        </p:spPr>
      </p:pic>
      <p:sp>
        <p:nvSpPr>
          <p:cNvPr id="33" name="Geschweifte Klammer links 32">
            <a:extLst>
              <a:ext uri="{FF2B5EF4-FFF2-40B4-BE49-F238E27FC236}">
                <a16:creationId xmlns:a16="http://schemas.microsoft.com/office/drawing/2014/main" id="{FE37A95E-5A0F-47FF-1625-507E9D88F255}"/>
              </a:ext>
            </a:extLst>
          </p:cNvPr>
          <p:cNvSpPr/>
          <p:nvPr/>
        </p:nvSpPr>
        <p:spPr>
          <a:xfrm rot="15916775">
            <a:off x="3301573" y="4099699"/>
            <a:ext cx="294965" cy="3686891"/>
          </a:xfrm>
          <a:prstGeom prst="leftBrac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Geschweifte Klammer links 35">
            <a:extLst>
              <a:ext uri="{FF2B5EF4-FFF2-40B4-BE49-F238E27FC236}">
                <a16:creationId xmlns:a16="http://schemas.microsoft.com/office/drawing/2014/main" id="{F7B5FB86-52A8-E75E-A3EA-E1657284929B}"/>
              </a:ext>
            </a:extLst>
          </p:cNvPr>
          <p:cNvSpPr/>
          <p:nvPr/>
        </p:nvSpPr>
        <p:spPr>
          <a:xfrm rot="3789964">
            <a:off x="2814930" y="2538334"/>
            <a:ext cx="281112" cy="3317429"/>
          </a:xfrm>
          <a:prstGeom prst="leftBrac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Geschweifte Klammer links 36">
            <a:extLst>
              <a:ext uri="{FF2B5EF4-FFF2-40B4-BE49-F238E27FC236}">
                <a16:creationId xmlns:a16="http://schemas.microsoft.com/office/drawing/2014/main" id="{3555AF54-804D-549F-3332-5EFA3ACE354F}"/>
              </a:ext>
            </a:extLst>
          </p:cNvPr>
          <p:cNvSpPr/>
          <p:nvPr/>
        </p:nvSpPr>
        <p:spPr>
          <a:xfrm>
            <a:off x="571965" y="2997060"/>
            <a:ext cx="288246" cy="1925903"/>
          </a:xfrm>
          <a:prstGeom prst="leftBrac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390C1892-1005-F4E5-7B3C-5E5A0B92D498}"/>
              </a:ext>
            </a:extLst>
          </p:cNvPr>
          <p:cNvSpPr txBox="1"/>
          <p:nvPr/>
        </p:nvSpPr>
        <p:spPr>
          <a:xfrm rot="21295887">
            <a:off x="2865426" y="5951651"/>
            <a:ext cx="149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457A93"/>
                </a:solidFill>
              </a:rPr>
              <a:t>distance</a:t>
            </a:r>
            <a:r>
              <a:rPr lang="de-DE" dirty="0">
                <a:solidFill>
                  <a:srgbClr val="457A93"/>
                </a:solidFill>
              </a:rPr>
              <a:t> x</a:t>
            </a:r>
            <a:r>
              <a:rPr lang="de-DE" baseline="-25000" dirty="0">
                <a:solidFill>
                  <a:srgbClr val="457A93"/>
                </a:solidFill>
              </a:rPr>
              <a:t>2</a:t>
            </a:r>
            <a:r>
              <a:rPr lang="de-DE" baseline="30000" dirty="0">
                <a:solidFill>
                  <a:srgbClr val="457A93"/>
                </a:solidFill>
              </a:rPr>
              <a:t>5°</a:t>
            </a:r>
            <a:endParaRPr lang="de-DE" baseline="-25000" dirty="0">
              <a:solidFill>
                <a:srgbClr val="457A93"/>
              </a:solidFill>
            </a:endParaRP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4EE12B04-B96C-4F7E-44D1-753552996B18}"/>
              </a:ext>
            </a:extLst>
          </p:cNvPr>
          <p:cNvSpPr txBox="1"/>
          <p:nvPr/>
        </p:nvSpPr>
        <p:spPr>
          <a:xfrm rot="19933797">
            <a:off x="2235169" y="3804285"/>
            <a:ext cx="149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457A93"/>
                </a:solidFill>
              </a:rPr>
              <a:t>distance</a:t>
            </a:r>
            <a:r>
              <a:rPr lang="de-DE" dirty="0">
                <a:solidFill>
                  <a:srgbClr val="457A93"/>
                </a:solidFill>
              </a:rPr>
              <a:t> x</a:t>
            </a:r>
            <a:r>
              <a:rPr lang="de-DE" baseline="-25000" dirty="0">
                <a:solidFill>
                  <a:srgbClr val="457A93"/>
                </a:solidFill>
              </a:rPr>
              <a:t>1</a:t>
            </a:r>
            <a:r>
              <a:rPr lang="de-DE" baseline="30000" dirty="0">
                <a:solidFill>
                  <a:srgbClr val="457A93"/>
                </a:solidFill>
              </a:rPr>
              <a:t>30°</a:t>
            </a:r>
            <a:endParaRPr lang="de-DE" baseline="-25000" dirty="0">
              <a:solidFill>
                <a:srgbClr val="457A93"/>
              </a:solidFill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C2D11965-032E-17FA-83A7-AE3274FE9929}"/>
              </a:ext>
            </a:extLst>
          </p:cNvPr>
          <p:cNvSpPr txBox="1"/>
          <p:nvPr/>
        </p:nvSpPr>
        <p:spPr>
          <a:xfrm rot="16200000">
            <a:off x="-326597" y="3636742"/>
            <a:ext cx="149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457A93"/>
                </a:solidFill>
              </a:rPr>
              <a:t>distance</a:t>
            </a:r>
            <a:r>
              <a:rPr lang="de-DE" dirty="0">
                <a:solidFill>
                  <a:srgbClr val="457A93"/>
                </a:solidFill>
              </a:rPr>
              <a:t> x</a:t>
            </a:r>
            <a:r>
              <a:rPr lang="de-DE" baseline="-25000" dirty="0">
                <a:solidFill>
                  <a:srgbClr val="457A93"/>
                </a:solidFill>
              </a:rPr>
              <a:t>1</a:t>
            </a:r>
            <a:r>
              <a:rPr lang="de-DE" baseline="30000" dirty="0">
                <a:solidFill>
                  <a:srgbClr val="457A93"/>
                </a:solidFill>
              </a:rPr>
              <a:t>90°</a:t>
            </a:r>
            <a:endParaRPr lang="de-DE" baseline="-25000" dirty="0">
              <a:solidFill>
                <a:srgbClr val="457A93"/>
              </a:solidFill>
            </a:endParaRPr>
          </a:p>
        </p:txBody>
      </p:sp>
      <p:pic>
        <p:nvPicPr>
          <p:cNvPr id="43" name="Grafik 42" descr="Bild mit einfarbiger Füllung">
            <a:extLst>
              <a:ext uri="{FF2B5EF4-FFF2-40B4-BE49-F238E27FC236}">
                <a16:creationId xmlns:a16="http://schemas.microsoft.com/office/drawing/2014/main" id="{5BA1B815-1F75-B100-CC65-5E8E30251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2334563"/>
            <a:ext cx="914400" cy="914400"/>
          </a:xfrm>
          <a:prstGeom prst="rect">
            <a:avLst/>
          </a:prstGeom>
        </p:spPr>
      </p:pic>
      <p:sp>
        <p:nvSpPr>
          <p:cNvPr id="44" name="Geschweifte Klammer links 43">
            <a:extLst>
              <a:ext uri="{FF2B5EF4-FFF2-40B4-BE49-F238E27FC236}">
                <a16:creationId xmlns:a16="http://schemas.microsoft.com/office/drawing/2014/main" id="{B257BE5C-9124-4CD5-58C6-9C9E50205BE1}"/>
              </a:ext>
            </a:extLst>
          </p:cNvPr>
          <p:cNvSpPr/>
          <p:nvPr/>
        </p:nvSpPr>
        <p:spPr>
          <a:xfrm rot="3789964">
            <a:off x="3405892" y="803350"/>
            <a:ext cx="405007" cy="5169688"/>
          </a:xfrm>
          <a:prstGeom prst="leftBrac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00CE6C94-2BD1-3B09-BBF3-572A5D446675}"/>
              </a:ext>
            </a:extLst>
          </p:cNvPr>
          <p:cNvSpPr txBox="1"/>
          <p:nvPr/>
        </p:nvSpPr>
        <p:spPr>
          <a:xfrm rot="19933797">
            <a:off x="2841536" y="2912573"/>
            <a:ext cx="149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457A93"/>
                </a:solidFill>
              </a:rPr>
              <a:t>distance</a:t>
            </a:r>
            <a:r>
              <a:rPr lang="de-DE" dirty="0">
                <a:solidFill>
                  <a:srgbClr val="457A93"/>
                </a:solidFill>
              </a:rPr>
              <a:t> x</a:t>
            </a:r>
            <a:r>
              <a:rPr lang="de-DE" baseline="-25000" dirty="0">
                <a:solidFill>
                  <a:srgbClr val="457A93"/>
                </a:solidFill>
              </a:rPr>
              <a:t>2</a:t>
            </a:r>
            <a:r>
              <a:rPr lang="de-DE" baseline="30000" dirty="0">
                <a:solidFill>
                  <a:srgbClr val="457A93"/>
                </a:solidFill>
              </a:rPr>
              <a:t>30°</a:t>
            </a:r>
            <a:endParaRPr lang="de-DE" baseline="-25000" dirty="0">
              <a:solidFill>
                <a:srgbClr val="457A93"/>
              </a:solidFill>
            </a:endParaRPr>
          </a:p>
        </p:txBody>
      </p:sp>
      <p:sp>
        <p:nvSpPr>
          <p:cNvPr id="46" name="Geschweifte Klammer links 45">
            <a:extLst>
              <a:ext uri="{FF2B5EF4-FFF2-40B4-BE49-F238E27FC236}">
                <a16:creationId xmlns:a16="http://schemas.microsoft.com/office/drawing/2014/main" id="{A2CACDB0-41B2-2C0B-20A6-B7986FBDFD65}"/>
              </a:ext>
            </a:extLst>
          </p:cNvPr>
          <p:cNvSpPr/>
          <p:nvPr/>
        </p:nvSpPr>
        <p:spPr>
          <a:xfrm rot="15916775">
            <a:off x="2277862" y="4874371"/>
            <a:ext cx="228238" cy="1595532"/>
          </a:xfrm>
          <a:prstGeom prst="leftBrac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C48AD863-246F-20F8-5343-D409349FCDED}"/>
              </a:ext>
            </a:extLst>
          </p:cNvPr>
          <p:cNvSpPr txBox="1"/>
          <p:nvPr/>
        </p:nvSpPr>
        <p:spPr>
          <a:xfrm rot="21295887">
            <a:off x="1876171" y="5617226"/>
            <a:ext cx="149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457A93"/>
                </a:solidFill>
              </a:rPr>
              <a:t>distance</a:t>
            </a:r>
            <a:r>
              <a:rPr lang="de-DE" dirty="0">
                <a:solidFill>
                  <a:srgbClr val="457A93"/>
                </a:solidFill>
              </a:rPr>
              <a:t> x</a:t>
            </a:r>
            <a:r>
              <a:rPr lang="de-DE" baseline="-25000" dirty="0">
                <a:solidFill>
                  <a:srgbClr val="457A93"/>
                </a:solidFill>
              </a:rPr>
              <a:t>1</a:t>
            </a:r>
            <a:r>
              <a:rPr lang="de-DE" baseline="30000" dirty="0">
                <a:solidFill>
                  <a:srgbClr val="457A93"/>
                </a:solidFill>
              </a:rPr>
              <a:t>5°</a:t>
            </a:r>
            <a:endParaRPr lang="de-DE" baseline="-25000" dirty="0">
              <a:solidFill>
                <a:srgbClr val="457A93"/>
              </a:solidFill>
            </a:endParaRPr>
          </a:p>
        </p:txBody>
      </p:sp>
      <p:pic>
        <p:nvPicPr>
          <p:cNvPr id="48" name="Grafik 47" descr="Bild mit einfarbiger Füllung">
            <a:extLst>
              <a:ext uri="{FF2B5EF4-FFF2-40B4-BE49-F238E27FC236}">
                <a16:creationId xmlns:a16="http://schemas.microsoft.com/office/drawing/2014/main" id="{C46C3268-14B3-EECC-1973-AE6F17018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21214" y="4735706"/>
            <a:ext cx="914400" cy="914400"/>
          </a:xfrm>
          <a:prstGeom prst="rect">
            <a:avLst/>
          </a:prstGeom>
        </p:spPr>
      </p:pic>
      <p:pic>
        <p:nvPicPr>
          <p:cNvPr id="49" name="Grafik 48" descr="Bild mit einfarbiger Füllung">
            <a:extLst>
              <a:ext uri="{FF2B5EF4-FFF2-40B4-BE49-F238E27FC236}">
                <a16:creationId xmlns:a16="http://schemas.microsoft.com/office/drawing/2014/main" id="{C075AEFD-5ADE-FC36-AEB8-97EAB048B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22795" y="4678158"/>
            <a:ext cx="914400" cy="914400"/>
          </a:xfrm>
          <a:prstGeom prst="rect">
            <a:avLst/>
          </a:prstGeom>
        </p:spPr>
      </p:pic>
      <p:pic>
        <p:nvPicPr>
          <p:cNvPr id="50" name="Grafik 49" descr="Bild mit einfarbiger Füllung">
            <a:extLst>
              <a:ext uri="{FF2B5EF4-FFF2-40B4-BE49-F238E27FC236}">
                <a16:creationId xmlns:a16="http://schemas.microsoft.com/office/drawing/2014/main" id="{F51D3300-60E7-2849-6087-C33D6443A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21497" y="4628371"/>
            <a:ext cx="914400" cy="914400"/>
          </a:xfrm>
          <a:prstGeom prst="rect">
            <a:avLst/>
          </a:prstGeom>
        </p:spPr>
      </p:pic>
      <p:sp>
        <p:nvSpPr>
          <p:cNvPr id="51" name="Textfeld 50">
            <a:extLst>
              <a:ext uri="{FF2B5EF4-FFF2-40B4-BE49-F238E27FC236}">
                <a16:creationId xmlns:a16="http://schemas.microsoft.com/office/drawing/2014/main" id="{73FB010B-0007-760C-9063-53F603A89645}"/>
              </a:ext>
            </a:extLst>
          </p:cNvPr>
          <p:cNvSpPr txBox="1"/>
          <p:nvPr/>
        </p:nvSpPr>
        <p:spPr>
          <a:xfrm>
            <a:off x="3089047" y="1107102"/>
            <a:ext cx="50481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b="1" dirty="0" err="1">
                <a:solidFill>
                  <a:srgbClr val="457A93"/>
                </a:solidFill>
              </a:rPr>
              <a:t>Simulate</a:t>
            </a:r>
            <a:r>
              <a:rPr lang="de-DE" b="1" dirty="0">
                <a:solidFill>
                  <a:srgbClr val="457A93"/>
                </a:solidFill>
              </a:rPr>
              <a:t> </a:t>
            </a:r>
            <a:r>
              <a:rPr lang="de-DE" b="1" dirty="0" err="1">
                <a:solidFill>
                  <a:srgbClr val="457A93"/>
                </a:solidFill>
              </a:rPr>
              <a:t>obstacles</a:t>
            </a:r>
            <a:r>
              <a:rPr lang="de-DE" b="1" dirty="0">
                <a:solidFill>
                  <a:srgbClr val="457A93"/>
                </a:solidFill>
              </a:rPr>
              <a:t> </a:t>
            </a:r>
            <a:r>
              <a:rPr lang="de-DE" b="1" dirty="0" err="1">
                <a:solidFill>
                  <a:srgbClr val="457A93"/>
                </a:solidFill>
              </a:rPr>
              <a:t>by</a:t>
            </a:r>
            <a:r>
              <a:rPr lang="de-DE" b="1" dirty="0">
                <a:solidFill>
                  <a:srgbClr val="457A93"/>
                </a:solidFill>
              </a:rPr>
              <a:t> </a:t>
            </a:r>
            <a:r>
              <a:rPr lang="de-DE" b="1" dirty="0" err="1">
                <a:solidFill>
                  <a:srgbClr val="457A93"/>
                </a:solidFill>
              </a:rPr>
              <a:t>increasing</a:t>
            </a:r>
            <a:r>
              <a:rPr lang="de-DE" b="1" dirty="0">
                <a:solidFill>
                  <a:srgbClr val="457A93"/>
                </a:solidFill>
              </a:rPr>
              <a:t> </a:t>
            </a:r>
            <a:r>
              <a:rPr lang="de-DE" b="1" dirty="0" err="1">
                <a:solidFill>
                  <a:srgbClr val="457A93"/>
                </a:solidFill>
              </a:rPr>
              <a:t>optical</a:t>
            </a:r>
            <a:r>
              <a:rPr lang="de-DE" b="1" dirty="0">
                <a:solidFill>
                  <a:srgbClr val="457A93"/>
                </a:solidFill>
              </a:rPr>
              <a:t> </a:t>
            </a:r>
            <a:r>
              <a:rPr lang="de-DE" b="1" dirty="0" err="1">
                <a:solidFill>
                  <a:srgbClr val="457A93"/>
                </a:solidFill>
              </a:rPr>
              <a:t>thickness</a:t>
            </a:r>
            <a:r>
              <a:rPr lang="de-DE" b="1" dirty="0">
                <a:solidFill>
                  <a:srgbClr val="457A93"/>
                </a:solidFill>
              </a:rPr>
              <a:t> </a:t>
            </a:r>
            <a:r>
              <a:rPr lang="de-DE" b="1" dirty="0" err="1">
                <a:solidFill>
                  <a:srgbClr val="457A93"/>
                </a:solidFill>
              </a:rPr>
              <a:t>to</a:t>
            </a:r>
            <a:r>
              <a:rPr lang="de-DE" b="1" dirty="0">
                <a:solidFill>
                  <a:srgbClr val="457A93"/>
                </a:solidFill>
              </a:rPr>
              <a:t> </a:t>
            </a:r>
            <a:r>
              <a:rPr lang="de-DE" b="1" dirty="0" err="1">
                <a:solidFill>
                  <a:srgbClr val="457A93"/>
                </a:solidFill>
              </a:rPr>
              <a:t>very</a:t>
            </a:r>
            <a:r>
              <a:rPr lang="de-DE" b="1" dirty="0">
                <a:solidFill>
                  <a:srgbClr val="457A93"/>
                </a:solidFill>
              </a:rPr>
              <a:t> high </a:t>
            </a:r>
            <a:r>
              <a:rPr lang="de-DE" b="1" dirty="0" err="1">
                <a:solidFill>
                  <a:srgbClr val="457A93"/>
                </a:solidFill>
              </a:rPr>
              <a:t>values</a:t>
            </a:r>
            <a:r>
              <a:rPr lang="de-DE" b="1" dirty="0">
                <a:solidFill>
                  <a:srgbClr val="457A93"/>
                </a:solidFill>
              </a:rPr>
              <a:t> in a LBL-RT </a:t>
            </a:r>
            <a:r>
              <a:rPr lang="de-DE" b="1" dirty="0" err="1">
                <a:solidFill>
                  <a:srgbClr val="457A93"/>
                </a:solidFill>
              </a:rPr>
              <a:t>model</a:t>
            </a:r>
            <a:endParaRPr lang="de-DE" b="1" dirty="0">
              <a:solidFill>
                <a:srgbClr val="457A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68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 animBg="1"/>
      <p:bldP spid="37" grpId="0" animBg="1"/>
      <p:bldP spid="39" grpId="0"/>
      <p:bldP spid="41" grpId="0"/>
      <p:bldP spid="42" grpId="0"/>
      <p:bldP spid="44" grpId="0" animBg="1"/>
      <p:bldP spid="45" grpId="0"/>
      <p:bldP spid="46" grpId="0" animBg="1"/>
      <p:bldP spid="4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 err="1">
                <a:solidFill>
                  <a:srgbClr val="C00000"/>
                </a:solidFill>
              </a:rPr>
              <a:t>Simulated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Obstacles</a:t>
            </a:r>
            <a:endParaRPr lang="de-DE" sz="36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22</a:t>
            </a:fld>
            <a:endParaRPr lang="de-DE" sz="14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9789616-926E-4666-BD5C-366B8241CEB3}"/>
              </a:ext>
            </a:extLst>
          </p:cNvPr>
          <p:cNvSpPr txBox="1"/>
          <p:nvPr/>
        </p:nvSpPr>
        <p:spPr>
          <a:xfrm>
            <a:off x="2272832" y="5492609"/>
            <a:ext cx="7267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 err="1">
                <a:solidFill>
                  <a:srgbClr val="457A93"/>
                </a:solidFill>
              </a:rPr>
              <a:t>For</a:t>
            </a:r>
            <a:r>
              <a:rPr lang="de-DE" dirty="0">
                <a:solidFill>
                  <a:srgbClr val="457A93"/>
                </a:solidFill>
              </a:rPr>
              <a:t> T-</a:t>
            </a:r>
            <a:r>
              <a:rPr lang="de-DE" dirty="0" err="1">
                <a:solidFill>
                  <a:srgbClr val="457A93"/>
                </a:solidFill>
              </a:rPr>
              <a:t>profiles</a:t>
            </a:r>
            <a:r>
              <a:rPr lang="de-DE" dirty="0">
                <a:solidFill>
                  <a:srgbClr val="457A93"/>
                </a:solidFill>
              </a:rPr>
              <a:t>, </a:t>
            </a:r>
            <a:r>
              <a:rPr lang="de-DE" dirty="0" err="1">
                <a:solidFill>
                  <a:srgbClr val="457A93"/>
                </a:solidFill>
              </a:rPr>
              <a:t>elevation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scans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are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conducted</a:t>
            </a:r>
            <a:r>
              <a:rPr lang="de-DE" dirty="0">
                <a:solidFill>
                  <a:srgbClr val="457A93"/>
                </a:solidFill>
              </a:rPr>
              <a:t> in </a:t>
            </a:r>
            <a:r>
              <a:rPr lang="de-DE" dirty="0" err="1">
                <a:solidFill>
                  <a:srgbClr val="457A93"/>
                </a:solidFill>
              </a:rPr>
              <a:t>ch</a:t>
            </a:r>
            <a:r>
              <a:rPr lang="de-DE" dirty="0">
                <a:solidFill>
                  <a:srgbClr val="457A93"/>
                </a:solidFill>
              </a:rPr>
              <a:t> 11-14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 err="1">
                <a:solidFill>
                  <a:srgbClr val="457A93"/>
                </a:solidFill>
              </a:rPr>
              <a:t>Ch</a:t>
            </a:r>
            <a:r>
              <a:rPr lang="de-DE" dirty="0">
                <a:solidFill>
                  <a:srgbClr val="457A93"/>
                </a:solidFill>
              </a:rPr>
              <a:t> 11 </a:t>
            </a:r>
            <a:r>
              <a:rPr lang="de-DE" dirty="0" err="1">
                <a:solidFill>
                  <a:srgbClr val="457A93"/>
                </a:solidFill>
              </a:rPr>
              <a:t>should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maybe</a:t>
            </a:r>
            <a:r>
              <a:rPr lang="de-DE" dirty="0">
                <a:solidFill>
                  <a:srgbClr val="457A93"/>
                </a:solidFill>
              </a:rPr>
              <a:t> not </a:t>
            </a:r>
            <a:r>
              <a:rPr lang="de-DE" dirty="0" err="1">
                <a:solidFill>
                  <a:srgbClr val="457A93"/>
                </a:solidFill>
              </a:rPr>
              <a:t>be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used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when</a:t>
            </a:r>
            <a:r>
              <a:rPr lang="de-DE" dirty="0">
                <a:solidFill>
                  <a:srgbClr val="457A93"/>
                </a:solidFill>
              </a:rPr>
              <a:t> an </a:t>
            </a:r>
            <a:r>
              <a:rPr lang="de-DE" dirty="0" err="1">
                <a:solidFill>
                  <a:srgbClr val="457A93"/>
                </a:solidFill>
              </a:rPr>
              <a:t>obstacle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is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nearby</a:t>
            </a:r>
            <a:endParaRPr lang="de-DE" dirty="0">
              <a:solidFill>
                <a:srgbClr val="457A93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AA5F2FF-C681-4557-3D71-86018A5E4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030"/>
            <a:ext cx="6838791" cy="449157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14A10BF-A7F4-CC3B-F1C2-F147FA6DC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109" y="990331"/>
            <a:ext cx="6860891" cy="450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9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Outlook: Next </a:t>
            </a:r>
            <a:r>
              <a:rPr lang="de-DE" sz="3600" dirty="0" err="1">
                <a:solidFill>
                  <a:srgbClr val="C00000"/>
                </a:solidFill>
              </a:rPr>
              <a:t>Steps</a:t>
            </a:r>
            <a:endParaRPr lang="de-DE" sz="36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en-US" sz="2400" dirty="0">
                <a:solidFill>
                  <a:srgbClr val="3E5978"/>
                </a:solidFill>
              </a:rPr>
              <a:t>Make retrievals (T-profiles) from TBs generated by the simulated obstacles and compare them with retrievals without obstacles</a:t>
            </a:r>
          </a:p>
          <a:p>
            <a:pPr lvl="1">
              <a:buClr>
                <a:srgbClr val="C00000"/>
              </a:buClr>
            </a:pPr>
            <a:r>
              <a:rPr lang="en-US" sz="2000">
                <a:solidFill>
                  <a:srgbClr val="3E5978"/>
                </a:solidFill>
                <a:sym typeface="Wingdings" panose="05000000000000000000" pitchFamily="2" charset="2"/>
              </a:rPr>
              <a:t> paper?</a:t>
            </a:r>
            <a:endParaRPr lang="en-US" sz="2000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r>
              <a:rPr lang="en-US" sz="2400" dirty="0">
                <a:solidFill>
                  <a:srgbClr val="3E5978"/>
                </a:solidFill>
              </a:rPr>
              <a:t>Change lv1-files in incorporate biases, repeatability, drifts and noise levels and a total maximum and minimum error</a:t>
            </a:r>
          </a:p>
          <a:p>
            <a:pPr>
              <a:buClr>
                <a:srgbClr val="C00000"/>
              </a:buClr>
            </a:pPr>
            <a:endParaRPr lang="en-US" sz="2400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r>
              <a:rPr lang="en-US" sz="2400" dirty="0">
                <a:solidFill>
                  <a:srgbClr val="3E5978"/>
                </a:solidFill>
              </a:rPr>
              <a:t>Getting to know RTTOV-</a:t>
            </a:r>
            <a:r>
              <a:rPr lang="en-US" sz="2400" dirty="0" err="1">
                <a:solidFill>
                  <a:srgbClr val="3E5978"/>
                </a:solidFill>
              </a:rPr>
              <a:t>gb</a:t>
            </a:r>
            <a:r>
              <a:rPr lang="en-US" sz="2400" dirty="0">
                <a:solidFill>
                  <a:srgbClr val="3E5978"/>
                </a:solidFill>
              </a:rPr>
              <a:t> and use it with different elevation angles to create O-B statistics</a:t>
            </a:r>
          </a:p>
          <a:p>
            <a:pPr>
              <a:buClr>
                <a:srgbClr val="C00000"/>
              </a:buClr>
            </a:pPr>
            <a:r>
              <a:rPr lang="en-US" sz="2400" dirty="0">
                <a:solidFill>
                  <a:srgbClr val="3E5978"/>
                </a:solidFill>
              </a:rPr>
              <a:t>Data Assimilation of MWR data into DWD forecast system</a:t>
            </a:r>
          </a:p>
          <a:p>
            <a:pPr>
              <a:buClr>
                <a:srgbClr val="C00000"/>
              </a:buClr>
            </a:pPr>
            <a:endParaRPr lang="en-US" sz="2400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endParaRPr lang="en-US" sz="2400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endParaRPr lang="en-US" sz="2400" dirty="0">
              <a:solidFill>
                <a:srgbClr val="3E5978"/>
              </a:solidFill>
            </a:endParaRPr>
          </a:p>
          <a:p>
            <a:pPr marL="914400" lvl="2" indent="0">
              <a:buClr>
                <a:srgbClr val="C00000"/>
              </a:buClr>
              <a:buNone/>
            </a:pPr>
            <a:endParaRPr lang="en-US" sz="1600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23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423552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3484" y="1417477"/>
            <a:ext cx="4765063" cy="1325563"/>
          </a:xfrm>
        </p:spPr>
        <p:txBody>
          <a:bodyPr/>
          <a:lstStyle/>
          <a:p>
            <a:pPr algn="ctr"/>
            <a:r>
              <a:rPr lang="de-DE" dirty="0" err="1">
                <a:solidFill>
                  <a:srgbClr val="C00000"/>
                </a:solidFill>
              </a:rPr>
              <a:t>Thank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you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for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your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attention</a:t>
            </a:r>
            <a:r>
              <a:rPr lang="de-DE" dirty="0">
                <a:solidFill>
                  <a:srgbClr val="C00000"/>
                </a:solidFill>
              </a:rPr>
              <a:t>!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DC58CEC-B560-4E43-AE48-F926280823B7}"/>
              </a:ext>
            </a:extLst>
          </p:cNvPr>
          <p:cNvSpPr txBox="1"/>
          <p:nvPr/>
        </p:nvSpPr>
        <p:spPr>
          <a:xfrm>
            <a:off x="11801475" y="6176963"/>
            <a:ext cx="390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24</a:t>
            </a:fld>
            <a:endParaRPr lang="de-DE" sz="1400" dirty="0"/>
          </a:p>
        </p:txBody>
      </p:sp>
      <p:pic>
        <p:nvPicPr>
          <p:cNvPr id="5" name="Picture 2" descr="Sonne, Glücklich, Sonnenschein, Golden, Gelb, Strahlen">
            <a:extLst>
              <a:ext uri="{FF2B5EF4-FFF2-40B4-BE49-F238E27FC236}">
                <a16:creationId xmlns:a16="http://schemas.microsoft.com/office/drawing/2014/main" id="{5D8C57D9-D547-4A48-9D1A-8F0B6F770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588" y="714858"/>
            <a:ext cx="6182944" cy="526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248A4560-76B8-46BA-91FB-97761B2E7E90}"/>
              </a:ext>
            </a:extLst>
          </p:cNvPr>
          <p:cNvSpPr txBox="1">
            <a:spLocks/>
          </p:cNvSpPr>
          <p:nvPr/>
        </p:nvSpPr>
        <p:spPr>
          <a:xfrm>
            <a:off x="313483" y="5005288"/>
            <a:ext cx="476506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57A9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de-DE" sz="2000" dirty="0">
                <a:solidFill>
                  <a:srgbClr val="C00000"/>
                </a:solidFill>
              </a:rPr>
              <a:t>Contact:</a:t>
            </a:r>
          </a:p>
          <a:p>
            <a:pPr algn="ctr"/>
            <a:r>
              <a:rPr lang="de-DE" sz="2000" dirty="0">
                <a:solidFill>
                  <a:srgbClr val="C00000"/>
                </a:solidFill>
              </a:rPr>
              <a:t>tobias.boeck@uni-koeln.de</a:t>
            </a:r>
          </a:p>
        </p:txBody>
      </p:sp>
    </p:spTree>
    <p:extLst>
      <p:ext uri="{BB962C8B-B14F-4D97-AF65-F5344CB8AC3E}">
        <p14:creationId xmlns:p14="http://schemas.microsoft.com/office/powerpoint/2010/main" val="11647176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07257" y="2398138"/>
            <a:ext cx="4765063" cy="1325563"/>
          </a:xfrm>
        </p:spPr>
        <p:txBody>
          <a:bodyPr/>
          <a:lstStyle/>
          <a:p>
            <a:pPr algn="ctr"/>
            <a:r>
              <a:rPr lang="de-DE" dirty="0">
                <a:solidFill>
                  <a:srgbClr val="C00000"/>
                </a:solidFill>
              </a:rPr>
              <a:t>Bonus </a:t>
            </a:r>
            <a:r>
              <a:rPr lang="de-DE" dirty="0" err="1">
                <a:solidFill>
                  <a:srgbClr val="C00000"/>
                </a:solidFill>
              </a:rPr>
              <a:t>Slides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DC58CEC-B560-4E43-AE48-F926280823B7}"/>
              </a:ext>
            </a:extLst>
          </p:cNvPr>
          <p:cNvSpPr txBox="1"/>
          <p:nvPr/>
        </p:nvSpPr>
        <p:spPr>
          <a:xfrm>
            <a:off x="11801475" y="6176963"/>
            <a:ext cx="390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25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7567394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FOGHAT at Köln: </a:t>
            </a:r>
            <a:r>
              <a:rPr lang="de-DE" sz="3600" dirty="0" err="1">
                <a:solidFill>
                  <a:srgbClr val="C00000"/>
                </a:solidFill>
              </a:rPr>
              <a:t>Azimuth</a:t>
            </a:r>
            <a:r>
              <a:rPr lang="de-DE" sz="3600" dirty="0">
                <a:solidFill>
                  <a:srgbClr val="C00000"/>
                </a:solidFill>
              </a:rPr>
              <a:t> Scans (</a:t>
            </a:r>
            <a:r>
              <a:rPr lang="de-DE" sz="3600" dirty="0" err="1">
                <a:solidFill>
                  <a:srgbClr val="C00000"/>
                </a:solidFill>
              </a:rPr>
              <a:t>Obstacles</a:t>
            </a:r>
            <a:r>
              <a:rPr lang="de-DE" sz="3600" dirty="0">
                <a:solidFill>
                  <a:srgbClr val="C00000"/>
                </a:solidFill>
              </a:rPr>
              <a:t> and external </a:t>
            </a:r>
            <a:r>
              <a:rPr lang="de-DE" sz="3600" dirty="0" err="1">
                <a:solidFill>
                  <a:srgbClr val="C00000"/>
                </a:solidFill>
              </a:rPr>
              <a:t>Interference</a:t>
            </a:r>
            <a:r>
              <a:rPr lang="de-DE" sz="36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26</a:t>
            </a:fld>
            <a:endParaRPr lang="de-DE" sz="1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9C36800-2236-4CCE-9BD3-50EAB5B12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220" y="1429677"/>
            <a:ext cx="5333559" cy="39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460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FOGHAT at Köln: </a:t>
            </a:r>
            <a:r>
              <a:rPr lang="de-DE" sz="3600" dirty="0" err="1">
                <a:solidFill>
                  <a:srgbClr val="C00000"/>
                </a:solidFill>
              </a:rPr>
              <a:t>Azimuth</a:t>
            </a:r>
            <a:r>
              <a:rPr lang="de-DE" sz="3600" dirty="0">
                <a:solidFill>
                  <a:srgbClr val="C00000"/>
                </a:solidFill>
              </a:rPr>
              <a:t> Scans (</a:t>
            </a:r>
            <a:r>
              <a:rPr lang="de-DE" sz="3600" dirty="0" err="1">
                <a:solidFill>
                  <a:srgbClr val="C00000"/>
                </a:solidFill>
              </a:rPr>
              <a:t>Obstacles</a:t>
            </a:r>
            <a:r>
              <a:rPr lang="de-DE" sz="3600" dirty="0">
                <a:solidFill>
                  <a:srgbClr val="C00000"/>
                </a:solidFill>
              </a:rPr>
              <a:t> and external </a:t>
            </a:r>
            <a:r>
              <a:rPr lang="de-DE" sz="3600" dirty="0" err="1">
                <a:solidFill>
                  <a:srgbClr val="C00000"/>
                </a:solidFill>
              </a:rPr>
              <a:t>Interference</a:t>
            </a:r>
            <a:r>
              <a:rPr lang="de-DE" sz="36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27</a:t>
            </a:fld>
            <a:endParaRPr lang="de-DE" sz="1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AA7A290-25A5-490C-9509-2FC5514BB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220" y="1429677"/>
            <a:ext cx="5333559" cy="3998645"/>
          </a:xfrm>
          <a:prstGeom prst="rect">
            <a:avLst/>
          </a:prstGeom>
        </p:spPr>
      </p:pic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0279BBA5-F3AE-4478-80AC-6498143890AA}"/>
              </a:ext>
            </a:extLst>
          </p:cNvPr>
          <p:cNvCxnSpPr>
            <a:cxnSpLocks/>
          </p:cNvCxnSpPr>
          <p:nvPr/>
        </p:nvCxnSpPr>
        <p:spPr>
          <a:xfrm flipH="1">
            <a:off x="6246160" y="1506704"/>
            <a:ext cx="2407022" cy="75975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8807C155-C2D5-42E0-B277-F0EF01A67379}"/>
              </a:ext>
            </a:extLst>
          </p:cNvPr>
          <p:cNvCxnSpPr>
            <a:cxnSpLocks/>
          </p:cNvCxnSpPr>
          <p:nvPr/>
        </p:nvCxnSpPr>
        <p:spPr>
          <a:xfrm flipH="1">
            <a:off x="6754907" y="3103248"/>
            <a:ext cx="2407022" cy="75975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5727F5DF-3FD3-4498-8B8E-988D7D6F4DF2}"/>
              </a:ext>
            </a:extLst>
          </p:cNvPr>
          <p:cNvSpPr txBox="1"/>
          <p:nvPr/>
        </p:nvSpPr>
        <p:spPr>
          <a:xfrm>
            <a:off x="8585248" y="1758631"/>
            <a:ext cx="2253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wall </a:t>
            </a:r>
            <a:r>
              <a:rPr lang="de-DE" sz="2000" dirty="0" err="1"/>
              <a:t>from</a:t>
            </a:r>
            <a:r>
              <a:rPr lang="de-DE" sz="2000" dirty="0"/>
              <a:t> </a:t>
            </a:r>
            <a:r>
              <a:rPr lang="de-DE" sz="2000" dirty="0" err="1"/>
              <a:t>building</a:t>
            </a:r>
            <a:endParaRPr lang="de-DE" sz="2000" dirty="0"/>
          </a:p>
          <a:p>
            <a:r>
              <a:rPr lang="de-DE" sz="2000" dirty="0" err="1"/>
              <a:t>between</a:t>
            </a:r>
            <a:endParaRPr lang="de-DE" sz="2000" dirty="0"/>
          </a:p>
          <a:p>
            <a:r>
              <a:rPr lang="de-DE" sz="2000" dirty="0"/>
              <a:t>NE and SE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83FBFCE7-4D2D-4B90-8D88-A8258DF64B57}"/>
              </a:ext>
            </a:extLst>
          </p:cNvPr>
          <p:cNvCxnSpPr>
            <a:cxnSpLocks/>
          </p:cNvCxnSpPr>
          <p:nvPr/>
        </p:nvCxnSpPr>
        <p:spPr>
          <a:xfrm flipV="1">
            <a:off x="3177376" y="4296945"/>
            <a:ext cx="1777459" cy="807907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71F8085F-B0E9-4F03-86CC-28A76D7C17C0}"/>
              </a:ext>
            </a:extLst>
          </p:cNvPr>
          <p:cNvCxnSpPr>
            <a:cxnSpLocks/>
          </p:cNvCxnSpPr>
          <p:nvPr/>
        </p:nvCxnSpPr>
        <p:spPr>
          <a:xfrm flipV="1">
            <a:off x="2953709" y="3151641"/>
            <a:ext cx="1874153" cy="1876571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7D02E25C-12E2-4E01-8FBB-0A40F6011AAC}"/>
              </a:ext>
            </a:extLst>
          </p:cNvPr>
          <p:cNvCxnSpPr>
            <a:cxnSpLocks/>
          </p:cNvCxnSpPr>
          <p:nvPr/>
        </p:nvCxnSpPr>
        <p:spPr>
          <a:xfrm flipV="1">
            <a:off x="3256317" y="4623971"/>
            <a:ext cx="2012995" cy="57298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6216F856-B0C1-4CED-BD4F-B2675071C6A8}"/>
              </a:ext>
            </a:extLst>
          </p:cNvPr>
          <p:cNvCxnSpPr>
            <a:cxnSpLocks/>
          </p:cNvCxnSpPr>
          <p:nvPr/>
        </p:nvCxnSpPr>
        <p:spPr>
          <a:xfrm flipV="1">
            <a:off x="3256317" y="4623971"/>
            <a:ext cx="2672110" cy="69139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C2354509-9C21-4174-8BB3-9153227E0A72}"/>
              </a:ext>
            </a:extLst>
          </p:cNvPr>
          <p:cNvSpPr txBox="1"/>
          <p:nvPr/>
        </p:nvSpPr>
        <p:spPr>
          <a:xfrm>
            <a:off x="1204282" y="5028212"/>
            <a:ext cx="2253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1"/>
                </a:solidFill>
              </a:rPr>
              <a:t>EM </a:t>
            </a:r>
            <a:r>
              <a:rPr lang="de-DE" sz="2000" dirty="0" err="1">
                <a:solidFill>
                  <a:schemeClr val="accent1"/>
                </a:solidFill>
              </a:rPr>
              <a:t>interference</a:t>
            </a:r>
            <a:r>
              <a:rPr lang="de-DE" sz="2000" dirty="0">
                <a:solidFill>
                  <a:schemeClr val="accent1"/>
                </a:solidFill>
              </a:rPr>
              <a:t>?</a:t>
            </a:r>
          </a:p>
        </p:txBody>
      </p: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726013AB-A490-4417-B8C8-D11E6995101E}"/>
              </a:ext>
            </a:extLst>
          </p:cNvPr>
          <p:cNvCxnSpPr>
            <a:cxnSpLocks/>
          </p:cNvCxnSpPr>
          <p:nvPr/>
        </p:nvCxnSpPr>
        <p:spPr>
          <a:xfrm flipV="1">
            <a:off x="3131327" y="3863006"/>
            <a:ext cx="1552506" cy="1165206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34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200" dirty="0" err="1">
                <a:solidFill>
                  <a:srgbClr val="C00000"/>
                </a:solidFill>
              </a:rPr>
              <a:t>Biases</a:t>
            </a:r>
            <a:r>
              <a:rPr lang="de-DE" sz="3200" dirty="0">
                <a:solidFill>
                  <a:srgbClr val="C00000"/>
                </a:solidFill>
              </a:rPr>
              <a:t>/Offsets via </a:t>
            </a:r>
            <a:r>
              <a:rPr lang="de-DE" sz="3200" dirty="0" err="1">
                <a:solidFill>
                  <a:srgbClr val="C00000"/>
                </a:solidFill>
              </a:rPr>
              <a:t>Zenith</a:t>
            </a:r>
            <a:r>
              <a:rPr lang="de-DE" sz="3200" dirty="0">
                <a:solidFill>
                  <a:srgbClr val="C00000"/>
                </a:solidFill>
              </a:rPr>
              <a:t> </a:t>
            </a:r>
            <a:r>
              <a:rPr lang="de-DE" sz="3200" dirty="0" err="1">
                <a:solidFill>
                  <a:srgbClr val="C00000"/>
                </a:solidFill>
              </a:rPr>
              <a:t>Comparisons</a:t>
            </a:r>
            <a:endParaRPr lang="de-DE" sz="32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28</a:t>
            </a:fld>
            <a:endParaRPr lang="de-DE" sz="1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6A07648-B9B0-42BF-AFE8-80EA25999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681" y="1128713"/>
            <a:ext cx="9440170" cy="460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159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(</a:t>
            </a:r>
            <a:r>
              <a:rPr lang="de-DE" sz="3600" dirty="0" err="1">
                <a:solidFill>
                  <a:srgbClr val="C00000"/>
                </a:solidFill>
              </a:rPr>
              <a:t>Repeatability</a:t>
            </a:r>
            <a:r>
              <a:rPr lang="de-DE" sz="3600" dirty="0">
                <a:solidFill>
                  <a:srgbClr val="C00000"/>
                </a:solidFill>
              </a:rPr>
              <a:t> FOGHAT)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29</a:t>
            </a:fld>
            <a:endParaRPr lang="de-DE" sz="14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7617811-4D53-4243-B1AD-651E3B631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2957"/>
            <a:ext cx="8554278" cy="417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99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0AD6A7E5-EF86-4592-9954-F5D3BA89E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575" y="1892302"/>
            <a:ext cx="2377970" cy="146336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Goals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199" y="1128714"/>
            <a:ext cx="11204121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en-US" sz="2400" dirty="0">
                <a:solidFill>
                  <a:srgbClr val="3E5978"/>
                </a:solidFill>
              </a:rPr>
              <a:t>Integration of </a:t>
            </a:r>
            <a:r>
              <a:rPr lang="en-US" sz="2400" b="1" dirty="0">
                <a:solidFill>
                  <a:srgbClr val="3E5978"/>
                </a:solidFill>
              </a:rPr>
              <a:t>ground-based</a:t>
            </a:r>
            <a:r>
              <a:rPr lang="en-US" sz="2400" dirty="0">
                <a:solidFill>
                  <a:srgbClr val="3E5978"/>
                </a:solidFill>
              </a:rPr>
              <a:t> thermodynamic profilers into the DWD forecasting system (TDYN-PRO)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US" sz="2400" dirty="0">
                <a:solidFill>
                  <a:srgbClr val="3E5978"/>
                </a:solidFill>
              </a:rPr>
              <a:t>EMF III: The potential of ground-based thermodynamic profilers for</a:t>
            </a:r>
            <a:br>
              <a:rPr lang="en-US" sz="2400" dirty="0">
                <a:solidFill>
                  <a:srgbClr val="3E5978"/>
                </a:solidFill>
              </a:rPr>
            </a:br>
            <a:r>
              <a:rPr lang="en-US" sz="2400" dirty="0">
                <a:solidFill>
                  <a:srgbClr val="3E5978"/>
                </a:solidFill>
              </a:rPr>
              <a:t>              improving short-term weather forecasts</a:t>
            </a:r>
          </a:p>
          <a:p>
            <a:endParaRPr lang="en-US" sz="2400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r>
              <a:rPr lang="en-US" sz="2400" dirty="0">
                <a:solidFill>
                  <a:srgbClr val="C00000"/>
                </a:solidFill>
              </a:rPr>
              <a:t>Q: Are the considered state-of-the-art ground-based profilers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b="1" dirty="0">
                <a:solidFill>
                  <a:srgbClr val="C00000"/>
                </a:solidFill>
              </a:rPr>
              <a:t>accurate and reliable enough </a:t>
            </a:r>
            <a:r>
              <a:rPr lang="en-US" sz="2400" dirty="0">
                <a:solidFill>
                  <a:srgbClr val="C00000"/>
                </a:solidFill>
              </a:rPr>
              <a:t>for data assimilation at DWD?</a:t>
            </a:r>
          </a:p>
          <a:p>
            <a:pPr>
              <a:buClr>
                <a:srgbClr val="C00000"/>
              </a:buClr>
            </a:pPr>
            <a:endParaRPr lang="en-US" sz="2400" dirty="0">
              <a:solidFill>
                <a:srgbClr val="C00000"/>
              </a:solidFill>
            </a:endParaRPr>
          </a:p>
          <a:p>
            <a:pPr>
              <a:buClr>
                <a:srgbClr val="C00000"/>
              </a:buClr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Also important for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E-PROFILE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(EUMETNET)* and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ACTRIS</a:t>
            </a:r>
          </a:p>
          <a:p>
            <a:pPr>
              <a:buClr>
                <a:srgbClr val="C00000"/>
              </a:buClr>
            </a:pPr>
            <a:endParaRPr lang="en-US" sz="10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endParaRPr lang="en-US" sz="10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 marL="0" indent="0">
              <a:buClr>
                <a:srgbClr val="C00000"/>
              </a:buClr>
              <a:buNone/>
            </a:pPr>
            <a:endParaRPr lang="en-US" sz="10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 marL="0" indent="0">
              <a:buClr>
                <a:srgbClr val="C00000"/>
              </a:buClr>
              <a:buNone/>
            </a:pPr>
            <a:endParaRPr lang="en-US" sz="10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 marL="0" indent="0">
              <a:buClr>
                <a:srgbClr val="C00000"/>
              </a:buClr>
              <a:buNone/>
            </a:pPr>
            <a:r>
              <a:rPr lang="en-US" sz="1200" dirty="0">
                <a:solidFill>
                  <a:srgbClr val="457A93"/>
                </a:solidFill>
                <a:latin typeface="+mn-lt"/>
              </a:rPr>
              <a:t>*https://www.eumetnet.eu/activities/observations-programme/current-activities/e-profile/</a:t>
            </a:r>
            <a:br>
              <a:rPr lang="en-US" b="0" dirty="0">
                <a:solidFill>
                  <a:srgbClr val="457A93"/>
                </a:solidFill>
                <a:latin typeface="+mn-lt"/>
              </a:rPr>
            </a:br>
            <a:endParaRPr lang="en-US" altLang="it-IT" dirty="0">
              <a:solidFill>
                <a:srgbClr val="3E5978"/>
              </a:solidFill>
            </a:endParaRPr>
          </a:p>
          <a:p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3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40694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3">
            <a:extLst>
              <a:ext uri="{FF2B5EF4-FFF2-40B4-BE49-F238E27FC236}">
                <a16:creationId xmlns:a16="http://schemas.microsoft.com/office/drawing/2014/main" id="{4059DBBE-B3A9-4A53-97B7-215658AA8259}"/>
              </a:ext>
            </a:extLst>
          </p:cNvPr>
          <p:cNvSpPr/>
          <p:nvPr/>
        </p:nvSpPr>
        <p:spPr bwMode="auto">
          <a:xfrm>
            <a:off x="5737300" y="5185503"/>
            <a:ext cx="3744416" cy="122413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/>
              <a:ea typeface="ヒラギノ角ゴ Pro W3" charset="-128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Instrument: HATPRO MWR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7141655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en-US" altLang="it-IT" sz="2400" b="1" dirty="0">
                <a:solidFill>
                  <a:srgbClr val="3E5978"/>
                </a:solidFill>
              </a:rPr>
              <a:t>H</a:t>
            </a:r>
            <a:r>
              <a:rPr lang="en-US" altLang="it-IT" sz="2400" dirty="0">
                <a:solidFill>
                  <a:srgbClr val="3E5978"/>
                </a:solidFill>
              </a:rPr>
              <a:t>umidity </a:t>
            </a:r>
            <a:r>
              <a:rPr lang="en-US" altLang="it-IT" sz="2400" b="1" dirty="0">
                <a:solidFill>
                  <a:srgbClr val="3E5978"/>
                </a:solidFill>
              </a:rPr>
              <a:t>A</a:t>
            </a:r>
            <a:r>
              <a:rPr lang="en-US" altLang="it-IT" sz="2400" dirty="0">
                <a:solidFill>
                  <a:srgbClr val="3E5978"/>
                </a:solidFill>
              </a:rPr>
              <a:t>nd </a:t>
            </a:r>
            <a:r>
              <a:rPr lang="en-US" altLang="it-IT" sz="2400" b="1" dirty="0">
                <a:solidFill>
                  <a:srgbClr val="3E5978"/>
                </a:solidFill>
              </a:rPr>
              <a:t>T</a:t>
            </a:r>
            <a:r>
              <a:rPr lang="en-US" altLang="it-IT" sz="2400" dirty="0">
                <a:solidFill>
                  <a:srgbClr val="3E5978"/>
                </a:solidFill>
              </a:rPr>
              <a:t>emperature </a:t>
            </a:r>
            <a:r>
              <a:rPr lang="en-US" altLang="it-IT" sz="2400" b="1" dirty="0" err="1">
                <a:solidFill>
                  <a:srgbClr val="3E5978"/>
                </a:solidFill>
              </a:rPr>
              <a:t>PRO</a:t>
            </a:r>
            <a:r>
              <a:rPr lang="en-US" altLang="it-IT" sz="2400" dirty="0" err="1">
                <a:solidFill>
                  <a:srgbClr val="3E5978"/>
                </a:solidFill>
              </a:rPr>
              <a:t>filer</a:t>
            </a:r>
            <a:br>
              <a:rPr lang="en-US" altLang="it-IT" sz="2400" dirty="0">
                <a:solidFill>
                  <a:srgbClr val="3E5978"/>
                </a:solidFill>
              </a:rPr>
            </a:br>
            <a:r>
              <a:rPr lang="en-US" altLang="it-IT" sz="2400" dirty="0">
                <a:solidFill>
                  <a:srgbClr val="3E5978"/>
                </a:solidFill>
              </a:rPr>
              <a:t>from Radiometer Physics GmbH</a:t>
            </a:r>
          </a:p>
          <a:p>
            <a:pPr>
              <a:buClr>
                <a:srgbClr val="C00000"/>
              </a:buClr>
            </a:pPr>
            <a:r>
              <a:rPr lang="en-US" altLang="it-IT" sz="2400" dirty="0">
                <a:solidFill>
                  <a:srgbClr val="3E5978"/>
                </a:solidFill>
              </a:rPr>
              <a:t>Measures </a:t>
            </a:r>
            <a:r>
              <a:rPr lang="en-US" altLang="it-IT" sz="2400" b="1" dirty="0">
                <a:solidFill>
                  <a:srgbClr val="3E5978"/>
                </a:solidFill>
              </a:rPr>
              <a:t>thermal emissions</a:t>
            </a:r>
            <a:r>
              <a:rPr lang="en-US" altLang="it-IT" sz="2400" dirty="0">
                <a:solidFill>
                  <a:srgbClr val="3E5978"/>
                </a:solidFill>
              </a:rPr>
              <a:t> from the </a:t>
            </a:r>
            <a:r>
              <a:rPr lang="en-US" altLang="it-IT" sz="2400" dirty="0" err="1">
                <a:solidFill>
                  <a:srgbClr val="3E5978"/>
                </a:solidFill>
              </a:rPr>
              <a:t>atmos-phere</a:t>
            </a:r>
            <a:r>
              <a:rPr lang="en-US" altLang="it-IT" sz="2400" dirty="0">
                <a:solidFill>
                  <a:srgbClr val="3E5978"/>
                </a:solidFill>
              </a:rPr>
              <a:t> in </a:t>
            </a:r>
            <a:r>
              <a:rPr lang="en-US" altLang="it-IT" sz="2400" b="1" dirty="0">
                <a:solidFill>
                  <a:srgbClr val="3E5978"/>
                </a:solidFill>
              </a:rPr>
              <a:t>14 different frequencies</a:t>
            </a:r>
            <a:br>
              <a:rPr lang="en-US" altLang="it-IT" sz="2400" dirty="0">
                <a:solidFill>
                  <a:srgbClr val="3E5978"/>
                </a:solidFill>
              </a:rPr>
            </a:br>
            <a:r>
              <a:rPr lang="en-US" altLang="it-IT" sz="2400" dirty="0">
                <a:solidFill>
                  <a:srgbClr val="3E5978"/>
                </a:solidFill>
              </a:rPr>
              <a:t>(H</a:t>
            </a:r>
            <a:r>
              <a:rPr lang="en-US" altLang="it-IT" sz="2400" baseline="-25000" dirty="0">
                <a:solidFill>
                  <a:srgbClr val="3E5978"/>
                </a:solidFill>
              </a:rPr>
              <a:t>2</a:t>
            </a:r>
            <a:r>
              <a:rPr lang="en-US" altLang="it-IT" sz="2400" dirty="0">
                <a:solidFill>
                  <a:srgbClr val="3E5978"/>
                </a:solidFill>
              </a:rPr>
              <a:t>O-band and O</a:t>
            </a:r>
            <a:r>
              <a:rPr lang="en-US" altLang="it-IT" sz="2400" baseline="-25000" dirty="0">
                <a:solidFill>
                  <a:srgbClr val="3E5978"/>
                </a:solidFill>
              </a:rPr>
              <a:t>2</a:t>
            </a:r>
            <a:r>
              <a:rPr lang="en-US" altLang="it-IT" sz="2400" dirty="0">
                <a:solidFill>
                  <a:srgbClr val="3E5978"/>
                </a:solidFill>
              </a:rPr>
              <a:t>-band)</a:t>
            </a:r>
          </a:p>
          <a:p>
            <a:pPr>
              <a:buClr>
                <a:srgbClr val="C00000"/>
              </a:buClr>
            </a:pPr>
            <a:r>
              <a:rPr lang="en-US" altLang="it-IT" sz="2400" dirty="0">
                <a:solidFill>
                  <a:srgbClr val="3E5978"/>
                </a:solidFill>
              </a:rPr>
              <a:t>Converts these radiances into </a:t>
            </a:r>
            <a:r>
              <a:rPr lang="en-US" altLang="it-IT" sz="2400" b="1" dirty="0">
                <a:solidFill>
                  <a:srgbClr val="3E5978"/>
                </a:solidFill>
              </a:rPr>
              <a:t>Brightness Temperatures TB</a:t>
            </a:r>
            <a:r>
              <a:rPr lang="en-US" altLang="it-IT" sz="2400" dirty="0">
                <a:solidFill>
                  <a:srgbClr val="3E5978"/>
                </a:solidFill>
              </a:rPr>
              <a:t>s [K] (through Planck’s law)</a:t>
            </a:r>
            <a:endParaRPr lang="en-US" altLang="it-IT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r>
              <a:rPr lang="en-US" sz="2400" dirty="0">
                <a:solidFill>
                  <a:srgbClr val="3E5978"/>
                </a:solidFill>
              </a:rPr>
              <a:t>allows investigation of (via inversion):</a:t>
            </a:r>
          </a:p>
          <a:p>
            <a:pPr marL="698500" lvl="2" indent="-360363">
              <a:spcBef>
                <a:spcPts val="1000"/>
              </a:spcBef>
              <a:buClr>
                <a:srgbClr val="C00000"/>
              </a:buClr>
            </a:pPr>
            <a:r>
              <a:rPr lang="en-US" dirty="0">
                <a:solidFill>
                  <a:srgbClr val="3E5978"/>
                </a:solidFill>
              </a:rPr>
              <a:t>rudimentary humidity profiles</a:t>
            </a:r>
          </a:p>
          <a:p>
            <a:pPr marL="698500" lvl="2" indent="-360363">
              <a:spcBef>
                <a:spcPts val="1000"/>
              </a:spcBef>
              <a:buClr>
                <a:srgbClr val="C00000"/>
              </a:buClr>
            </a:pPr>
            <a:r>
              <a:rPr lang="en-US" dirty="0">
                <a:solidFill>
                  <a:srgbClr val="3E5978"/>
                </a:solidFill>
              </a:rPr>
              <a:t>temperature profiles</a:t>
            </a:r>
          </a:p>
          <a:p>
            <a:pPr marL="698500" lvl="2" indent="-360363">
              <a:spcBef>
                <a:spcPts val="1000"/>
              </a:spcBef>
              <a:buClr>
                <a:srgbClr val="C00000"/>
              </a:buClr>
            </a:pPr>
            <a:r>
              <a:rPr lang="en-US" dirty="0">
                <a:solidFill>
                  <a:srgbClr val="3E5978"/>
                </a:solidFill>
              </a:rPr>
              <a:t>integrated water vapor (IWV)</a:t>
            </a:r>
          </a:p>
          <a:p>
            <a:pPr marL="698500" lvl="2" indent="-360363">
              <a:spcBef>
                <a:spcPts val="1000"/>
              </a:spcBef>
              <a:buClr>
                <a:srgbClr val="C00000"/>
              </a:buClr>
            </a:pPr>
            <a:r>
              <a:rPr lang="en-US" dirty="0">
                <a:solidFill>
                  <a:srgbClr val="3E5978"/>
                </a:solidFill>
              </a:rPr>
              <a:t>liquid water path (LWP)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4</a:t>
            </a:fld>
            <a:endParaRPr lang="de-DE" sz="1400" dirty="0"/>
          </a:p>
        </p:txBody>
      </p:sp>
      <p:pic>
        <p:nvPicPr>
          <p:cNvPr id="5" name="Grafik 4" descr="Ein Bild, das draußen, Straße, Licht, Verkehr enthält.&#10;&#10;Automatisch generierte Beschreibung">
            <a:extLst>
              <a:ext uri="{FF2B5EF4-FFF2-40B4-BE49-F238E27FC236}">
                <a16:creationId xmlns:a16="http://schemas.microsoft.com/office/drawing/2014/main" id="{691FD94B-D04B-485E-B1A8-E5963DBD12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841313" y="214313"/>
            <a:ext cx="4100512" cy="4474964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8546064C-24AB-4A2D-9ECE-D84692F8CE39}"/>
              </a:ext>
            </a:extLst>
          </p:cNvPr>
          <p:cNvSpPr/>
          <p:nvPr/>
        </p:nvSpPr>
        <p:spPr>
          <a:xfrm>
            <a:off x="5890444" y="5369971"/>
            <a:ext cx="34381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>
              <a:spcBef>
                <a:spcPct val="20000"/>
              </a:spcBef>
            </a:pPr>
            <a:r>
              <a:rPr lang="en-US" kern="0" dirty="0">
                <a:solidFill>
                  <a:srgbClr val="C00000"/>
                </a:solidFill>
                <a:latin typeface="Calibri"/>
                <a:ea typeface="ヒラギノ角ゴ Pro W3"/>
                <a:cs typeface="Calibri"/>
              </a:rPr>
              <a:t>continuous data in all-sky conditions: resolution of seconds to minutes</a:t>
            </a:r>
          </a:p>
        </p:txBody>
      </p:sp>
      <p:sp>
        <p:nvSpPr>
          <p:cNvPr id="9" name="Oval 3">
            <a:extLst>
              <a:ext uri="{FF2B5EF4-FFF2-40B4-BE49-F238E27FC236}">
                <a16:creationId xmlns:a16="http://schemas.microsoft.com/office/drawing/2014/main" id="{D7ECB449-7D8B-4361-848D-D818215BF0DB}"/>
              </a:ext>
            </a:extLst>
          </p:cNvPr>
          <p:cNvSpPr/>
          <p:nvPr/>
        </p:nvSpPr>
        <p:spPr bwMode="auto">
          <a:xfrm>
            <a:off x="8704041" y="4485781"/>
            <a:ext cx="3744416" cy="122413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/>
              <a:ea typeface="ヒラギノ角ゴ Pro W3" charset="-128"/>
              <a:cs typeface="Calibri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8099F2E-4791-411E-839E-00D051760120}"/>
              </a:ext>
            </a:extLst>
          </p:cNvPr>
          <p:cNvSpPr txBox="1"/>
          <p:nvPr/>
        </p:nvSpPr>
        <p:spPr>
          <a:xfrm>
            <a:off x="9233224" y="4544860"/>
            <a:ext cx="26860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CD0921"/>
                </a:solidFill>
                <a:latin typeface="Calibri"/>
                <a:cs typeface="Calibri"/>
              </a:rPr>
              <a:t>commercially available for ~10 years, ready for network applications (in principle)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188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uiExpand="1" build="p"/>
      <p:bldP spid="7" grpId="0"/>
      <p:bldP spid="9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HATPRO </a:t>
            </a:r>
            <a:r>
              <a:rPr lang="de-DE" sz="3600" dirty="0" err="1">
                <a:solidFill>
                  <a:srgbClr val="C00000"/>
                </a:solidFill>
              </a:rPr>
              <a:t>Calibration</a:t>
            </a:r>
            <a:endParaRPr lang="de-DE" sz="36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en-US" altLang="it-IT" sz="2400" dirty="0">
                <a:solidFill>
                  <a:srgbClr val="3E5978"/>
                </a:solidFill>
              </a:rPr>
              <a:t>For calibration, 2 blackbodies are necessary: </a:t>
            </a:r>
            <a:r>
              <a:rPr lang="en-US" altLang="it-IT" sz="2400" dirty="0" err="1">
                <a:solidFill>
                  <a:srgbClr val="3E5978"/>
                </a:solidFill>
              </a:rPr>
              <a:t>Coldload</a:t>
            </a:r>
            <a:r>
              <a:rPr lang="en-US" altLang="it-IT" sz="2400" dirty="0">
                <a:solidFill>
                  <a:srgbClr val="3E5978"/>
                </a:solidFill>
              </a:rPr>
              <a:t> and </a:t>
            </a:r>
            <a:r>
              <a:rPr lang="en-US" altLang="it-IT" sz="2400" dirty="0" err="1">
                <a:solidFill>
                  <a:srgbClr val="3E5978"/>
                </a:solidFill>
              </a:rPr>
              <a:t>Hotload</a:t>
            </a:r>
            <a:endParaRPr lang="en-US" altLang="it-IT" sz="2400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endParaRPr lang="en-US" altLang="it-IT" sz="2400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r>
              <a:rPr lang="en-US" altLang="it-IT" sz="2400" b="1" dirty="0">
                <a:solidFill>
                  <a:srgbClr val="3E5978"/>
                </a:solidFill>
              </a:rPr>
              <a:t>Absolute calibration </a:t>
            </a:r>
            <a:r>
              <a:rPr lang="en-US" altLang="it-IT" sz="2400" dirty="0">
                <a:solidFill>
                  <a:srgbClr val="3E5978"/>
                </a:solidFill>
              </a:rPr>
              <a:t>with liquid nitrogen (LN2), </a:t>
            </a:r>
            <a:r>
              <a:rPr lang="en-US" altLang="it-IT" sz="2400" dirty="0" err="1">
                <a:solidFill>
                  <a:srgbClr val="C00000"/>
                </a:solidFill>
              </a:rPr>
              <a:t>Coldload</a:t>
            </a:r>
            <a:endParaRPr lang="en-US" altLang="it-IT" sz="2400" dirty="0">
              <a:solidFill>
                <a:srgbClr val="C00000"/>
              </a:solidFill>
            </a:endParaRPr>
          </a:p>
          <a:p>
            <a:pPr lvl="1">
              <a:buClr>
                <a:srgbClr val="C00000"/>
              </a:buClr>
            </a:pPr>
            <a:r>
              <a:rPr lang="en-US" altLang="it-IT" sz="2000" dirty="0">
                <a:solidFill>
                  <a:srgbClr val="3E5978"/>
                </a:solidFill>
              </a:rPr>
              <a:t>~77.2 K boiling point</a:t>
            </a:r>
          </a:p>
          <a:p>
            <a:pPr lvl="1">
              <a:buClr>
                <a:srgbClr val="C00000"/>
              </a:buClr>
            </a:pPr>
            <a:r>
              <a:rPr lang="en-US" altLang="it-IT" sz="2000" dirty="0">
                <a:solidFill>
                  <a:srgbClr val="3E5978"/>
                </a:solidFill>
              </a:rPr>
              <a:t>should be done every 6 months</a:t>
            </a:r>
          </a:p>
          <a:p>
            <a:pPr marL="0" indent="0">
              <a:buClr>
                <a:srgbClr val="C00000"/>
              </a:buClr>
              <a:buNone/>
            </a:pPr>
            <a:endParaRPr lang="en-US" altLang="it-IT" sz="2400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r>
              <a:rPr lang="en-US" altLang="it-IT" sz="2400" b="1" dirty="0">
                <a:solidFill>
                  <a:srgbClr val="3E5978"/>
                </a:solidFill>
              </a:rPr>
              <a:t>Relative calibration </a:t>
            </a:r>
            <a:r>
              <a:rPr lang="en-US" altLang="it-IT" sz="2400" dirty="0">
                <a:solidFill>
                  <a:srgbClr val="3E5978"/>
                </a:solidFill>
              </a:rPr>
              <a:t>on </a:t>
            </a:r>
            <a:r>
              <a:rPr lang="en-US" altLang="it-IT" sz="2400" dirty="0" err="1">
                <a:solidFill>
                  <a:srgbClr val="C00000"/>
                </a:solidFill>
              </a:rPr>
              <a:t>Hotload</a:t>
            </a:r>
            <a:br>
              <a:rPr lang="en-US" altLang="it-IT" sz="2400" dirty="0">
                <a:solidFill>
                  <a:srgbClr val="3E5978"/>
                </a:solidFill>
              </a:rPr>
            </a:br>
            <a:r>
              <a:rPr lang="en-US" altLang="it-IT" sz="2400" dirty="0">
                <a:solidFill>
                  <a:srgbClr val="3E5978"/>
                </a:solidFill>
              </a:rPr>
              <a:t>every 5 min (automatic;</a:t>
            </a:r>
            <a:br>
              <a:rPr lang="en-US" altLang="it-IT" sz="2400" dirty="0">
                <a:solidFill>
                  <a:srgbClr val="3E5978"/>
                </a:solidFill>
              </a:rPr>
            </a:br>
            <a:r>
              <a:rPr lang="en-US" altLang="it-IT" sz="2400" dirty="0">
                <a:solidFill>
                  <a:srgbClr val="3E5978"/>
                </a:solidFill>
              </a:rPr>
              <a:t>target inside radiometer;</a:t>
            </a:r>
            <a:br>
              <a:rPr lang="en-US" altLang="it-IT" sz="2400" dirty="0">
                <a:solidFill>
                  <a:srgbClr val="3E5978"/>
                </a:solidFill>
              </a:rPr>
            </a:br>
            <a:r>
              <a:rPr lang="en-US" altLang="it-IT" sz="2400" dirty="0">
                <a:solidFill>
                  <a:srgbClr val="3E5978"/>
                </a:solidFill>
              </a:rPr>
              <a:t>a bit above ambient temp.)</a:t>
            </a: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5</a:t>
            </a:fld>
            <a:endParaRPr lang="de-DE" sz="1400" dirty="0"/>
          </a:p>
        </p:txBody>
      </p:sp>
      <p:pic>
        <p:nvPicPr>
          <p:cNvPr id="5" name="Grafik 4" descr="Ein Bild, das Himmel, draußen enthält.&#10;&#10;Automatisch generierte Beschreibung">
            <a:extLst>
              <a:ext uri="{FF2B5EF4-FFF2-40B4-BE49-F238E27FC236}">
                <a16:creationId xmlns:a16="http://schemas.microsoft.com/office/drawing/2014/main" id="{74FCD4D6-1E1D-483F-AE2C-1162E0B2DD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36" r="48614"/>
          <a:stretch/>
        </p:blipFill>
        <p:spPr>
          <a:xfrm>
            <a:off x="6362033" y="2527530"/>
            <a:ext cx="4109539" cy="3453323"/>
          </a:xfrm>
          <a:prstGeom prst="rect">
            <a:avLst/>
          </a:prstGeom>
        </p:spPr>
      </p:pic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AC25B41B-C12C-4FDB-A627-21418417497B}"/>
              </a:ext>
            </a:extLst>
          </p:cNvPr>
          <p:cNvCxnSpPr>
            <a:cxnSpLocks/>
          </p:cNvCxnSpPr>
          <p:nvPr/>
        </p:nvCxnSpPr>
        <p:spPr>
          <a:xfrm>
            <a:off x="8408709" y="2499360"/>
            <a:ext cx="0" cy="1620153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948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 err="1">
                <a:solidFill>
                  <a:srgbClr val="C00000"/>
                </a:solidFill>
              </a:rPr>
              <a:t>Accuracy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of</a:t>
            </a:r>
            <a:r>
              <a:rPr lang="de-DE" sz="3600" dirty="0">
                <a:solidFill>
                  <a:srgbClr val="C00000"/>
                </a:solidFill>
              </a:rPr>
              <a:t> HATPROs (Instrument Errors)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031222"/>
            <a:ext cx="10515600" cy="4991100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r>
              <a:rPr lang="en-US" sz="2000" dirty="0">
                <a:solidFill>
                  <a:srgbClr val="3E5978"/>
                </a:solidFill>
              </a:rPr>
              <a:t>Characterized</a:t>
            </a:r>
          </a:p>
          <a:p>
            <a:pPr>
              <a:buClr>
                <a:srgbClr val="C00000"/>
              </a:buClr>
            </a:pPr>
            <a:r>
              <a:rPr lang="en-US" sz="2000" dirty="0">
                <a:solidFill>
                  <a:srgbClr val="C00000"/>
                </a:solidFill>
              </a:rPr>
              <a:t>systematic errors</a:t>
            </a:r>
            <a:r>
              <a:rPr lang="en-US" sz="2000" dirty="0">
                <a:solidFill>
                  <a:srgbClr val="3E5978"/>
                </a:solidFill>
              </a:rPr>
              <a:t>:</a:t>
            </a:r>
          </a:p>
          <a:p>
            <a:pPr lvl="1">
              <a:buClr>
                <a:srgbClr val="C00000"/>
              </a:buClr>
            </a:pPr>
            <a:r>
              <a:rPr lang="en-US" sz="2000" dirty="0">
                <a:solidFill>
                  <a:srgbClr val="3E5978"/>
                </a:solidFill>
              </a:rPr>
              <a:t>absolute </a:t>
            </a:r>
            <a:r>
              <a:rPr lang="en-US" sz="2000" b="1" dirty="0">
                <a:solidFill>
                  <a:srgbClr val="3E5978"/>
                </a:solidFill>
              </a:rPr>
              <a:t>calibration errors, biases (systematic differences between instruments</a:t>
            </a:r>
            <a:endParaRPr lang="en-US" sz="2000" dirty="0">
              <a:solidFill>
                <a:srgbClr val="3E5978"/>
              </a:solidFill>
            </a:endParaRPr>
          </a:p>
          <a:p>
            <a:pPr lvl="1">
              <a:buClr>
                <a:srgbClr val="C00000"/>
              </a:buClr>
            </a:pPr>
            <a:r>
              <a:rPr lang="en-US" sz="2000" b="1" dirty="0">
                <a:solidFill>
                  <a:srgbClr val="3E5978"/>
                </a:solidFill>
              </a:rPr>
              <a:t>drifts </a:t>
            </a:r>
            <a:r>
              <a:rPr lang="en-US" sz="2000" dirty="0">
                <a:solidFill>
                  <a:srgbClr val="3E5978"/>
                </a:solidFill>
              </a:rPr>
              <a:t>(instrument stability, TB differences before and after calibrations)</a:t>
            </a:r>
          </a:p>
          <a:p>
            <a:pPr>
              <a:buClr>
                <a:srgbClr val="C00000"/>
              </a:buClr>
            </a:pPr>
            <a:r>
              <a:rPr lang="en-US" sz="2000" dirty="0">
                <a:solidFill>
                  <a:srgbClr val="C00000"/>
                </a:solidFill>
              </a:rPr>
              <a:t>random errors</a:t>
            </a:r>
            <a:r>
              <a:rPr lang="en-US" sz="2000" dirty="0">
                <a:solidFill>
                  <a:srgbClr val="3E5978"/>
                </a:solidFill>
              </a:rPr>
              <a:t>:</a:t>
            </a:r>
          </a:p>
          <a:p>
            <a:pPr lvl="1">
              <a:buClr>
                <a:srgbClr val="C00000"/>
              </a:buClr>
            </a:pPr>
            <a:r>
              <a:rPr lang="en-US" sz="2000" b="1" dirty="0">
                <a:solidFill>
                  <a:srgbClr val="3E5978"/>
                </a:solidFill>
              </a:rPr>
              <a:t>radiometric noise </a:t>
            </a:r>
            <a:r>
              <a:rPr lang="en-US" sz="2000" dirty="0">
                <a:solidFill>
                  <a:srgbClr val="3E5978"/>
                </a:solidFill>
              </a:rPr>
              <a:t>(e.g. via covariance matrices)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en-US" sz="2000" dirty="0">
                <a:solidFill>
                  <a:srgbClr val="3E5978"/>
                </a:solidFill>
              </a:rPr>
              <a:t>through coordinated experiments at JOYCE in </a:t>
            </a:r>
            <a:r>
              <a:rPr lang="en-US" sz="2000" dirty="0" err="1">
                <a:solidFill>
                  <a:srgbClr val="3E5978"/>
                </a:solidFill>
              </a:rPr>
              <a:t>Jülich</a:t>
            </a:r>
            <a:r>
              <a:rPr lang="en-US" sz="2000" dirty="0">
                <a:solidFill>
                  <a:srgbClr val="3E5978"/>
                </a:solidFill>
              </a:rPr>
              <a:t> and RAO in Lindenberg (</a:t>
            </a:r>
            <a:r>
              <a:rPr lang="en-US" sz="2000" dirty="0" err="1">
                <a:solidFill>
                  <a:srgbClr val="3E5978"/>
                </a:solidFill>
              </a:rPr>
              <a:t>FESSTVaL</a:t>
            </a:r>
            <a:r>
              <a:rPr lang="en-US" sz="2000" dirty="0">
                <a:solidFill>
                  <a:srgbClr val="3E5978"/>
                </a:solidFill>
              </a:rPr>
              <a:t>)</a:t>
            </a:r>
          </a:p>
          <a:p>
            <a:pPr marL="0" indent="0">
              <a:buClr>
                <a:srgbClr val="C00000"/>
              </a:buClr>
              <a:buNone/>
            </a:pPr>
            <a:endParaRPr lang="en-US" sz="800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r>
              <a:rPr lang="en-US" sz="2000" dirty="0">
                <a:solidFill>
                  <a:srgbClr val="3E5978"/>
                </a:solidFill>
              </a:rPr>
              <a:t>Assessed </a:t>
            </a:r>
            <a:r>
              <a:rPr lang="en-US" sz="2000" b="1" dirty="0">
                <a:solidFill>
                  <a:srgbClr val="3E5978"/>
                </a:solidFill>
              </a:rPr>
              <a:t>repeatability of calibrations</a:t>
            </a:r>
          </a:p>
          <a:p>
            <a:pPr>
              <a:buClr>
                <a:srgbClr val="C00000"/>
              </a:buClr>
            </a:pPr>
            <a:endParaRPr lang="en-US" sz="800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r>
              <a:rPr lang="en-US" sz="2000" b="1" dirty="0">
                <a:solidFill>
                  <a:srgbClr val="C00000"/>
                </a:solidFill>
              </a:rPr>
              <a:t>Objective</a:t>
            </a:r>
            <a:r>
              <a:rPr lang="en-US" sz="2000" b="1" dirty="0">
                <a:solidFill>
                  <a:srgbClr val="3E5978"/>
                </a:solidFill>
              </a:rPr>
              <a:t>: Define &amp; apply procedure for MWR measurement uncertainty characterization for TBs (level1) per channel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en-US" sz="2000" dirty="0">
                <a:solidFill>
                  <a:srgbClr val="3E5978"/>
                </a:solidFill>
                <a:sym typeface="Wingdings" pitchFamily="2" charset="2"/>
              </a:rPr>
              <a:t>	 n</a:t>
            </a:r>
            <a:r>
              <a:rPr lang="en-US" sz="2000" dirty="0">
                <a:solidFill>
                  <a:srgbClr val="3E5978"/>
                </a:solidFill>
              </a:rPr>
              <a:t>ecessary for data assimilation applications</a:t>
            </a:r>
          </a:p>
          <a:p>
            <a:pPr>
              <a:buClr>
                <a:srgbClr val="C00000"/>
              </a:buClr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6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94689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 err="1">
                <a:solidFill>
                  <a:srgbClr val="C00000"/>
                </a:solidFill>
              </a:rPr>
              <a:t>Calibration</a:t>
            </a:r>
            <a:r>
              <a:rPr lang="de-DE" sz="3600" dirty="0">
                <a:solidFill>
                  <a:srgbClr val="C00000"/>
                </a:solidFill>
              </a:rPr>
              <a:t> Campaign at RAO in Lindenberg </a:t>
            </a:r>
            <a:r>
              <a:rPr lang="de-DE" sz="3600" dirty="0" err="1">
                <a:solidFill>
                  <a:srgbClr val="C00000"/>
                </a:solidFill>
              </a:rPr>
              <a:t>during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FESSTVaL</a:t>
            </a:r>
            <a:r>
              <a:rPr lang="de-DE" sz="3600" dirty="0">
                <a:solidFill>
                  <a:srgbClr val="C00000"/>
                </a:solidFill>
              </a:rPr>
              <a:t> 2021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5549053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altLang="it-IT" sz="2400" b="1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endParaRPr lang="en-US" altLang="it-IT" sz="2400" b="1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r>
              <a:rPr lang="en-US" altLang="it-IT" sz="2400" b="1" dirty="0">
                <a:solidFill>
                  <a:srgbClr val="3E5978"/>
                </a:solidFill>
              </a:rPr>
              <a:t>4 HATPROs on site</a:t>
            </a:r>
            <a:br>
              <a:rPr lang="en-US" altLang="it-IT" sz="2400" b="1" dirty="0">
                <a:solidFill>
                  <a:srgbClr val="3E5978"/>
                </a:solidFill>
              </a:rPr>
            </a:br>
            <a:r>
              <a:rPr lang="en-US" altLang="it-IT" sz="2400" dirty="0">
                <a:solidFill>
                  <a:srgbClr val="3E5978"/>
                </a:solidFill>
              </a:rPr>
              <a:t>(</a:t>
            </a:r>
            <a:r>
              <a:rPr lang="en-US" altLang="it-IT" sz="2400" dirty="0">
                <a:solidFill>
                  <a:srgbClr val="C00000"/>
                </a:solidFill>
              </a:rPr>
              <a:t>FOGHAT</a:t>
            </a:r>
            <a:r>
              <a:rPr lang="en-US" altLang="it-IT" sz="2400" dirty="0">
                <a:solidFill>
                  <a:srgbClr val="3E5978"/>
                </a:solidFill>
              </a:rPr>
              <a:t> G5, </a:t>
            </a:r>
            <a:r>
              <a:rPr lang="en-US" altLang="it-IT" sz="2400" dirty="0">
                <a:solidFill>
                  <a:srgbClr val="C00000"/>
                </a:solidFill>
              </a:rPr>
              <a:t>DWDHAT</a:t>
            </a:r>
            <a:r>
              <a:rPr lang="en-US" altLang="it-IT" sz="2400" dirty="0">
                <a:solidFill>
                  <a:srgbClr val="3E5978"/>
                </a:solidFill>
              </a:rPr>
              <a:t> G5,</a:t>
            </a:r>
            <a:br>
              <a:rPr lang="en-US" altLang="it-IT" sz="2400" dirty="0">
                <a:solidFill>
                  <a:srgbClr val="3E5978"/>
                </a:solidFill>
              </a:rPr>
            </a:br>
            <a:r>
              <a:rPr lang="en-US" altLang="it-IT" sz="2400" dirty="0">
                <a:solidFill>
                  <a:srgbClr val="C00000"/>
                </a:solidFill>
              </a:rPr>
              <a:t>SUNHAT</a:t>
            </a:r>
            <a:r>
              <a:rPr lang="en-US" altLang="it-IT" sz="2400" dirty="0">
                <a:solidFill>
                  <a:srgbClr val="3E5978"/>
                </a:solidFill>
              </a:rPr>
              <a:t> G2, </a:t>
            </a:r>
            <a:r>
              <a:rPr lang="en-US" altLang="it-IT" sz="2400" dirty="0">
                <a:solidFill>
                  <a:srgbClr val="C00000"/>
                </a:solidFill>
              </a:rPr>
              <a:t>HAMHAT</a:t>
            </a:r>
            <a:r>
              <a:rPr lang="en-US" altLang="it-IT" sz="2400" dirty="0">
                <a:solidFill>
                  <a:srgbClr val="3E5978"/>
                </a:solidFill>
              </a:rPr>
              <a:t> G2)</a:t>
            </a:r>
          </a:p>
          <a:p>
            <a:pPr marL="0" indent="0">
              <a:buClr>
                <a:srgbClr val="C00000"/>
              </a:buClr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r>
              <a:rPr lang="en-US" altLang="it-IT" sz="2400" dirty="0">
                <a:solidFill>
                  <a:srgbClr val="3E5978"/>
                </a:solidFill>
              </a:rPr>
              <a:t>Comparisons of zenith and blackbody measurements</a:t>
            </a:r>
            <a:br>
              <a:rPr lang="en-US" altLang="it-IT" sz="2400" dirty="0">
                <a:solidFill>
                  <a:srgbClr val="3E5978"/>
                </a:solidFill>
              </a:rPr>
            </a:br>
            <a:r>
              <a:rPr lang="en-US" altLang="it-IT" sz="2400" dirty="0">
                <a:solidFill>
                  <a:srgbClr val="3E5978"/>
                </a:solidFill>
              </a:rPr>
              <a:t>(to find out</a:t>
            </a:r>
            <a:br>
              <a:rPr lang="en-US" altLang="it-IT" sz="2400" dirty="0">
                <a:solidFill>
                  <a:srgbClr val="3E5978"/>
                </a:solidFill>
              </a:rPr>
            </a:br>
            <a:r>
              <a:rPr lang="en-US" altLang="it-IT" sz="2400" b="1" dirty="0">
                <a:solidFill>
                  <a:srgbClr val="3E5978"/>
                </a:solidFill>
              </a:rPr>
              <a:t>biases</a:t>
            </a:r>
            <a:r>
              <a:rPr lang="en-US" altLang="it-IT" sz="2400" dirty="0">
                <a:solidFill>
                  <a:srgbClr val="3E5978"/>
                </a:solidFill>
              </a:rPr>
              <a:t>, </a:t>
            </a:r>
            <a:r>
              <a:rPr lang="en-US" altLang="it-IT" sz="2400" b="1" dirty="0">
                <a:solidFill>
                  <a:srgbClr val="3E5978"/>
                </a:solidFill>
              </a:rPr>
              <a:t>drifts</a:t>
            </a:r>
            <a:r>
              <a:rPr lang="en-US" altLang="it-IT" sz="2400" dirty="0">
                <a:solidFill>
                  <a:srgbClr val="3E5978"/>
                </a:solidFill>
              </a:rPr>
              <a:t>, </a:t>
            </a:r>
            <a:r>
              <a:rPr lang="en-US" altLang="it-IT" sz="2400" b="1" dirty="0">
                <a:solidFill>
                  <a:srgbClr val="3E5978"/>
                </a:solidFill>
              </a:rPr>
              <a:t>noise levels, repeatability</a:t>
            </a:r>
            <a:r>
              <a:rPr lang="en-US" altLang="it-IT" sz="2400" dirty="0">
                <a:solidFill>
                  <a:srgbClr val="3E5978"/>
                </a:solidFill>
              </a:rPr>
              <a:t>)</a:t>
            </a:r>
          </a:p>
          <a:p>
            <a:pPr>
              <a:buClr>
                <a:srgbClr val="C00000"/>
              </a:buClr>
            </a:pPr>
            <a:endParaRPr lang="en-US" altLang="it-IT" sz="2400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7</a:t>
            </a:fld>
            <a:endParaRPr lang="de-DE" sz="1400" dirty="0"/>
          </a:p>
        </p:txBody>
      </p:sp>
      <p:pic>
        <p:nvPicPr>
          <p:cNvPr id="7" name="Grafik 6" descr="Ein Bild, das draußen, Gerät enthält.&#10;&#10;Automatisch generierte Beschreibung">
            <a:extLst>
              <a:ext uri="{FF2B5EF4-FFF2-40B4-BE49-F238E27FC236}">
                <a16:creationId xmlns:a16="http://schemas.microsoft.com/office/drawing/2014/main" id="{CF36D38F-339C-411C-BDB9-992E20082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6" r="33379" b="9680"/>
          <a:stretch/>
        </p:blipFill>
        <p:spPr>
          <a:xfrm>
            <a:off x="5391578" y="1400808"/>
            <a:ext cx="6063769" cy="416729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86A7392-D9A2-43F5-BDD7-D0DFF0B83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578" y="1123845"/>
            <a:ext cx="6063769" cy="6477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D3EC519-DFD5-480B-9823-FD8D5CDFBB97}"/>
              </a:ext>
            </a:extLst>
          </p:cNvPr>
          <p:cNvSpPr txBox="1"/>
          <p:nvPr/>
        </p:nvSpPr>
        <p:spPr>
          <a:xfrm>
            <a:off x="838200" y="5783045"/>
            <a:ext cx="9584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Clr>
                <a:srgbClr val="C00000"/>
              </a:buClr>
              <a:buNone/>
            </a:pPr>
            <a:r>
              <a:rPr lang="en-US" altLang="it-IT" sz="1800" dirty="0">
                <a:solidFill>
                  <a:srgbClr val="3E5978"/>
                </a:solidFill>
              </a:rPr>
              <a:t>Thanks to Christine </a:t>
            </a:r>
            <a:r>
              <a:rPr lang="en-US" altLang="it-IT" sz="1800" dirty="0" err="1">
                <a:solidFill>
                  <a:srgbClr val="3E5978"/>
                </a:solidFill>
              </a:rPr>
              <a:t>Knist</a:t>
            </a:r>
            <a:r>
              <a:rPr lang="en-US" altLang="it-IT" sz="1800" dirty="0">
                <a:solidFill>
                  <a:srgbClr val="3E5978"/>
                </a:solidFill>
              </a:rPr>
              <a:t> for helping with the campaign and to the DWD </a:t>
            </a:r>
            <a:r>
              <a:rPr lang="en-US" altLang="it-IT" dirty="0">
                <a:solidFill>
                  <a:srgbClr val="3E5978"/>
                </a:solidFill>
              </a:rPr>
              <a:t>Observatory in Lindenberg for </a:t>
            </a:r>
            <a:r>
              <a:rPr lang="en-US" altLang="it-IT" sz="1800" dirty="0">
                <a:solidFill>
                  <a:srgbClr val="3E5978"/>
                </a:solidFill>
              </a:rPr>
              <a:t>providing the location and part of the data.</a:t>
            </a:r>
          </a:p>
        </p:txBody>
      </p:sp>
    </p:spTree>
    <p:extLst>
      <p:ext uri="{BB962C8B-B14F-4D97-AF65-F5344CB8AC3E}">
        <p14:creationId xmlns:p14="http://schemas.microsoft.com/office/powerpoint/2010/main" val="114278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578604"/>
            <a:ext cx="10515600" cy="763588"/>
          </a:xfrm>
        </p:spPr>
        <p:txBody>
          <a:bodyPr/>
          <a:lstStyle/>
          <a:p>
            <a:pPr algn="ctr"/>
            <a:r>
              <a:rPr lang="de-DE" sz="3600" dirty="0" err="1">
                <a:solidFill>
                  <a:srgbClr val="C00000"/>
                </a:solidFill>
              </a:rPr>
              <a:t>Results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Overview</a:t>
            </a:r>
            <a:br>
              <a:rPr lang="de-DE" sz="3600" dirty="0">
                <a:solidFill>
                  <a:srgbClr val="C00000"/>
                </a:solidFill>
              </a:rPr>
            </a:br>
            <a:r>
              <a:rPr lang="de-DE" sz="3600" dirty="0">
                <a:solidFill>
                  <a:srgbClr val="C00000"/>
                </a:solidFill>
              </a:rPr>
              <a:t>(</a:t>
            </a:r>
            <a:r>
              <a:rPr lang="de-DE" sz="3600" dirty="0" err="1">
                <a:solidFill>
                  <a:srgbClr val="C00000"/>
                </a:solidFill>
              </a:rPr>
              <a:t>instrument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errors</a:t>
            </a:r>
            <a:r>
              <a:rPr lang="de-DE" sz="3600" dirty="0">
                <a:solidFill>
                  <a:srgbClr val="C00000"/>
                </a:solidFill>
              </a:rPr>
              <a:t>)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8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51116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Text, Schreibgerät, Briefpapier, Bleistift enthält.&#10;&#10;Automatisch generierte Beschreibung">
            <a:extLst>
              <a:ext uri="{FF2B5EF4-FFF2-40B4-BE49-F238E27FC236}">
                <a16:creationId xmlns:a16="http://schemas.microsoft.com/office/drawing/2014/main" id="{929A0084-4A58-4ED3-9C95-D24AECD5E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392" y="1435332"/>
            <a:ext cx="9269896" cy="452633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200" dirty="0" err="1">
                <a:solidFill>
                  <a:srgbClr val="C00000"/>
                </a:solidFill>
              </a:rPr>
              <a:t>Biases</a:t>
            </a:r>
            <a:r>
              <a:rPr lang="de-DE" sz="3200" dirty="0">
                <a:solidFill>
                  <a:srgbClr val="C00000"/>
                </a:solidFill>
              </a:rPr>
              <a:t> (</a:t>
            </a:r>
            <a:r>
              <a:rPr lang="de-DE" sz="3200" dirty="0" err="1">
                <a:solidFill>
                  <a:srgbClr val="C00000"/>
                </a:solidFill>
              </a:rPr>
              <a:t>Differences</a:t>
            </a:r>
            <a:r>
              <a:rPr lang="de-DE" sz="3200" dirty="0">
                <a:solidFill>
                  <a:srgbClr val="C00000"/>
                </a:solidFill>
              </a:rPr>
              <a:t> </a:t>
            </a:r>
            <a:r>
              <a:rPr lang="de-DE" sz="3200" dirty="0" err="1">
                <a:solidFill>
                  <a:srgbClr val="C00000"/>
                </a:solidFill>
              </a:rPr>
              <a:t>between</a:t>
            </a:r>
            <a:r>
              <a:rPr lang="de-DE" sz="3200" dirty="0">
                <a:solidFill>
                  <a:srgbClr val="C00000"/>
                </a:solidFill>
              </a:rPr>
              <a:t> </a:t>
            </a:r>
            <a:r>
              <a:rPr lang="de-DE" sz="3200" dirty="0" err="1">
                <a:solidFill>
                  <a:srgbClr val="C00000"/>
                </a:solidFill>
              </a:rPr>
              <a:t>newest</a:t>
            </a:r>
            <a:r>
              <a:rPr lang="de-DE" sz="3200" dirty="0">
                <a:solidFill>
                  <a:srgbClr val="C00000"/>
                </a:solidFill>
              </a:rPr>
              <a:t> </a:t>
            </a:r>
            <a:r>
              <a:rPr lang="de-DE" sz="3200" dirty="0" err="1">
                <a:solidFill>
                  <a:srgbClr val="C00000"/>
                </a:solidFill>
              </a:rPr>
              <a:t>model</a:t>
            </a:r>
            <a:r>
              <a:rPr lang="de-DE" sz="3200" dirty="0">
                <a:solidFill>
                  <a:srgbClr val="C00000"/>
                </a:solidFill>
              </a:rPr>
              <a:t> HATPROs) via </a:t>
            </a:r>
            <a:r>
              <a:rPr lang="de-DE" sz="3200" dirty="0" err="1">
                <a:solidFill>
                  <a:srgbClr val="C00000"/>
                </a:solidFill>
              </a:rPr>
              <a:t>Zenith</a:t>
            </a:r>
            <a:r>
              <a:rPr lang="de-DE" sz="3200" dirty="0">
                <a:solidFill>
                  <a:srgbClr val="C00000"/>
                </a:solidFill>
              </a:rPr>
              <a:t> </a:t>
            </a:r>
            <a:r>
              <a:rPr lang="de-DE" sz="3200" dirty="0" err="1">
                <a:solidFill>
                  <a:srgbClr val="C00000"/>
                </a:solidFill>
              </a:rPr>
              <a:t>Comparisons</a:t>
            </a:r>
            <a:endParaRPr lang="de-DE" sz="32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202950"/>
            <a:ext cx="10515600" cy="4991100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9</a:t>
            </a:fld>
            <a:endParaRPr lang="de-DE" sz="14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066AE5C-1BD0-4CB1-B061-C25276B0D386}"/>
              </a:ext>
            </a:extLst>
          </p:cNvPr>
          <p:cNvSpPr txBox="1"/>
          <p:nvPr/>
        </p:nvSpPr>
        <p:spPr>
          <a:xfrm>
            <a:off x="8400635" y="1718882"/>
            <a:ext cx="4227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>
              <a:solidFill>
                <a:srgbClr val="457A93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dirty="0">
              <a:solidFill>
                <a:srgbClr val="457A93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1EF946C-FF75-459B-B26A-D558FD582EEB}"/>
              </a:ext>
            </a:extLst>
          </p:cNvPr>
          <p:cNvSpPr txBox="1"/>
          <p:nvPr/>
        </p:nvSpPr>
        <p:spPr>
          <a:xfrm>
            <a:off x="8400635" y="2228671"/>
            <a:ext cx="37913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b="1" dirty="0" err="1">
                <a:solidFill>
                  <a:srgbClr val="C00000"/>
                </a:solidFill>
              </a:rPr>
              <a:t>Systematic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differences</a:t>
            </a:r>
            <a:endParaRPr lang="de-DE" b="1" dirty="0">
              <a:solidFill>
                <a:srgbClr val="C00000"/>
              </a:solidFill>
            </a:endParaRPr>
          </a:p>
          <a:p>
            <a:endParaRPr lang="de-DE" dirty="0">
              <a:solidFill>
                <a:srgbClr val="457A93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>
                <a:solidFill>
                  <a:srgbClr val="457A93"/>
                </a:solidFill>
              </a:rPr>
              <a:t>All </a:t>
            </a:r>
            <a:r>
              <a:rPr lang="de-DE" dirty="0" err="1">
                <a:solidFill>
                  <a:srgbClr val="457A93"/>
                </a:solidFill>
              </a:rPr>
              <a:t>errors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are</a:t>
            </a:r>
            <a:r>
              <a:rPr lang="de-DE" dirty="0">
                <a:solidFill>
                  <a:srgbClr val="457A93"/>
                </a:solidFill>
              </a:rPr>
              <a:t> relative, </a:t>
            </a:r>
            <a:r>
              <a:rPr lang="de-DE" dirty="0" err="1">
                <a:solidFill>
                  <a:srgbClr val="457A93"/>
                </a:solidFill>
              </a:rPr>
              <a:t>there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is</a:t>
            </a:r>
            <a:br>
              <a:rPr lang="de-DE" dirty="0">
                <a:solidFill>
                  <a:srgbClr val="457A93"/>
                </a:solidFill>
              </a:rPr>
            </a:br>
            <a:r>
              <a:rPr lang="de-DE" dirty="0" err="1">
                <a:solidFill>
                  <a:srgbClr val="457A93"/>
                </a:solidFill>
              </a:rPr>
              <a:t>no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perfect</a:t>
            </a:r>
            <a:r>
              <a:rPr lang="de-DE" dirty="0">
                <a:solidFill>
                  <a:srgbClr val="457A93"/>
                </a:solidFill>
              </a:rPr>
              <a:t> absolute </a:t>
            </a:r>
            <a:r>
              <a:rPr lang="de-DE" dirty="0" err="1">
                <a:solidFill>
                  <a:srgbClr val="457A93"/>
                </a:solidFill>
              </a:rPr>
              <a:t>reference</a:t>
            </a:r>
            <a:endParaRPr lang="de-DE" dirty="0">
              <a:solidFill>
                <a:srgbClr val="457A93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dirty="0">
              <a:solidFill>
                <a:srgbClr val="457A93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dirty="0">
              <a:solidFill>
                <a:srgbClr val="457A93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dirty="0">
              <a:solidFill>
                <a:srgbClr val="457A93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2E157AA-2C60-48DB-BB68-CDD40825D3D2}"/>
              </a:ext>
            </a:extLst>
          </p:cNvPr>
          <p:cNvSpPr/>
          <p:nvPr/>
        </p:nvSpPr>
        <p:spPr>
          <a:xfrm>
            <a:off x="404812" y="1435332"/>
            <a:ext cx="2565176" cy="3767847"/>
          </a:xfrm>
          <a:prstGeom prst="ellipse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FF11DB7-681D-4E4B-823D-E37A09CC6145}"/>
              </a:ext>
            </a:extLst>
          </p:cNvPr>
          <p:cNvSpPr/>
          <p:nvPr/>
        </p:nvSpPr>
        <p:spPr>
          <a:xfrm rot="5400000">
            <a:off x="4850717" y="-281040"/>
            <a:ext cx="1638467" cy="5461372"/>
          </a:xfrm>
          <a:prstGeom prst="ellipse">
            <a:avLst/>
          </a:prstGeom>
          <a:noFill/>
          <a:ln w="412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b" anchorCtr="0"/>
          <a:lstStyle/>
          <a:p>
            <a:pPr algn="ctr"/>
            <a:endParaRPr lang="de-DE" dirty="0">
              <a:solidFill>
                <a:schemeClr val="tx1"/>
              </a:solidFill>
            </a:endParaRPr>
          </a:p>
          <a:p>
            <a:pPr algn="ctr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ok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56F66ED-B788-4439-9116-3957FC321607}"/>
              </a:ext>
            </a:extLst>
          </p:cNvPr>
          <p:cNvSpPr txBox="1"/>
          <p:nvPr/>
        </p:nvSpPr>
        <p:spPr>
          <a:xfrm>
            <a:off x="1813613" y="4022334"/>
            <a:ext cx="833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C00000"/>
                </a:solidFill>
              </a:rPr>
              <a:t>critical</a:t>
            </a:r>
            <a:endParaRPr lang="de-D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66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4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1390</Words>
  <Application>Microsoft Office PowerPoint</Application>
  <PresentationFormat>Breitbild</PresentationFormat>
  <Paragraphs>260</Paragraphs>
  <Slides>29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3" baseType="lpstr">
      <vt:lpstr>Arial</vt:lpstr>
      <vt:lpstr>Calibri</vt:lpstr>
      <vt:lpstr>Wingdings</vt:lpstr>
      <vt:lpstr>Office</vt:lpstr>
      <vt:lpstr>PowerPoint-Präsentation</vt:lpstr>
      <vt:lpstr>Motivation</vt:lpstr>
      <vt:lpstr>Goals</vt:lpstr>
      <vt:lpstr>Instrument: HATPRO MWR</vt:lpstr>
      <vt:lpstr>HATPRO Calibration</vt:lpstr>
      <vt:lpstr>Accuracy of HATPROs (Instrument Errors)</vt:lpstr>
      <vt:lpstr>Calibration Campaign at RAO in Lindenberg during FESSTVaL 2021</vt:lpstr>
      <vt:lpstr>Results Overview (instrument errors) </vt:lpstr>
      <vt:lpstr>Biases (Differences between newest model HATPROs) via Zenith Comparisons</vt:lpstr>
      <vt:lpstr>Repeatability: Differences at Zenith between Calibrations compared to a reference</vt:lpstr>
      <vt:lpstr>Drifts (via Coldload Differences between Calibrations) </vt:lpstr>
      <vt:lpstr>Short Reminder: Covariance Matrix</vt:lpstr>
      <vt:lpstr>PowerPoint-Präsentation</vt:lpstr>
      <vt:lpstr>PowerPoint-Präsentation</vt:lpstr>
      <vt:lpstr>PowerPoint-Präsentation</vt:lpstr>
      <vt:lpstr>Location dependent Errors: Radio Frequency Interference (RFI) and Obstacles</vt:lpstr>
      <vt:lpstr>MW-profiling: How does it work theoretically?</vt:lpstr>
      <vt:lpstr>Obstacles and RFI at Jülich</vt:lpstr>
      <vt:lpstr>Location of Research Center Jülich</vt:lpstr>
      <vt:lpstr>Impact of Obstacles on T-profiling</vt:lpstr>
      <vt:lpstr>Sensitivity Study: Simulate Obstacles in Line of Sight</vt:lpstr>
      <vt:lpstr>Simulated Obstacles</vt:lpstr>
      <vt:lpstr>Outlook: Next Steps</vt:lpstr>
      <vt:lpstr>Thank you for your attention!</vt:lpstr>
      <vt:lpstr>Bonus Slides</vt:lpstr>
      <vt:lpstr>FOGHAT at Köln: Azimuth Scans (Obstacles and external Interference)</vt:lpstr>
      <vt:lpstr>FOGHAT at Köln: Azimuth Scans (Obstacles and external Interference)</vt:lpstr>
      <vt:lpstr>Biases/Offsets via Zenith Comparisons</vt:lpstr>
      <vt:lpstr>(Repeatability FOGHAT)</vt:lpstr>
    </vt:vector>
  </TitlesOfParts>
  <Company>Universität zu Köln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debora schiffer</dc:creator>
  <cp:lastModifiedBy>Tobsen</cp:lastModifiedBy>
  <cp:revision>281</cp:revision>
  <dcterms:created xsi:type="dcterms:W3CDTF">2017-04-11T15:02:11Z</dcterms:created>
  <dcterms:modified xsi:type="dcterms:W3CDTF">2022-05-23T10:35:10Z</dcterms:modified>
</cp:coreProperties>
</file>