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4"/>
  </p:notesMasterIdLst>
  <p:sldIdLst>
    <p:sldId id="256" r:id="rId2"/>
    <p:sldId id="281" r:id="rId3"/>
    <p:sldId id="282" r:id="rId4"/>
    <p:sldId id="257" r:id="rId5"/>
    <p:sldId id="273" r:id="rId6"/>
    <p:sldId id="274" r:id="rId7"/>
    <p:sldId id="283" r:id="rId8"/>
    <p:sldId id="259" r:id="rId9"/>
    <p:sldId id="275" r:id="rId10"/>
    <p:sldId id="305" r:id="rId11"/>
    <p:sldId id="306" r:id="rId12"/>
    <p:sldId id="279" r:id="rId13"/>
    <p:sldId id="278" r:id="rId14"/>
    <p:sldId id="284" r:id="rId15"/>
    <p:sldId id="260" r:id="rId16"/>
    <p:sldId id="287" r:id="rId17"/>
    <p:sldId id="288" r:id="rId18"/>
    <p:sldId id="297" r:id="rId19"/>
    <p:sldId id="298" r:id="rId20"/>
    <p:sldId id="299" r:id="rId21"/>
    <p:sldId id="289" r:id="rId22"/>
    <p:sldId id="293" r:id="rId23"/>
    <p:sldId id="300" r:id="rId24"/>
    <p:sldId id="294" r:id="rId25"/>
    <p:sldId id="270" r:id="rId26"/>
    <p:sldId id="302" r:id="rId27"/>
    <p:sldId id="268" r:id="rId28"/>
    <p:sldId id="303" r:id="rId29"/>
    <p:sldId id="301" r:id="rId30"/>
    <p:sldId id="307" r:id="rId31"/>
    <p:sldId id="308" r:id="rId32"/>
    <p:sldId id="304" r:id="rId33"/>
  </p:sldIdLst>
  <p:sldSz cx="9144000" cy="5143500" type="screen16x9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4F16431-F3A7-46F5-8996-8776A8CA3141}">
  <a:tblStyle styleId="{74F16431-F3A7-46F5-8996-8776A8CA3141}" styleName="Table_0">
    <a:wholeTbl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761" autoAdjust="0"/>
    <p:restoredTop sz="93736"/>
  </p:normalViewPr>
  <p:slideViewPr>
    <p:cSldViewPr snapToGrid="0" snapToObjects="1">
      <p:cViewPr>
        <p:scale>
          <a:sx n="138" d="100"/>
          <a:sy n="138" d="100"/>
        </p:scale>
        <p:origin x="2216" y="106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notesMaster" Target="notesMasters/notesMaster1.xml"/><Relationship Id="rId35" Type="http://schemas.openxmlformats.org/officeDocument/2006/relationships/presProps" Target="presProps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heme" Target="theme/theme1.xml"/><Relationship Id="rId3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27719930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6" name="Shape 5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5" name="Shape 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68750"/>
              <a:buFont typeface="Arial"/>
              <a:buNone/>
            </a:pPr>
            <a:r>
              <a:rPr lang="en-GB" sz="1600">
                <a:solidFill>
                  <a:schemeClr val="dk2"/>
                </a:solidFill>
              </a:rPr>
              <a:t>The background determination in the current software version is not handled optimally. 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68750"/>
              <a:buFont typeface="Arial"/>
              <a:buNone/>
            </a:pPr>
            <a:r>
              <a:rPr lang="en-GB" sz="1600">
                <a:solidFill>
                  <a:schemeClr val="dk2"/>
                </a:solidFill>
              </a:rPr>
              <a:t>Accurate information essential especially in low signal regions.</a:t>
            </a:r>
          </a:p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444512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5" name="Shape 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68750"/>
              <a:buFont typeface="Arial"/>
              <a:buNone/>
            </a:pPr>
            <a:r>
              <a:rPr lang="en-GB" sz="1600">
                <a:solidFill>
                  <a:schemeClr val="dk2"/>
                </a:solidFill>
              </a:rPr>
              <a:t>The background determination in the current software version is not handled optimally. 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68750"/>
              <a:buFont typeface="Arial"/>
              <a:buNone/>
            </a:pPr>
            <a:r>
              <a:rPr lang="en-GB" sz="1600">
                <a:solidFill>
                  <a:schemeClr val="dk2"/>
                </a:solidFill>
              </a:rPr>
              <a:t>Accurate information essential especially in low signal regions.</a:t>
            </a:r>
          </a:p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673673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2" name="Shape 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613403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86399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639719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3" name="Shape 11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5266685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3" name="Shape 11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9733746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3" name="Shape 11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1179088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426007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2" name="Shape 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6947492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2" name="Shape 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1695702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2797958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2" name="Shape 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4382592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0" name="Shape 12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0" name="Shape 12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7926721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2" name="Shape 1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2" name="Shape 1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1493423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2" name="Shape 1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0956888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2" name="Shape 1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9917548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2" name="Shape 1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095106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2" name="Shape 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507438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2" name="Shape 1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707291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2" name="Shape 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2" name="Shape 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2" name="Shape 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2" name="Shape 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026702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5" name="Shape 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68750"/>
              <a:buFont typeface="Arial"/>
              <a:buNone/>
            </a:pPr>
            <a:r>
              <a:rPr lang="en-GB" sz="1600">
                <a:solidFill>
                  <a:schemeClr val="dk2"/>
                </a:solidFill>
              </a:rPr>
              <a:t>The background determination in the current software version is not handled optimally. 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68750"/>
              <a:buFont typeface="Arial"/>
              <a:buNone/>
            </a:pPr>
            <a:r>
              <a:rPr lang="en-GB" sz="1600">
                <a:solidFill>
                  <a:schemeClr val="dk2"/>
                </a:solidFill>
              </a:rPr>
              <a:t>Accurate information essential especially in low signal regions.</a:t>
            </a:r>
          </a:p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5" name="Shape 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68750"/>
              <a:buFont typeface="Arial"/>
              <a:buNone/>
            </a:pPr>
            <a:r>
              <a:rPr lang="en-GB" sz="1600">
                <a:solidFill>
                  <a:schemeClr val="dk2"/>
                </a:solidFill>
              </a:rPr>
              <a:t>The background determination in the current software version is not handled optimally. 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68750"/>
              <a:buFont typeface="Arial"/>
              <a:buNone/>
            </a:pPr>
            <a:r>
              <a:rPr lang="en-GB" sz="1600">
                <a:solidFill>
                  <a:schemeClr val="dk2"/>
                </a:solidFill>
              </a:rPr>
              <a:t>Accurate information essential especially in low signal regions.</a:t>
            </a:r>
          </a:p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599" cy="20525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algn="ctr">
              <a:spcBef>
                <a:spcPts val="0"/>
              </a:spcBef>
              <a:buSzPct val="100000"/>
              <a:defRPr sz="5200"/>
            </a:lvl1pPr>
            <a:lvl2pPr algn="ctr">
              <a:spcBef>
                <a:spcPts val="0"/>
              </a:spcBef>
              <a:buSzPct val="100000"/>
              <a:defRPr sz="5200"/>
            </a:lvl2pPr>
            <a:lvl3pPr algn="ctr">
              <a:spcBef>
                <a:spcPts val="0"/>
              </a:spcBef>
              <a:buSzPct val="100000"/>
              <a:defRPr sz="5200"/>
            </a:lvl3pPr>
            <a:lvl4pPr algn="ctr">
              <a:spcBef>
                <a:spcPts val="0"/>
              </a:spcBef>
              <a:buSzPct val="100000"/>
              <a:defRPr sz="5200"/>
            </a:lvl4pPr>
            <a:lvl5pPr algn="ctr">
              <a:spcBef>
                <a:spcPts val="0"/>
              </a:spcBef>
              <a:buSzPct val="100000"/>
              <a:defRPr sz="5200"/>
            </a:lvl5pPr>
            <a:lvl6pPr algn="ctr">
              <a:spcBef>
                <a:spcPts val="0"/>
              </a:spcBef>
              <a:buSzPct val="100000"/>
              <a:defRPr sz="5200"/>
            </a:lvl6pPr>
            <a:lvl7pPr algn="ctr">
              <a:spcBef>
                <a:spcPts val="0"/>
              </a:spcBef>
              <a:buSzPct val="100000"/>
              <a:defRPr sz="5200"/>
            </a:lvl7pPr>
            <a:lvl8pPr algn="ctr">
              <a:spcBef>
                <a:spcPts val="0"/>
              </a:spcBef>
              <a:buSzPct val="100000"/>
              <a:defRPr sz="5200"/>
            </a:lvl8pPr>
            <a:lvl9pPr algn="ctr">
              <a:spcBef>
                <a:spcPts val="0"/>
              </a:spcBef>
              <a:buSzPct val="100000"/>
              <a:defRPr sz="5200"/>
            </a:lvl9pPr>
          </a:lstStyle>
          <a:p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599" cy="7926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1pPr>
            <a:lvl2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2pPr>
            <a:lvl3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3pPr>
            <a:lvl4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4pPr>
            <a:lvl5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5pPr>
            <a:lvl6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6pPr>
            <a:lvl7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7pPr>
            <a:lvl8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8pPr>
            <a:lvl9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-GB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number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 txBox="1">
            <a:spLocks noGrp="1"/>
          </p:cNvSpPr>
          <p:nvPr>
            <p:ph type="title"/>
          </p:nvPr>
        </p:nvSpPr>
        <p:spPr>
          <a:xfrm>
            <a:off x="311700" y="1106125"/>
            <a:ext cx="8520599" cy="19635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algn="ctr">
              <a:spcBef>
                <a:spcPts val="0"/>
              </a:spcBef>
              <a:buSzPct val="100000"/>
              <a:defRPr sz="12000"/>
            </a:lvl1pPr>
            <a:lvl2pPr algn="ctr">
              <a:spcBef>
                <a:spcPts val="0"/>
              </a:spcBef>
              <a:buSzPct val="100000"/>
              <a:defRPr sz="12000"/>
            </a:lvl2pPr>
            <a:lvl3pPr algn="ctr">
              <a:spcBef>
                <a:spcPts val="0"/>
              </a:spcBef>
              <a:buSzPct val="100000"/>
              <a:defRPr sz="12000"/>
            </a:lvl3pPr>
            <a:lvl4pPr algn="ctr">
              <a:spcBef>
                <a:spcPts val="0"/>
              </a:spcBef>
              <a:buSzPct val="100000"/>
              <a:defRPr sz="12000"/>
            </a:lvl4pPr>
            <a:lvl5pPr algn="ctr">
              <a:spcBef>
                <a:spcPts val="0"/>
              </a:spcBef>
              <a:buSzPct val="100000"/>
              <a:defRPr sz="12000"/>
            </a:lvl5pPr>
            <a:lvl6pPr algn="ctr">
              <a:spcBef>
                <a:spcPts val="0"/>
              </a:spcBef>
              <a:buSzPct val="100000"/>
              <a:defRPr sz="12000"/>
            </a:lvl6pPr>
            <a:lvl7pPr algn="ctr">
              <a:spcBef>
                <a:spcPts val="0"/>
              </a:spcBef>
              <a:buSzPct val="100000"/>
              <a:defRPr sz="12000"/>
            </a:lvl7pPr>
            <a:lvl8pPr algn="ctr">
              <a:spcBef>
                <a:spcPts val="0"/>
              </a:spcBef>
              <a:buSzPct val="100000"/>
              <a:defRPr sz="12000"/>
            </a:lvl8pPr>
            <a:lvl9pPr algn="ctr">
              <a:spcBef>
                <a:spcPts val="0"/>
              </a:spcBef>
              <a:buSzPct val="100000"/>
              <a:defRPr sz="12000"/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599" cy="1300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algn="ctr">
              <a:spcBef>
                <a:spcPts val="0"/>
              </a:spcBef>
              <a:defRPr/>
            </a:lvl1pPr>
            <a:lvl2pPr algn="ctr">
              <a:spcBef>
                <a:spcPts val="0"/>
              </a:spcBef>
              <a:defRPr/>
            </a:lvl2pPr>
            <a:lvl3pPr algn="ctr">
              <a:spcBef>
                <a:spcPts val="0"/>
              </a:spcBef>
              <a:defRPr/>
            </a:lvl3pPr>
            <a:lvl4pPr algn="ctr">
              <a:spcBef>
                <a:spcPts val="0"/>
              </a:spcBef>
              <a:defRPr/>
            </a:lvl4pPr>
            <a:lvl5pPr algn="ctr">
              <a:spcBef>
                <a:spcPts val="0"/>
              </a:spcBef>
              <a:defRPr/>
            </a:lvl5pPr>
            <a:lvl6pPr algn="ctr">
              <a:spcBef>
                <a:spcPts val="0"/>
              </a:spcBef>
              <a:defRPr/>
            </a:lvl6pPr>
            <a:lvl7pPr algn="ctr">
              <a:spcBef>
                <a:spcPts val="0"/>
              </a:spcBef>
              <a:defRPr/>
            </a:lvl7pPr>
            <a:lvl8pPr algn="ctr">
              <a:spcBef>
                <a:spcPts val="0"/>
              </a:spcBef>
              <a:defRPr/>
            </a:lvl8pPr>
            <a:lvl9pPr algn="ctr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-GB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-GB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Click to edit Master text styles</a:t>
            </a:r>
          </a:p>
          <a:p>
            <a:pPr lvl="1"/>
            <a:r>
              <a:rPr lang="fi-FI" smtClean="0"/>
              <a:t>Second level</a:t>
            </a:r>
          </a:p>
          <a:p>
            <a:pPr lvl="2"/>
            <a:r>
              <a:rPr lang="fi-FI" smtClean="0"/>
              <a:t>Third level</a:t>
            </a:r>
          </a:p>
          <a:p>
            <a:pPr lvl="3"/>
            <a:r>
              <a:rPr lang="fi-FI" smtClean="0"/>
              <a:t>Fourth level</a:t>
            </a:r>
          </a:p>
          <a:p>
            <a:pPr lvl="4"/>
            <a:r>
              <a:rPr lang="fi-FI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2D3BD-6538-F945-987E-AC008E8ED6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7640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titl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599" cy="841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algn="ctr">
              <a:spcBef>
                <a:spcPts val="0"/>
              </a:spcBef>
              <a:buSzPct val="100000"/>
              <a:defRPr sz="3600"/>
            </a:lvl1pPr>
            <a:lvl2pPr algn="ctr">
              <a:spcBef>
                <a:spcPts val="0"/>
              </a:spcBef>
              <a:buSzPct val="100000"/>
              <a:defRPr sz="3600"/>
            </a:lvl2pPr>
            <a:lvl3pPr algn="ctr">
              <a:spcBef>
                <a:spcPts val="0"/>
              </a:spcBef>
              <a:buSzPct val="100000"/>
              <a:defRPr sz="3600"/>
            </a:lvl3pPr>
            <a:lvl4pPr algn="ctr">
              <a:spcBef>
                <a:spcPts val="0"/>
              </a:spcBef>
              <a:buSzPct val="100000"/>
              <a:defRPr sz="3600"/>
            </a:lvl4pPr>
            <a:lvl5pPr algn="ctr">
              <a:spcBef>
                <a:spcPts val="0"/>
              </a:spcBef>
              <a:buSzPct val="100000"/>
              <a:defRPr sz="3600"/>
            </a:lvl5pPr>
            <a:lvl6pPr algn="ctr">
              <a:spcBef>
                <a:spcPts val="0"/>
              </a:spcBef>
              <a:buSzPct val="100000"/>
              <a:defRPr sz="3600"/>
            </a:lvl6pPr>
            <a:lvl7pPr algn="ctr">
              <a:spcBef>
                <a:spcPts val="0"/>
              </a:spcBef>
              <a:buSzPct val="100000"/>
              <a:defRPr sz="3600"/>
            </a:lvl7pPr>
            <a:lvl8pPr algn="ctr">
              <a:spcBef>
                <a:spcPts val="0"/>
              </a:spcBef>
              <a:buSzPct val="100000"/>
              <a:defRPr sz="3600"/>
            </a:lvl8pPr>
            <a:lvl9pPr algn="ctr">
              <a:spcBef>
                <a:spcPts val="0"/>
              </a:spcBef>
              <a:buSzPct val="100000"/>
              <a:defRPr sz="3600"/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-GB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-GB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899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buSzPct val="100000"/>
              <a:defRPr sz="1400"/>
            </a:lvl1pPr>
            <a:lvl2pPr>
              <a:spcBef>
                <a:spcPts val="0"/>
              </a:spcBef>
              <a:buSzPct val="100000"/>
              <a:defRPr sz="1200"/>
            </a:lvl2pPr>
            <a:lvl3pPr>
              <a:spcBef>
                <a:spcPts val="0"/>
              </a:spcBef>
              <a:buSzPct val="100000"/>
              <a:defRPr sz="1200"/>
            </a:lvl3pPr>
            <a:lvl4pPr>
              <a:spcBef>
                <a:spcPts val="0"/>
              </a:spcBef>
              <a:buSzPct val="100000"/>
              <a:defRPr sz="1200"/>
            </a:lvl4pPr>
            <a:lvl5pPr>
              <a:spcBef>
                <a:spcPts val="0"/>
              </a:spcBef>
              <a:buSzPct val="100000"/>
              <a:defRPr sz="1200"/>
            </a:lvl5pPr>
            <a:lvl6pPr>
              <a:spcBef>
                <a:spcPts val="0"/>
              </a:spcBef>
              <a:buSzPct val="100000"/>
              <a:defRPr sz="1200"/>
            </a:lvl6pPr>
            <a:lvl7pPr>
              <a:spcBef>
                <a:spcPts val="0"/>
              </a:spcBef>
              <a:buSzPct val="100000"/>
              <a:defRPr sz="1200"/>
            </a:lvl7pPr>
            <a:lvl8pPr>
              <a:spcBef>
                <a:spcPts val="0"/>
              </a:spcBef>
              <a:buSzPct val="100000"/>
              <a:defRPr sz="1200"/>
            </a:lvl8pPr>
            <a:lvl9pPr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899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buSzPct val="100000"/>
              <a:defRPr sz="1400"/>
            </a:lvl1pPr>
            <a:lvl2pPr>
              <a:spcBef>
                <a:spcPts val="0"/>
              </a:spcBef>
              <a:buSzPct val="100000"/>
              <a:defRPr sz="1200"/>
            </a:lvl2pPr>
            <a:lvl3pPr>
              <a:spcBef>
                <a:spcPts val="0"/>
              </a:spcBef>
              <a:buSzPct val="100000"/>
              <a:defRPr sz="1200"/>
            </a:lvl3pPr>
            <a:lvl4pPr>
              <a:spcBef>
                <a:spcPts val="0"/>
              </a:spcBef>
              <a:buSzPct val="100000"/>
              <a:defRPr sz="1200"/>
            </a:lvl4pPr>
            <a:lvl5pPr>
              <a:spcBef>
                <a:spcPts val="0"/>
              </a:spcBef>
              <a:buSzPct val="100000"/>
              <a:defRPr sz="1200"/>
            </a:lvl5pPr>
            <a:lvl6pPr>
              <a:spcBef>
                <a:spcPts val="0"/>
              </a:spcBef>
              <a:buSzPct val="100000"/>
              <a:defRPr sz="1200"/>
            </a:lvl6pPr>
            <a:lvl7pPr>
              <a:spcBef>
                <a:spcPts val="0"/>
              </a:spcBef>
              <a:buSzPct val="100000"/>
              <a:defRPr sz="1200"/>
            </a:lvl7pPr>
            <a:lvl8pPr>
              <a:spcBef>
                <a:spcPts val="0"/>
              </a:spcBef>
              <a:buSzPct val="100000"/>
              <a:defRPr sz="1200"/>
            </a:lvl8pPr>
            <a:lvl9pPr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-GB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-GB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7999" cy="7556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buSzPct val="100000"/>
              <a:defRPr sz="2400"/>
            </a:lvl1pPr>
            <a:lvl2pPr>
              <a:spcBef>
                <a:spcPts val="0"/>
              </a:spcBef>
              <a:buSzPct val="100000"/>
              <a:defRPr sz="2400"/>
            </a:lvl2pPr>
            <a:lvl3pPr>
              <a:spcBef>
                <a:spcPts val="0"/>
              </a:spcBef>
              <a:buSzPct val="100000"/>
              <a:defRPr sz="2400"/>
            </a:lvl3pPr>
            <a:lvl4pPr>
              <a:spcBef>
                <a:spcPts val="0"/>
              </a:spcBef>
              <a:buSzPct val="100000"/>
              <a:defRPr sz="2400"/>
            </a:lvl4pPr>
            <a:lvl5pPr>
              <a:spcBef>
                <a:spcPts val="0"/>
              </a:spcBef>
              <a:buSzPct val="100000"/>
              <a:defRPr sz="2400"/>
            </a:lvl5pPr>
            <a:lvl6pPr>
              <a:spcBef>
                <a:spcPts val="0"/>
              </a:spcBef>
              <a:buSzPct val="100000"/>
              <a:defRPr sz="2400"/>
            </a:lvl6pPr>
            <a:lvl7pPr>
              <a:spcBef>
                <a:spcPts val="0"/>
              </a:spcBef>
              <a:buSzPct val="100000"/>
              <a:defRPr sz="2400"/>
            </a:lvl7pPr>
            <a:lvl8pPr>
              <a:spcBef>
                <a:spcPts val="0"/>
              </a:spcBef>
              <a:buSzPct val="100000"/>
              <a:defRPr sz="2400"/>
            </a:lvl8pPr>
            <a:lvl9pPr>
              <a:spcBef>
                <a:spcPts val="0"/>
              </a:spcBef>
              <a:buSzPct val="100000"/>
              <a:defRPr sz="2400"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7999" cy="3179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buSzPct val="100000"/>
              <a:defRPr sz="1200"/>
            </a:lvl1pPr>
            <a:lvl2pPr>
              <a:spcBef>
                <a:spcPts val="0"/>
              </a:spcBef>
              <a:buSzPct val="100000"/>
              <a:defRPr sz="1200"/>
            </a:lvl2pPr>
            <a:lvl3pPr>
              <a:spcBef>
                <a:spcPts val="0"/>
              </a:spcBef>
              <a:buSzPct val="100000"/>
              <a:defRPr sz="1200"/>
            </a:lvl3pPr>
            <a:lvl4pPr>
              <a:spcBef>
                <a:spcPts val="0"/>
              </a:spcBef>
              <a:buSzPct val="100000"/>
              <a:defRPr sz="1200"/>
            </a:lvl4pPr>
            <a:lvl5pPr>
              <a:spcBef>
                <a:spcPts val="0"/>
              </a:spcBef>
              <a:buSzPct val="100000"/>
              <a:defRPr sz="1200"/>
            </a:lvl5pPr>
            <a:lvl6pPr>
              <a:spcBef>
                <a:spcPts val="0"/>
              </a:spcBef>
              <a:buSzPct val="100000"/>
              <a:defRPr sz="1200"/>
            </a:lvl6pPr>
            <a:lvl7pPr>
              <a:spcBef>
                <a:spcPts val="0"/>
              </a:spcBef>
              <a:buSzPct val="100000"/>
              <a:defRPr sz="1200"/>
            </a:lvl7pPr>
            <a:lvl8pPr>
              <a:spcBef>
                <a:spcPts val="0"/>
              </a:spcBef>
              <a:buSzPct val="100000"/>
              <a:defRPr sz="1200"/>
            </a:lvl8pPr>
            <a:lvl9pPr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-GB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>
              <a:spcBef>
                <a:spcPts val="0"/>
              </a:spcBef>
              <a:buSzPct val="100000"/>
              <a:defRPr sz="4800"/>
            </a:lvl1pPr>
            <a:lvl2pPr>
              <a:spcBef>
                <a:spcPts val="0"/>
              </a:spcBef>
              <a:buSzPct val="100000"/>
              <a:defRPr sz="4800"/>
            </a:lvl2pPr>
            <a:lvl3pPr>
              <a:spcBef>
                <a:spcPts val="0"/>
              </a:spcBef>
              <a:buSzPct val="100000"/>
              <a:defRPr sz="4800"/>
            </a:lvl3pPr>
            <a:lvl4pPr>
              <a:spcBef>
                <a:spcPts val="0"/>
              </a:spcBef>
              <a:buSzPct val="100000"/>
              <a:defRPr sz="4800"/>
            </a:lvl4pPr>
            <a:lvl5pPr>
              <a:spcBef>
                <a:spcPts val="0"/>
              </a:spcBef>
              <a:buSzPct val="100000"/>
              <a:defRPr sz="4800"/>
            </a:lvl5pPr>
            <a:lvl6pPr>
              <a:spcBef>
                <a:spcPts val="0"/>
              </a:spcBef>
              <a:buSzPct val="100000"/>
              <a:defRPr sz="4800"/>
            </a:lvl6pPr>
            <a:lvl7pPr>
              <a:spcBef>
                <a:spcPts val="0"/>
              </a:spcBef>
              <a:buSzPct val="100000"/>
              <a:defRPr sz="4800"/>
            </a:lvl7pPr>
            <a:lvl8pPr>
              <a:spcBef>
                <a:spcPts val="0"/>
              </a:spcBef>
              <a:buSzPct val="100000"/>
              <a:defRPr sz="4800"/>
            </a:lvl8pPr>
            <a:lvl9pPr>
              <a:spcBef>
                <a:spcPts val="0"/>
              </a:spcBef>
              <a:buSzPct val="100000"/>
              <a:defRPr sz="4800"/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-GB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/>
          <p:nvPr/>
        </p:nvSpPr>
        <p:spPr>
          <a:xfrm>
            <a:off x="4572000" y="-125"/>
            <a:ext cx="4572000" cy="5143499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199" cy="14823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algn="ctr">
              <a:spcBef>
                <a:spcPts val="0"/>
              </a:spcBef>
              <a:buSzPct val="100000"/>
              <a:defRPr sz="4200"/>
            </a:lvl1pPr>
            <a:lvl2pPr algn="ctr">
              <a:spcBef>
                <a:spcPts val="0"/>
              </a:spcBef>
              <a:buSzPct val="100000"/>
              <a:defRPr sz="4200"/>
            </a:lvl2pPr>
            <a:lvl3pPr algn="ctr">
              <a:spcBef>
                <a:spcPts val="0"/>
              </a:spcBef>
              <a:buSzPct val="100000"/>
              <a:defRPr sz="4200"/>
            </a:lvl3pPr>
            <a:lvl4pPr algn="ctr">
              <a:spcBef>
                <a:spcPts val="0"/>
              </a:spcBef>
              <a:buSzPct val="100000"/>
              <a:defRPr sz="4200"/>
            </a:lvl4pPr>
            <a:lvl5pPr algn="ctr">
              <a:spcBef>
                <a:spcPts val="0"/>
              </a:spcBef>
              <a:buSzPct val="100000"/>
              <a:defRPr sz="4200"/>
            </a:lvl5pPr>
            <a:lvl6pPr algn="ctr">
              <a:spcBef>
                <a:spcPts val="0"/>
              </a:spcBef>
              <a:buSzPct val="100000"/>
              <a:defRPr sz="4200"/>
            </a:lvl6pPr>
            <a:lvl7pPr algn="ctr">
              <a:spcBef>
                <a:spcPts val="0"/>
              </a:spcBef>
              <a:buSzPct val="100000"/>
              <a:defRPr sz="4200"/>
            </a:lvl7pPr>
            <a:lvl8pPr algn="ctr">
              <a:spcBef>
                <a:spcPts val="0"/>
              </a:spcBef>
              <a:buSzPct val="100000"/>
              <a:defRPr sz="4200"/>
            </a:lvl8pPr>
            <a:lvl9pPr algn="ctr">
              <a:spcBef>
                <a:spcPts val="0"/>
              </a:spcBef>
              <a:buSzPct val="100000"/>
              <a:defRPr sz="4200"/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199" cy="12351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099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-GB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-GB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1pPr>
            <a:lvl2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defRPr sz="1800">
                <a:solidFill>
                  <a:schemeClr val="dk2"/>
                </a:solidFill>
              </a:defRPr>
            </a:lvl1pPr>
            <a:lvl2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2pPr>
            <a:lvl3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3pPr>
            <a:lvl4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4pPr>
            <a:lvl5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5pPr>
            <a:lvl6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6pPr>
            <a:lvl7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7pPr>
            <a:lvl8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8pPr>
            <a:lvl9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algn="r">
              <a:spcBef>
                <a:spcPts val="0"/>
              </a:spcBef>
              <a:buNone/>
            </a:pPr>
            <a:fld id="{00000000-1234-1234-1234-123412341234}" type="slidenum">
              <a:rPr lang="en-GB" sz="1000" smtClean="0">
                <a:solidFill>
                  <a:schemeClr val="dk2"/>
                </a:solidFill>
              </a:rPr>
              <a:t>‹#›</a:t>
            </a:fld>
            <a:endParaRPr lang="en-GB" sz="1000" dirty="0">
              <a:solidFill>
                <a:schemeClr val="dk2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60" r:id="rId12"/>
  </p:sldLayoutIdLst>
  <p:hf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4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4" Type="http://schemas.openxmlformats.org/officeDocument/2006/relationships/image" Target="../media/image14.png"/><Relationship Id="rId5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4" Type="http://schemas.openxmlformats.org/officeDocument/2006/relationships/image" Target="../media/image15.png"/><Relationship Id="rId5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4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0.jp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4" Type="http://schemas.openxmlformats.org/officeDocument/2006/relationships/image" Target="../media/image21.png"/><Relationship Id="rId5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24.png"/><Relationship Id="rId5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image" Target="../media/image27.png"/><Relationship Id="rId5" Type="http://schemas.openxmlformats.org/officeDocument/2006/relationships/image" Target="../media/image28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image" Target="../media/image29.png"/><Relationship Id="rId5" Type="http://schemas.openxmlformats.org/officeDocument/2006/relationships/image" Target="../media/image30.png"/><Relationship Id="rId6" Type="http://schemas.openxmlformats.org/officeDocument/2006/relationships/image" Target="../media/image27.png"/><Relationship Id="rId7" Type="http://schemas.openxmlformats.org/officeDocument/2006/relationships/image" Target="../media/image28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image" Target="../media/image29.png"/><Relationship Id="rId5" Type="http://schemas.openxmlformats.org/officeDocument/2006/relationships/image" Target="../media/image30.png"/><Relationship Id="rId6" Type="http://schemas.openxmlformats.org/officeDocument/2006/relationships/image" Target="../media/image27.png"/><Relationship Id="rId7" Type="http://schemas.openxmlformats.org/officeDocument/2006/relationships/image" Target="../media/image28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 txBox="1">
            <a:spLocks noGrp="1"/>
          </p:cNvSpPr>
          <p:nvPr>
            <p:ph type="ctrTitle"/>
          </p:nvPr>
        </p:nvSpPr>
        <p:spPr>
          <a:xfrm>
            <a:off x="0" y="425646"/>
            <a:ext cx="9144000" cy="1423468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GB" sz="4000" b="1" dirty="0">
                <a:solidFill>
                  <a:schemeClr val="accent6"/>
                </a:solidFill>
              </a:rPr>
              <a:t>BOUNDARY LAYER CLASSIFICATION</a:t>
            </a:r>
          </a:p>
        </p:txBody>
      </p:sp>
      <p:sp>
        <p:nvSpPr>
          <p:cNvPr id="51" name="Shape 51"/>
          <p:cNvSpPr txBox="1">
            <a:spLocks noGrp="1"/>
          </p:cNvSpPr>
          <p:nvPr>
            <p:ph type="subTitle" idx="1"/>
          </p:nvPr>
        </p:nvSpPr>
        <p:spPr>
          <a:xfrm>
            <a:off x="3057966" y="1927909"/>
            <a:ext cx="2950864" cy="8553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rtl="0">
              <a:lnSpc>
                <a:spcPct val="150000"/>
              </a:lnSpc>
              <a:spcBef>
                <a:spcPts val="0"/>
              </a:spcBef>
              <a:buNone/>
            </a:pPr>
            <a:r>
              <a:rPr lang="en-GB" sz="2400" b="1" dirty="0">
                <a:solidFill>
                  <a:schemeClr val="lt1"/>
                </a:solidFill>
              </a:rPr>
              <a:t>Tobias </a:t>
            </a:r>
            <a:r>
              <a:rPr lang="en-GB" sz="2400" b="1" dirty="0" smtClean="0">
                <a:solidFill>
                  <a:schemeClr val="lt1"/>
                </a:solidFill>
              </a:rPr>
              <a:t>Marke</a:t>
            </a:r>
            <a:endParaRPr lang="en-GB" sz="2400" dirty="0">
              <a:solidFill>
                <a:schemeClr val="lt1"/>
              </a:solidFill>
            </a:endParaRPr>
          </a:p>
          <a:p>
            <a:pPr rtl="0">
              <a:lnSpc>
                <a:spcPct val="150000"/>
              </a:lnSpc>
              <a:spcBef>
                <a:spcPts val="0"/>
              </a:spcBef>
              <a:buNone/>
            </a:pPr>
            <a:r>
              <a:rPr lang="en-GB" sz="1400" dirty="0" smtClean="0">
                <a:solidFill>
                  <a:schemeClr val="lt1"/>
                </a:solidFill>
              </a:rPr>
              <a:t>University </a:t>
            </a:r>
            <a:r>
              <a:rPr lang="en-GB" sz="1400" dirty="0">
                <a:solidFill>
                  <a:schemeClr val="lt1"/>
                </a:solidFill>
              </a:rPr>
              <a:t>of Cologne, Germany</a:t>
            </a:r>
          </a:p>
        </p:txBody>
      </p:sp>
      <p:sp>
        <p:nvSpPr>
          <p:cNvPr id="52" name="Shape 52"/>
          <p:cNvSpPr txBox="1">
            <a:spLocks noGrp="1"/>
          </p:cNvSpPr>
          <p:nvPr>
            <p:ph type="subTitle" idx="2"/>
          </p:nvPr>
        </p:nvSpPr>
        <p:spPr>
          <a:xfrm>
            <a:off x="0" y="1927909"/>
            <a:ext cx="2950864" cy="8553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lnSpc>
                <a:spcPct val="150000"/>
              </a:lnSpc>
              <a:spcBef>
                <a:spcPts val="0"/>
              </a:spcBef>
              <a:buNone/>
            </a:pPr>
            <a:r>
              <a:rPr lang="en-GB" sz="2400" b="1" dirty="0">
                <a:solidFill>
                  <a:schemeClr val="lt1"/>
                </a:solidFill>
              </a:rPr>
              <a:t>Antti </a:t>
            </a:r>
            <a:r>
              <a:rPr lang="en-GB" sz="2400" b="1" dirty="0" smtClean="0">
                <a:solidFill>
                  <a:schemeClr val="lt1"/>
                </a:solidFill>
              </a:rPr>
              <a:t>Manninen</a:t>
            </a:r>
          </a:p>
          <a:p>
            <a:pPr lvl="0" algn="ctr" rtl="0">
              <a:lnSpc>
                <a:spcPct val="150000"/>
              </a:lnSpc>
              <a:spcBef>
                <a:spcPts val="0"/>
              </a:spcBef>
              <a:buNone/>
            </a:pPr>
            <a:r>
              <a:rPr lang="en-GB" dirty="0" smtClean="0">
                <a:solidFill>
                  <a:schemeClr val="lt1"/>
                </a:solidFill>
              </a:rPr>
              <a:t>University </a:t>
            </a:r>
            <a:r>
              <a:rPr lang="en-GB" dirty="0">
                <a:solidFill>
                  <a:schemeClr val="lt1"/>
                </a:solidFill>
              </a:rPr>
              <a:t>of Helsinki, Finland</a:t>
            </a:r>
          </a:p>
        </p:txBody>
      </p:sp>
      <p:sp>
        <p:nvSpPr>
          <p:cNvPr id="53" name="Shape 53"/>
          <p:cNvSpPr txBox="1">
            <a:spLocks noGrp="1"/>
          </p:cNvSpPr>
          <p:nvPr>
            <p:ph type="subTitle" idx="3"/>
          </p:nvPr>
        </p:nvSpPr>
        <p:spPr>
          <a:xfrm>
            <a:off x="6115931" y="1927909"/>
            <a:ext cx="2950864" cy="8553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algn="ctr" rtl="0">
              <a:lnSpc>
                <a:spcPct val="150000"/>
              </a:lnSpc>
              <a:spcBef>
                <a:spcPts val="0"/>
              </a:spcBef>
              <a:buNone/>
            </a:pPr>
            <a:r>
              <a:rPr lang="en-GB" sz="2400" b="1" dirty="0">
                <a:solidFill>
                  <a:schemeClr val="lt1"/>
                </a:solidFill>
              </a:rPr>
              <a:t>Ewan </a:t>
            </a:r>
            <a:r>
              <a:rPr lang="en-GB" sz="2400" b="1" dirty="0" smtClean="0">
                <a:solidFill>
                  <a:schemeClr val="lt1"/>
                </a:solidFill>
              </a:rPr>
              <a:t>O’Connor</a:t>
            </a:r>
            <a:endParaRPr lang="en-GB" sz="2400" dirty="0">
              <a:solidFill>
                <a:schemeClr val="lt1"/>
              </a:solidFill>
            </a:endParaRPr>
          </a:p>
          <a:p>
            <a:pPr lvl="0" algn="ctr" rtl="0">
              <a:lnSpc>
                <a:spcPct val="150000"/>
              </a:lnSpc>
              <a:spcBef>
                <a:spcPts val="0"/>
              </a:spcBef>
              <a:buNone/>
            </a:pPr>
            <a:r>
              <a:rPr lang="en-GB" dirty="0">
                <a:solidFill>
                  <a:schemeClr val="lt1"/>
                </a:solidFill>
              </a:rPr>
              <a:t>Finnish Meteorological </a:t>
            </a:r>
            <a:r>
              <a:rPr lang="en-GB" dirty="0" smtClean="0">
                <a:solidFill>
                  <a:schemeClr val="lt1"/>
                </a:solidFill>
              </a:rPr>
              <a:t>Institute</a:t>
            </a:r>
            <a:endParaRPr lang="en-GB" dirty="0">
              <a:solidFill>
                <a:schemeClr val="lt1"/>
              </a:solidFill>
            </a:endParaRPr>
          </a:p>
        </p:txBody>
      </p:sp>
      <p:pic>
        <p:nvPicPr>
          <p:cNvPr id="9" name="Picture 8" descr="fmi_rgb_inv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5568" y="3387097"/>
            <a:ext cx="1485761" cy="767643"/>
          </a:xfrm>
          <a:prstGeom prst="rect">
            <a:avLst/>
          </a:prstGeom>
        </p:spPr>
      </p:pic>
      <p:pic>
        <p:nvPicPr>
          <p:cNvPr id="10" name="Picture 9" descr="Helsingin_yliopisto_inv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069" y="3226603"/>
            <a:ext cx="1089772" cy="1162424"/>
          </a:xfrm>
          <a:prstGeom prst="rect">
            <a:avLst/>
          </a:prstGeom>
        </p:spPr>
      </p:pic>
      <p:pic>
        <p:nvPicPr>
          <p:cNvPr id="11" name="Picture 10" descr="UoC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1462" y="3387097"/>
            <a:ext cx="1554720" cy="767643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-GB" smtClean="0"/>
              <a:t>1</a:t>
            </a:fld>
            <a:endParaRPr lang="en-GB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58"/>
          <p:cNvSpPr txBox="1">
            <a:spLocks/>
          </p:cNvSpPr>
          <p:nvPr/>
        </p:nvSpPr>
        <p:spPr>
          <a:xfrm>
            <a:off x="0" y="0"/>
            <a:ext cx="9144000" cy="97689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  <a:defRPr sz="2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1pPr>
            <a:lvl2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>
            <a:pPr marL="360000"/>
            <a:r>
              <a:rPr lang="en-GB" b="1" dirty="0" smtClean="0">
                <a:solidFill>
                  <a:srgbClr val="FFFFFF"/>
                </a:solidFill>
              </a:rPr>
              <a:t>Halo data requires </a:t>
            </a:r>
            <a:r>
              <a:rPr lang="en-GB" b="1" dirty="0" smtClean="0">
                <a:solidFill>
                  <a:schemeClr val="accent6"/>
                </a:solidFill>
              </a:rPr>
              <a:t>pre-processing</a:t>
            </a:r>
            <a:endParaRPr lang="en-GB" b="1" dirty="0">
              <a:solidFill>
                <a:schemeClr val="accent6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91120" y="1157935"/>
            <a:ext cx="26946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/>
              <a:t>SNR = signal-to-noise ratio</a:t>
            </a:r>
            <a:endParaRPr lang="en-US" sz="1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182" y="1796499"/>
            <a:ext cx="7435273" cy="251203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041236" y="1157935"/>
            <a:ext cx="40227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Limassol, 27 March </a:t>
            </a:r>
            <a:r>
              <a:rPr lang="en-US" b="1" smtClean="0"/>
              <a:t>2017 – last Monday</a:t>
            </a:r>
            <a:endParaRPr lang="en-US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-GB" smtClean="0"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096559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182" y="1796498"/>
            <a:ext cx="7448206" cy="2516400"/>
          </a:xfrm>
          <a:prstGeom prst="rect">
            <a:avLst/>
          </a:prstGeom>
        </p:spPr>
      </p:pic>
      <p:sp>
        <p:nvSpPr>
          <p:cNvPr id="6" name="Shape 58"/>
          <p:cNvSpPr txBox="1">
            <a:spLocks/>
          </p:cNvSpPr>
          <p:nvPr/>
        </p:nvSpPr>
        <p:spPr>
          <a:xfrm>
            <a:off x="0" y="0"/>
            <a:ext cx="9144000" cy="97689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  <a:defRPr sz="2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1pPr>
            <a:lvl2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>
            <a:pPr marL="360000"/>
            <a:r>
              <a:rPr lang="en-GB" b="1" dirty="0" smtClean="0">
                <a:solidFill>
                  <a:srgbClr val="FFFFFF"/>
                </a:solidFill>
              </a:rPr>
              <a:t>Halo data requires </a:t>
            </a:r>
            <a:r>
              <a:rPr lang="en-GB" b="1" dirty="0" smtClean="0">
                <a:solidFill>
                  <a:schemeClr val="accent6"/>
                </a:solidFill>
              </a:rPr>
              <a:t>pre-processing</a:t>
            </a:r>
            <a:endParaRPr lang="en-GB" b="1" dirty="0">
              <a:solidFill>
                <a:schemeClr val="accent6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041236" y="1157935"/>
            <a:ext cx="40227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Limassol, 27 March </a:t>
            </a:r>
            <a:r>
              <a:rPr lang="en-US" b="1" smtClean="0"/>
              <a:t>2017 – last Monday</a:t>
            </a:r>
            <a:endParaRPr lang="en-US" b="1" dirty="0"/>
          </a:p>
        </p:txBody>
      </p:sp>
      <p:sp>
        <p:nvSpPr>
          <p:cNvPr id="8" name="TextBox 7"/>
          <p:cNvSpPr txBox="1"/>
          <p:nvPr/>
        </p:nvSpPr>
        <p:spPr>
          <a:xfrm>
            <a:off x="6191120" y="1157935"/>
            <a:ext cx="26946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/>
              <a:t>SNR = signal-to-noise ratio</a:t>
            </a:r>
            <a:endParaRPr lang="en-US" sz="1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-GB" smtClean="0"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5043774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3234465" y="1170150"/>
            <a:ext cx="5819132" cy="3973349"/>
            <a:chOff x="3074435" y="1366087"/>
            <a:chExt cx="5979162" cy="3722255"/>
          </a:xfrm>
        </p:grpSpPr>
        <p:pic>
          <p:nvPicPr>
            <p:cNvPr id="21" name="Picture 20" descr="Fig_12_betacutoffcomp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4803"/>
            <a:stretch/>
          </p:blipFill>
          <p:spPr>
            <a:xfrm>
              <a:off x="3074435" y="1366087"/>
              <a:ext cx="5979162" cy="3278909"/>
            </a:xfrm>
            <a:prstGeom prst="rect">
              <a:avLst/>
            </a:prstGeom>
          </p:spPr>
        </p:pic>
        <p:pic>
          <p:nvPicPr>
            <p:cNvPr id="22" name="Picture 21" descr="Fig_12_betacutoffcomp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3045" b="-3213"/>
            <a:stretch/>
          </p:blipFill>
          <p:spPr>
            <a:xfrm>
              <a:off x="3074435" y="4644996"/>
              <a:ext cx="5979162" cy="443346"/>
            </a:xfrm>
            <a:prstGeom prst="rect">
              <a:avLst/>
            </a:prstGeom>
          </p:spPr>
        </p:pic>
      </p:grpSp>
      <p:sp>
        <p:nvSpPr>
          <p:cNvPr id="4" name="Rectangle 3"/>
          <p:cNvSpPr/>
          <p:nvPr/>
        </p:nvSpPr>
        <p:spPr>
          <a:xfrm>
            <a:off x="188054" y="1202630"/>
            <a:ext cx="2209791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latin typeface="Arial"/>
                <a:cs typeface="Arial"/>
              </a:rPr>
              <a:t>Pearson </a:t>
            </a:r>
            <a:r>
              <a:rPr lang="en-US" sz="1600" dirty="0">
                <a:latin typeface="Arial"/>
                <a:cs typeface="Arial"/>
              </a:rPr>
              <a:t>et al. (2010) </a:t>
            </a:r>
            <a:endParaRPr lang="en-US" sz="1600" dirty="0" smtClean="0">
              <a:latin typeface="Arial"/>
              <a:cs typeface="Arial"/>
            </a:endParaRPr>
          </a:p>
          <a:p>
            <a:r>
              <a:rPr lang="en-US" sz="1600" dirty="0" smtClean="0">
                <a:latin typeface="Arial"/>
                <a:cs typeface="Arial"/>
              </a:rPr>
              <a:t>-</a:t>
            </a:r>
            <a:r>
              <a:rPr lang="en-US" sz="1600" dirty="0">
                <a:latin typeface="Arial"/>
                <a:cs typeface="Arial"/>
              </a:rPr>
              <a:t>17 dB (0.020</a:t>
            </a:r>
            <a:r>
              <a:rPr lang="en-US" sz="1600" dirty="0" smtClean="0">
                <a:latin typeface="Arial"/>
                <a:cs typeface="Arial"/>
              </a:rPr>
              <a:t>) </a:t>
            </a:r>
          </a:p>
          <a:p>
            <a:endParaRPr lang="en-US" sz="1600" dirty="0" smtClean="0">
              <a:latin typeface="Arial"/>
              <a:cs typeface="Arial"/>
            </a:endParaRPr>
          </a:p>
          <a:p>
            <a:r>
              <a:rPr lang="en-US" sz="1600" dirty="0" smtClean="0">
                <a:latin typeface="Arial"/>
                <a:cs typeface="Arial"/>
              </a:rPr>
              <a:t>StreamLine Photonics -</a:t>
            </a:r>
            <a:r>
              <a:rPr lang="en-US" sz="1600" dirty="0">
                <a:latin typeface="Arial"/>
                <a:cs typeface="Arial"/>
              </a:rPr>
              <a:t>18.2 dB (0.015</a:t>
            </a:r>
            <a:r>
              <a:rPr lang="en-US" sz="1600" dirty="0" smtClean="0">
                <a:latin typeface="Arial"/>
                <a:cs typeface="Arial"/>
              </a:rPr>
              <a:t>) </a:t>
            </a:r>
          </a:p>
          <a:p>
            <a:endParaRPr lang="en-US" sz="1600" dirty="0">
              <a:latin typeface="Arial"/>
              <a:cs typeface="Arial"/>
            </a:endParaRPr>
          </a:p>
          <a:p>
            <a:r>
              <a:rPr lang="en-US" sz="1600" dirty="0" err="1" smtClean="0">
                <a:latin typeface="Arial"/>
                <a:cs typeface="Arial"/>
              </a:rPr>
              <a:t>Päschke</a:t>
            </a:r>
            <a:r>
              <a:rPr lang="en-US" sz="1600" dirty="0" smtClean="0">
                <a:latin typeface="Arial"/>
                <a:cs typeface="Arial"/>
              </a:rPr>
              <a:t> </a:t>
            </a:r>
            <a:r>
              <a:rPr lang="en-US" sz="1600" dirty="0">
                <a:latin typeface="Arial"/>
                <a:cs typeface="Arial"/>
              </a:rPr>
              <a:t>et al. (2014) </a:t>
            </a:r>
            <a:r>
              <a:rPr lang="en-US" sz="1600" dirty="0" smtClean="0">
                <a:latin typeface="Arial"/>
                <a:cs typeface="Arial"/>
              </a:rPr>
              <a:t>-</a:t>
            </a:r>
            <a:r>
              <a:rPr lang="en-US" sz="1600" dirty="0">
                <a:latin typeface="Arial"/>
                <a:cs typeface="Arial"/>
              </a:rPr>
              <a:t>20 dB (0.010</a:t>
            </a:r>
            <a:r>
              <a:rPr lang="en-US" sz="1600" dirty="0" smtClean="0">
                <a:latin typeface="Arial"/>
                <a:cs typeface="Arial"/>
              </a:rPr>
              <a:t>)</a:t>
            </a:r>
            <a:endParaRPr lang="en-US" sz="1600" dirty="0">
              <a:latin typeface="Arial"/>
              <a:cs typeface="Arial"/>
            </a:endParaRPr>
          </a:p>
          <a:p>
            <a:endParaRPr lang="en-US" sz="1600" dirty="0" smtClean="0">
              <a:latin typeface="Arial"/>
              <a:cs typeface="Arial"/>
            </a:endParaRPr>
          </a:p>
          <a:p>
            <a:r>
              <a:rPr lang="en-US" sz="1600" dirty="0" smtClean="0">
                <a:latin typeface="Arial"/>
                <a:cs typeface="Arial"/>
              </a:rPr>
              <a:t>After correction</a:t>
            </a:r>
          </a:p>
          <a:p>
            <a:r>
              <a:rPr lang="en-US" sz="1600" dirty="0" smtClean="0">
                <a:latin typeface="Arial"/>
                <a:cs typeface="Arial"/>
              </a:rPr>
              <a:t>-</a:t>
            </a:r>
            <a:r>
              <a:rPr lang="en-US" sz="1600" dirty="0">
                <a:latin typeface="Arial"/>
                <a:cs typeface="Arial"/>
              </a:rPr>
              <a:t>21.2 dB (</a:t>
            </a:r>
            <a:r>
              <a:rPr lang="en-US" sz="1600" dirty="0" smtClean="0">
                <a:latin typeface="Arial"/>
                <a:cs typeface="Arial"/>
              </a:rPr>
              <a:t>0.0075) </a:t>
            </a:r>
          </a:p>
          <a:p>
            <a:r>
              <a:rPr lang="en-US" sz="1600" dirty="0">
                <a:latin typeface="Arial"/>
                <a:cs typeface="Arial"/>
              </a:rPr>
              <a:t>o</a:t>
            </a:r>
            <a:r>
              <a:rPr lang="en-US" sz="1600" dirty="0" smtClean="0">
                <a:latin typeface="Arial"/>
                <a:cs typeface="Arial"/>
              </a:rPr>
              <a:t>r even</a:t>
            </a:r>
          </a:p>
          <a:p>
            <a:r>
              <a:rPr lang="en-US" sz="1600" dirty="0" smtClean="0">
                <a:latin typeface="Arial"/>
                <a:cs typeface="Arial"/>
              </a:rPr>
              <a:t>-23 </a:t>
            </a:r>
            <a:r>
              <a:rPr lang="en-US" sz="1600" dirty="0">
                <a:latin typeface="Arial"/>
                <a:cs typeface="Arial"/>
              </a:rPr>
              <a:t>dB (</a:t>
            </a:r>
            <a:r>
              <a:rPr lang="en-US" sz="1600" dirty="0" smtClean="0">
                <a:latin typeface="Arial"/>
                <a:cs typeface="Arial"/>
              </a:rPr>
              <a:t>0.005)</a:t>
            </a:r>
            <a:endParaRPr lang="en-US" sz="1600" dirty="0">
              <a:latin typeface="Arial"/>
              <a:cs typeface="Arial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9144000" cy="1020992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80000" algn="l"/>
            <a:r>
              <a:rPr lang="en-US" sz="2400" b="1" dirty="0" smtClean="0">
                <a:solidFill>
                  <a:schemeClr val="bg1"/>
                </a:solidFill>
                <a:latin typeface="Arial"/>
                <a:cs typeface="Arial"/>
              </a:rPr>
              <a:t>The background correction allows setting a much lower SNR threshold</a:t>
            </a:r>
            <a:endParaRPr lang="en-US"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2316747" y="1588461"/>
            <a:ext cx="1281218" cy="469605"/>
          </a:xfrm>
          <a:prstGeom prst="straightConnector1">
            <a:avLst/>
          </a:prstGeom>
          <a:ln>
            <a:solidFill>
              <a:srgbClr val="EF86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2219053" y="2538870"/>
            <a:ext cx="1378912" cy="412734"/>
          </a:xfrm>
          <a:prstGeom prst="straightConnector1">
            <a:avLst/>
          </a:prstGeom>
          <a:ln>
            <a:solidFill>
              <a:srgbClr val="EF86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2219053" y="2951603"/>
            <a:ext cx="1378912" cy="388166"/>
          </a:xfrm>
          <a:prstGeom prst="straightConnector1">
            <a:avLst/>
          </a:prstGeom>
          <a:ln>
            <a:solidFill>
              <a:srgbClr val="EF86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2104774" y="3736489"/>
            <a:ext cx="1493191" cy="447885"/>
          </a:xfrm>
          <a:prstGeom prst="straightConnector1">
            <a:avLst/>
          </a:prstGeom>
          <a:ln>
            <a:solidFill>
              <a:srgbClr val="EF86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6971871" y="1447228"/>
            <a:ext cx="14298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Arial"/>
                <a:cs typeface="Arial"/>
              </a:rPr>
              <a:t>uncorrected</a:t>
            </a:r>
            <a:endParaRPr lang="en-US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971871" y="2406974"/>
            <a:ext cx="14298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Arial"/>
                <a:cs typeface="Arial"/>
              </a:rPr>
              <a:t>uncorrected</a:t>
            </a:r>
            <a:endParaRPr lang="en-US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971871" y="3149018"/>
            <a:ext cx="14298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8000"/>
                </a:solidFill>
                <a:latin typeface="Arial"/>
                <a:cs typeface="Arial"/>
              </a:rPr>
              <a:t>corrected</a:t>
            </a:r>
            <a:endParaRPr lang="en-US" b="1" dirty="0">
              <a:solidFill>
                <a:srgbClr val="008000"/>
              </a:solidFill>
              <a:latin typeface="Arial"/>
              <a:cs typeface="Arial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971871" y="3898190"/>
            <a:ext cx="14298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8000"/>
                </a:solidFill>
                <a:latin typeface="Arial"/>
                <a:cs typeface="Arial"/>
              </a:rPr>
              <a:t>corrected</a:t>
            </a:r>
            <a:endParaRPr lang="en-US" b="1" dirty="0">
              <a:solidFill>
                <a:srgbClr val="008000"/>
              </a:solidFill>
              <a:latin typeface="Arial"/>
              <a:cs typeface="Arial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2D3BD-6538-F945-987E-AC008E8ED60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331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0" y="0"/>
            <a:ext cx="9144000" cy="1020992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80000" algn="l"/>
            <a:r>
              <a:rPr lang="en-US" sz="2400" b="1" dirty="0" smtClean="0">
                <a:solidFill>
                  <a:schemeClr val="accent6"/>
                </a:solidFill>
                <a:latin typeface="Arial"/>
                <a:cs typeface="Arial"/>
              </a:rPr>
              <a:t>Background noise behavior </a:t>
            </a:r>
            <a:r>
              <a:rPr lang="en-US" sz="2400" b="1" dirty="0" smtClean="0">
                <a:solidFill>
                  <a:srgbClr val="FFFFFF"/>
                </a:solidFill>
                <a:latin typeface="Arial"/>
                <a:cs typeface="Arial"/>
              </a:rPr>
              <a:t>is a </a:t>
            </a:r>
            <a:r>
              <a:rPr lang="en-US" sz="2400" b="1" dirty="0" smtClean="0">
                <a:solidFill>
                  <a:schemeClr val="accent6"/>
                </a:solidFill>
                <a:latin typeface="Arial"/>
                <a:cs typeface="Arial"/>
              </a:rPr>
              <a:t>limiting factor for the sensitivity</a:t>
            </a:r>
            <a:r>
              <a:rPr lang="en-US" sz="2400" b="1" dirty="0" smtClean="0">
                <a:solidFill>
                  <a:srgbClr val="FFFFFF"/>
                </a:solidFill>
                <a:latin typeface="Arial"/>
                <a:cs typeface="Arial"/>
              </a:rPr>
              <a:t> especially in low aerosol load regions</a:t>
            </a:r>
            <a:endParaRPr lang="en-US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9940" y="1179079"/>
            <a:ext cx="867938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EF8600"/>
                </a:solidFill>
                <a:latin typeface="Arial"/>
                <a:cs typeface="Arial"/>
              </a:rPr>
              <a:t>Uncertainty estimates </a:t>
            </a:r>
            <a:r>
              <a:rPr lang="en-US" dirty="0" smtClean="0">
                <a:latin typeface="Arial"/>
                <a:cs typeface="Arial"/>
              </a:rPr>
              <a:t>are directly related to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</a:rPr>
              <a:t>the </a:t>
            </a:r>
            <a:r>
              <a:rPr lang="en-US" dirty="0" smtClean="0">
                <a:solidFill>
                  <a:srgbClr val="000000"/>
                </a:solidFill>
                <a:latin typeface="Arial"/>
                <a:cs typeface="Arial"/>
              </a:rPr>
              <a:t>SNR</a:t>
            </a:r>
            <a:r>
              <a:rPr lang="en-US" dirty="0" smtClean="0">
                <a:latin typeface="Arial"/>
                <a:cs typeface="Arial"/>
              </a:rPr>
              <a:t>.</a:t>
            </a:r>
          </a:p>
          <a:p>
            <a:endParaRPr lang="en-US" dirty="0" smtClean="0">
              <a:latin typeface="Arial"/>
              <a:cs typeface="Arial"/>
              <a:sym typeface="Wingdings"/>
            </a:endParaRPr>
          </a:p>
          <a:p>
            <a:r>
              <a:rPr lang="en-US" dirty="0" smtClean="0">
                <a:latin typeface="Arial"/>
                <a:cs typeface="Arial"/>
                <a:sym typeface="Wingdings"/>
              </a:rPr>
              <a:t>Thus </a:t>
            </a:r>
            <a:r>
              <a:rPr lang="en-US" dirty="0" smtClean="0">
                <a:latin typeface="Arial"/>
                <a:cs typeface="Arial"/>
              </a:rPr>
              <a:t>any bias in the </a:t>
            </a:r>
            <a:r>
              <a:rPr lang="en-US" dirty="0" smtClean="0">
                <a:solidFill>
                  <a:srgbClr val="000000"/>
                </a:solidFill>
                <a:latin typeface="Arial"/>
                <a:cs typeface="Arial"/>
              </a:rPr>
              <a:t>SNR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en-US" dirty="0" smtClean="0">
                <a:latin typeface="Arial"/>
                <a:cs typeface="Arial"/>
              </a:rPr>
              <a:t>becomes a bias in the </a:t>
            </a:r>
            <a:r>
              <a:rPr lang="en-US" b="1" dirty="0" smtClean="0">
                <a:solidFill>
                  <a:srgbClr val="0000FF"/>
                </a:solidFill>
                <a:latin typeface="Arial"/>
                <a:cs typeface="Arial"/>
              </a:rPr>
              <a:t>turbulent properties</a:t>
            </a:r>
            <a:r>
              <a:rPr lang="en-US" dirty="0" smtClean="0">
                <a:latin typeface="Arial"/>
                <a:cs typeface="Arial"/>
              </a:rPr>
              <a:t>.</a:t>
            </a:r>
          </a:p>
          <a:p>
            <a:endParaRPr lang="en-US" dirty="0" smtClean="0">
              <a:latin typeface="Arial"/>
              <a:cs typeface="Arial"/>
            </a:endParaRPr>
          </a:p>
          <a:p>
            <a:endParaRPr lang="en-US" b="1" dirty="0" smtClean="0">
              <a:solidFill>
                <a:srgbClr val="0000FF"/>
              </a:solidFill>
              <a:latin typeface="Arial"/>
              <a:cs typeface="Arial"/>
            </a:endParaRPr>
          </a:p>
          <a:p>
            <a:endParaRPr lang="en-US" b="1" dirty="0" smtClean="0">
              <a:solidFill>
                <a:srgbClr val="0000FF"/>
              </a:solidFill>
              <a:latin typeface="Arial"/>
              <a:cs typeface="Arial"/>
            </a:endParaRPr>
          </a:p>
          <a:p>
            <a:endParaRPr lang="en-US" b="1" dirty="0">
              <a:solidFill>
                <a:srgbClr val="0000FF"/>
              </a:solidFill>
            </a:endParaRPr>
          </a:p>
          <a:p>
            <a:r>
              <a:rPr lang="en-US" b="1" dirty="0" smtClean="0">
                <a:solidFill>
                  <a:srgbClr val="0000FF"/>
                </a:solidFill>
                <a:latin typeface="Arial"/>
                <a:cs typeface="Arial"/>
              </a:rPr>
              <a:t>Observed </a:t>
            </a:r>
            <a:r>
              <a:rPr lang="en-US" b="1" dirty="0">
                <a:solidFill>
                  <a:srgbClr val="0000FF"/>
                </a:solidFill>
                <a:latin typeface="Arial"/>
                <a:cs typeface="Arial"/>
              </a:rPr>
              <a:t>velocity </a:t>
            </a:r>
            <a:r>
              <a:rPr lang="en-US" b="1" dirty="0" smtClean="0">
                <a:solidFill>
                  <a:srgbClr val="0000FF"/>
                </a:solidFill>
                <a:latin typeface="Arial"/>
                <a:cs typeface="Arial"/>
              </a:rPr>
              <a:t>variance	</a:t>
            </a:r>
            <a:r>
              <a:rPr lang="en-US" dirty="0" smtClean="0">
                <a:latin typeface="Arial"/>
                <a:cs typeface="Arial"/>
              </a:rPr>
              <a:t>=	</a:t>
            </a:r>
            <a:r>
              <a:rPr lang="en-US" b="1" dirty="0" smtClean="0">
                <a:latin typeface="Arial"/>
                <a:cs typeface="Arial"/>
              </a:rPr>
              <a:t>true variance</a:t>
            </a:r>
            <a:r>
              <a:rPr lang="en-US" dirty="0">
                <a:latin typeface="Arial"/>
                <a:cs typeface="Arial"/>
              </a:rPr>
              <a:t>	</a:t>
            </a:r>
            <a:r>
              <a:rPr lang="en-US" dirty="0" smtClean="0">
                <a:latin typeface="Arial"/>
                <a:cs typeface="Arial"/>
              </a:rPr>
              <a:t>+	</a:t>
            </a:r>
            <a:r>
              <a:rPr lang="en-US" b="1" dirty="0" smtClean="0">
                <a:solidFill>
                  <a:srgbClr val="EF8600"/>
                </a:solidFill>
                <a:latin typeface="Arial"/>
                <a:cs typeface="Arial"/>
              </a:rPr>
              <a:t>uncertainty variance</a:t>
            </a:r>
          </a:p>
          <a:p>
            <a:endParaRPr lang="en-US" b="1" dirty="0">
              <a:solidFill>
                <a:srgbClr val="E46C0A"/>
              </a:solidFill>
              <a:latin typeface="Arial"/>
              <a:cs typeface="Arial"/>
            </a:endParaRPr>
          </a:p>
          <a:p>
            <a:endParaRPr lang="en-US" b="1" dirty="0">
              <a:solidFill>
                <a:srgbClr val="E46C0A"/>
              </a:solidFill>
              <a:latin typeface="Arial"/>
              <a:cs typeface="Arial"/>
            </a:endParaRPr>
          </a:p>
          <a:p>
            <a:r>
              <a:rPr lang="en-US" b="1" dirty="0" smtClean="0">
                <a:solidFill>
                  <a:srgbClr val="E46C0A"/>
                </a:solidFill>
                <a:latin typeface="Arial"/>
                <a:cs typeface="Arial"/>
              </a:rPr>
              <a:t>					</a:t>
            </a:r>
          </a:p>
          <a:p>
            <a:r>
              <a:rPr lang="en-US" b="1" dirty="0">
                <a:solidFill>
                  <a:srgbClr val="E46C0A"/>
                </a:solidFill>
                <a:latin typeface="Arial"/>
                <a:cs typeface="Arial"/>
              </a:rPr>
              <a:t>	</a:t>
            </a:r>
            <a:r>
              <a:rPr lang="en-US" b="1" dirty="0">
                <a:solidFill>
                  <a:srgbClr val="E46C0A"/>
                </a:solidFill>
              </a:rPr>
              <a:t>	</a:t>
            </a:r>
            <a:r>
              <a:rPr lang="en-US" b="1" dirty="0" smtClean="0">
                <a:solidFill>
                  <a:srgbClr val="E46C0A"/>
                </a:solidFill>
              </a:rPr>
              <a:t>	</a:t>
            </a:r>
            <a:r>
              <a:rPr lang="en-US" b="1" dirty="0" smtClean="0">
                <a:solidFill>
                  <a:schemeClr val="tx1"/>
                </a:solidFill>
              </a:rPr>
              <a:t>has </a:t>
            </a:r>
            <a:r>
              <a:rPr lang="en-US" b="1" dirty="0">
                <a:solidFill>
                  <a:schemeClr val="tx1"/>
                </a:solidFill>
              </a:rPr>
              <a:t>to be known accurately</a:t>
            </a:r>
            <a:r>
              <a:rPr lang="en-US" b="1" dirty="0" smtClean="0">
                <a:solidFill>
                  <a:srgbClr val="E46C0A"/>
                </a:solidFill>
                <a:latin typeface="Arial"/>
                <a:cs typeface="Arial"/>
              </a:rPr>
              <a:t>		</a:t>
            </a:r>
            <a:r>
              <a:rPr lang="en-US" b="1" dirty="0" smtClean="0">
                <a:solidFill>
                  <a:srgbClr val="EF8600"/>
                </a:solidFill>
                <a:latin typeface="Arial"/>
                <a:cs typeface="Arial"/>
              </a:rPr>
              <a:t>is which you want</a:t>
            </a:r>
            <a:endParaRPr lang="en-US" b="1" dirty="0">
              <a:solidFill>
                <a:srgbClr val="E46C0A"/>
              </a:solidFill>
              <a:latin typeface="Arial"/>
              <a:cs typeface="Arial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4103155" y="2969173"/>
            <a:ext cx="266714" cy="57554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7501517" y="2993718"/>
            <a:ext cx="111650" cy="550997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209940" y="4095979"/>
            <a:ext cx="867938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So, </a:t>
            </a:r>
            <a:r>
              <a:rPr lang="en-US" dirty="0">
                <a:latin typeface="Arial"/>
                <a:cs typeface="Arial"/>
              </a:rPr>
              <a:t>modifying the </a:t>
            </a:r>
            <a:r>
              <a:rPr lang="en-US" b="1" dirty="0">
                <a:solidFill>
                  <a:srgbClr val="EF8600"/>
                </a:solidFill>
                <a:latin typeface="Arial"/>
                <a:cs typeface="Arial"/>
              </a:rPr>
              <a:t>uncertainties</a:t>
            </a:r>
            <a:r>
              <a:rPr lang="en-US" dirty="0">
                <a:solidFill>
                  <a:srgbClr val="EF8600"/>
                </a:solidFill>
                <a:latin typeface="Arial"/>
                <a:cs typeface="Arial"/>
              </a:rPr>
              <a:t> </a:t>
            </a:r>
            <a:r>
              <a:rPr lang="en-US" dirty="0">
                <a:latin typeface="Arial"/>
                <a:cs typeface="Arial"/>
              </a:rPr>
              <a:t>has a direct impact on the </a:t>
            </a:r>
            <a:r>
              <a:rPr lang="en-US" b="1" dirty="0">
                <a:solidFill>
                  <a:srgbClr val="0000FF"/>
                </a:solidFill>
                <a:latin typeface="Arial"/>
                <a:cs typeface="Arial"/>
              </a:rPr>
              <a:t>turbulence </a:t>
            </a:r>
            <a:r>
              <a:rPr lang="en-US" b="1" dirty="0" smtClean="0">
                <a:solidFill>
                  <a:srgbClr val="0000FF"/>
                </a:solidFill>
                <a:latin typeface="Arial"/>
                <a:cs typeface="Arial"/>
              </a:rPr>
              <a:t>estimate</a:t>
            </a:r>
            <a:r>
              <a:rPr lang="en-US" dirty="0" smtClean="0">
                <a:solidFill>
                  <a:schemeClr val="tx1"/>
                </a:solidFill>
                <a:latin typeface="Arial"/>
                <a:cs typeface="Arial"/>
              </a:rPr>
              <a:t>!</a:t>
            </a:r>
            <a:r>
              <a:rPr lang="en-US" b="1" dirty="0" smtClean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lang="en-US" dirty="0" smtClean="0">
                <a:latin typeface="Arial"/>
                <a:cs typeface="Arial"/>
              </a:rPr>
              <a:t/>
            </a:r>
            <a:br>
              <a:rPr lang="en-US" dirty="0" smtClean="0">
                <a:latin typeface="Arial"/>
                <a:cs typeface="Arial"/>
              </a:rPr>
            </a:br>
            <a:r>
              <a:rPr lang="en-US" dirty="0" smtClean="0">
                <a:latin typeface="Arial"/>
                <a:cs typeface="Arial"/>
              </a:rPr>
              <a:t>(</a:t>
            </a:r>
            <a:r>
              <a:rPr lang="en-US" dirty="0">
                <a:latin typeface="Arial"/>
                <a:cs typeface="Arial"/>
              </a:rPr>
              <a:t>calculated from </a:t>
            </a:r>
            <a:r>
              <a:rPr lang="en-US" b="1" dirty="0">
                <a:solidFill>
                  <a:srgbClr val="0000FF"/>
                </a:solidFill>
                <a:latin typeface="Arial"/>
                <a:cs typeface="Arial"/>
              </a:rPr>
              <a:t>observed velocity variance</a:t>
            </a:r>
            <a:r>
              <a:rPr lang="en-US" dirty="0" smtClean="0">
                <a:latin typeface="Arial"/>
                <a:cs typeface="Arial"/>
              </a:rPr>
              <a:t>)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2D3BD-6538-F945-987E-AC008E8ED60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619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976890"/>
          </a:xfrm>
          <a:prstGeom prst="rect">
            <a:avLst/>
          </a:prstGeom>
          <a:solidFill>
            <a:schemeClr val="tx1"/>
          </a:solidFill>
        </p:spPr>
        <p:txBody>
          <a:bodyPr lIns="91425" tIns="91425" rIns="91425" bIns="91425" anchor="ctr" anchorCtr="0">
            <a:noAutofit/>
          </a:bodyPr>
          <a:lstStyle/>
          <a:p>
            <a:pPr marL="360000">
              <a:spcBef>
                <a:spcPts val="0"/>
              </a:spcBef>
              <a:buNone/>
            </a:pPr>
            <a:r>
              <a:rPr lang="en-GB" b="1" dirty="0" smtClean="0">
                <a:solidFill>
                  <a:schemeClr val="accent6"/>
                </a:solidFill>
              </a:rPr>
              <a:t>Contents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59" name="Shape 59"/>
          <p:cNvSpPr txBox="1">
            <a:spLocks noGrp="1"/>
          </p:cNvSpPr>
          <p:nvPr>
            <p:ph type="body" idx="1"/>
          </p:nvPr>
        </p:nvSpPr>
        <p:spPr>
          <a:xfrm>
            <a:off x="556591" y="1424610"/>
            <a:ext cx="7961244" cy="283927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</a:pPr>
            <a:r>
              <a:rPr lang="en-GB" sz="2200" b="1" dirty="0" smtClean="0">
                <a:solidFill>
                  <a:schemeClr val="bg1">
                    <a:lumMod val="75000"/>
                  </a:schemeClr>
                </a:solidFill>
              </a:rPr>
              <a:t>1. Motivation and introduction</a:t>
            </a:r>
          </a:p>
          <a:p>
            <a:pPr rtl="0">
              <a:spcBef>
                <a:spcPts val="0"/>
              </a:spcBef>
            </a:pPr>
            <a:r>
              <a:rPr lang="en-GB" sz="2200" b="1" dirty="0" smtClean="0">
                <a:solidFill>
                  <a:schemeClr val="bg1">
                    <a:lumMod val="85000"/>
                  </a:schemeClr>
                </a:solidFill>
              </a:rPr>
              <a:t>2. Pre-processing of Halo Doppler lidar data</a:t>
            </a:r>
          </a:p>
          <a:p>
            <a:pPr rtl="0">
              <a:spcBef>
                <a:spcPts val="0"/>
              </a:spcBef>
            </a:pPr>
            <a:r>
              <a:rPr lang="en-GB" sz="2200" b="1" dirty="0" smtClean="0">
                <a:solidFill>
                  <a:schemeClr val="tx1"/>
                </a:solidFill>
              </a:rPr>
              <a:t>3. Calculation of the required lidar quantities</a:t>
            </a:r>
          </a:p>
          <a:p>
            <a:pPr rtl="0">
              <a:spcBef>
                <a:spcPts val="0"/>
              </a:spcBef>
            </a:pPr>
            <a:r>
              <a:rPr lang="en-GB" sz="2200" b="1" dirty="0" smtClean="0">
                <a:solidFill>
                  <a:schemeClr val="bg1">
                    <a:lumMod val="85000"/>
                  </a:schemeClr>
                </a:solidFill>
              </a:rPr>
              <a:t>4. Identification of the main drivers causing mixing</a:t>
            </a:r>
          </a:p>
          <a:p>
            <a:pPr rtl="0">
              <a:spcBef>
                <a:spcPts val="0"/>
              </a:spcBef>
            </a:pPr>
            <a:r>
              <a:rPr lang="en-GB" sz="2200" b="1" dirty="0" smtClean="0">
                <a:solidFill>
                  <a:schemeClr val="bg1">
                    <a:lumMod val="85000"/>
                  </a:schemeClr>
                </a:solidFill>
              </a:rPr>
              <a:t>5. Case studies: </a:t>
            </a:r>
            <a:r>
              <a:rPr lang="en-GB" sz="2200" b="1" dirty="0" err="1" smtClean="0">
                <a:solidFill>
                  <a:schemeClr val="bg1">
                    <a:lumMod val="85000"/>
                  </a:schemeClr>
                </a:solidFill>
              </a:rPr>
              <a:t>Hyytiälä</a:t>
            </a:r>
            <a:r>
              <a:rPr lang="en-GB" sz="2200" b="1" dirty="0" smtClean="0">
                <a:solidFill>
                  <a:schemeClr val="bg1">
                    <a:lumMod val="85000"/>
                  </a:schemeClr>
                </a:solidFill>
              </a:rPr>
              <a:t>, Finland and </a:t>
            </a:r>
            <a:r>
              <a:rPr lang="en-GB" sz="2200" b="1" dirty="0" err="1" smtClean="0">
                <a:solidFill>
                  <a:schemeClr val="bg1">
                    <a:lumMod val="85000"/>
                  </a:schemeClr>
                </a:solidFill>
              </a:rPr>
              <a:t>Jülich</a:t>
            </a:r>
            <a:r>
              <a:rPr lang="en-GB" sz="2200" b="1" dirty="0" smtClean="0">
                <a:solidFill>
                  <a:schemeClr val="bg1">
                    <a:lumMod val="85000"/>
                  </a:schemeClr>
                </a:solidFill>
              </a:rPr>
              <a:t>, Germany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-GB" smtClean="0"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2263744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007"/>
          <a:stretch/>
        </p:blipFill>
        <p:spPr>
          <a:xfrm>
            <a:off x="398761" y="1073673"/>
            <a:ext cx="6424057" cy="1850130"/>
          </a:xfrm>
          <a:prstGeom prst="rect">
            <a:avLst/>
          </a:prstGeom>
        </p:spPr>
      </p:pic>
      <p:sp>
        <p:nvSpPr>
          <p:cNvPr id="6" name="Shape 58"/>
          <p:cNvSpPr txBox="1">
            <a:spLocks/>
          </p:cNvSpPr>
          <p:nvPr/>
        </p:nvSpPr>
        <p:spPr>
          <a:xfrm>
            <a:off x="0" y="0"/>
            <a:ext cx="9144000" cy="97689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  <a:defRPr sz="2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1pPr>
            <a:lvl2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>
            <a:pPr marL="360000"/>
            <a:r>
              <a:rPr lang="en-GB" sz="2400" b="1" dirty="0" smtClean="0">
                <a:solidFill>
                  <a:schemeClr val="accent6"/>
                </a:solidFill>
              </a:rPr>
              <a:t>Attenuated backscatter coefficients</a:t>
            </a:r>
            <a:endParaRPr lang="en-GB" sz="2400" b="1" dirty="0">
              <a:solidFill>
                <a:schemeClr val="accent6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98762" y="3020586"/>
            <a:ext cx="829147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Height of the </a:t>
            </a:r>
            <a:r>
              <a:rPr lang="en-US" b="1" i="1" dirty="0" smtClean="0"/>
              <a:t>aerosol layer</a:t>
            </a:r>
            <a:r>
              <a:rPr lang="en-US" dirty="0" smtClean="0"/>
              <a:t> – only used to limit the method to the boundary layer. </a:t>
            </a:r>
          </a:p>
          <a:p>
            <a:endParaRPr lang="en-US" dirty="0" smtClean="0"/>
          </a:p>
          <a:p>
            <a:r>
              <a:rPr lang="en-US" dirty="0" smtClean="0"/>
              <a:t>In practice, at least at high latitude sites, </a:t>
            </a:r>
            <a:r>
              <a:rPr lang="en-US" b="1" dirty="0" smtClean="0"/>
              <a:t>the height where signal can’t be extracted reliably from the background noise anymore is lower than the boundary layer height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b="1" dirty="0" smtClean="0"/>
              <a:t>Cloud detection </a:t>
            </a:r>
            <a:r>
              <a:rPr lang="en-US" dirty="0" smtClean="0"/>
              <a:t>using the </a:t>
            </a:r>
            <a:r>
              <a:rPr lang="en-US" dirty="0" err="1" smtClean="0"/>
              <a:t>Cloudnet</a:t>
            </a:r>
            <a:r>
              <a:rPr lang="en-US" dirty="0" smtClean="0"/>
              <a:t> detection scheme.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14" r="10474" b="81200"/>
          <a:stretch/>
        </p:blipFill>
        <p:spPr>
          <a:xfrm>
            <a:off x="398761" y="976890"/>
            <a:ext cx="5957495" cy="1946913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-GB" smtClean="0"/>
              <a:t>15</a:t>
            </a:fld>
            <a:endParaRPr lang="en-GB" dirty="0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93" b="61212"/>
          <a:stretch/>
        </p:blipFill>
        <p:spPr>
          <a:xfrm>
            <a:off x="398761" y="976890"/>
            <a:ext cx="6424524" cy="1928441"/>
          </a:xfrm>
          <a:prstGeom prst="rect">
            <a:avLst/>
          </a:prstGeom>
        </p:spPr>
      </p:pic>
      <p:sp>
        <p:nvSpPr>
          <p:cNvPr id="6" name="Shape 58"/>
          <p:cNvSpPr txBox="1">
            <a:spLocks/>
          </p:cNvSpPr>
          <p:nvPr/>
        </p:nvSpPr>
        <p:spPr>
          <a:xfrm>
            <a:off x="0" y="0"/>
            <a:ext cx="9144000" cy="97689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  <a:defRPr sz="2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1pPr>
            <a:lvl2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>
            <a:pPr marL="360000"/>
            <a:r>
              <a:rPr lang="en-GB" sz="2400" b="1" dirty="0" smtClean="0">
                <a:solidFill>
                  <a:schemeClr val="accent6"/>
                </a:solidFill>
              </a:rPr>
              <a:t>Vertical velocity skewness</a:t>
            </a:r>
            <a:endParaRPr lang="en-GB" sz="2400" b="1" dirty="0">
              <a:solidFill>
                <a:schemeClr val="accent6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398762" y="3020586"/>
                <a:ext cx="8291476" cy="169251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i-FI" b="0" i="1" smtClean="0">
                          <a:latin typeface="Cambria Math" charset="0"/>
                        </a:rPr>
                        <m:t>𝑠</m:t>
                      </m:r>
                      <m:r>
                        <a:rPr lang="fi-FI" b="0" i="1" smtClean="0">
                          <a:latin typeface="Cambria Math" charset="0"/>
                        </a:rPr>
                        <m:t>= </m:t>
                      </m:r>
                      <m:f>
                        <m:fPr>
                          <m:ctrlPr>
                            <a:rPr lang="bg-BG" b="0" i="1" smtClean="0">
                              <a:latin typeface="Cambria Math" charset="0"/>
                            </a:rPr>
                          </m:ctrlPr>
                        </m:fPr>
                        <m:num>
                          <m:acc>
                            <m:accPr>
                              <m:chr m:val="̅"/>
                              <m:ctrlPr>
                                <a:rPr lang="bg-BG" b="0" i="1" smtClean="0">
                                  <a:latin typeface="Cambria Math" charset="0"/>
                                </a:rPr>
                              </m:ctrlPr>
                            </m:accPr>
                            <m:e>
                              <m:sSup>
                                <m:sSupPr>
                                  <m:ctrlPr>
                                    <a:rPr lang="fi-FI" b="0" i="1" smtClean="0">
                                      <a:latin typeface="Cambria Math" charset="0"/>
                                    </a:rPr>
                                  </m:ctrlPr>
                                </m:sSupPr>
                                <m:e>
                                  <m:r>
                                    <a:rPr lang="fi-FI" b="0" i="1" smtClean="0">
                                      <a:latin typeface="Cambria Math" charset="0"/>
                                    </a:rPr>
                                    <m:t>𝑤</m:t>
                                  </m:r>
                                </m:e>
                                <m:sup>
                                  <m:r>
                                    <a:rPr lang="fi-FI" b="0" i="1" smtClean="0">
                                      <a:latin typeface="Cambria Math" charset="0"/>
                                    </a:rPr>
                                    <m:t>′3</m:t>
                                  </m:r>
                                </m:sup>
                              </m:sSup>
                            </m:e>
                          </m:acc>
                        </m:num>
                        <m:den>
                          <m:sSup>
                            <m:sSupPr>
                              <m:ctrlPr>
                                <a:rPr lang="bg-BG" b="0" i="1" smtClean="0">
                                  <a:latin typeface="Cambria Math" charset="0"/>
                                </a:rPr>
                              </m:ctrlPr>
                            </m:sSupPr>
                            <m:e>
                              <m:acc>
                                <m:accPr>
                                  <m:chr m:val="̅"/>
                                  <m:ctrlPr>
                                    <a:rPr lang="bg-BG" i="1">
                                      <a:latin typeface="Cambria Math" charset="0"/>
                                    </a:rPr>
                                  </m:ctrlPr>
                                </m:accPr>
                                <m:e>
                                  <m:sSup>
                                    <m:sSupPr>
                                      <m:ctrlPr>
                                        <a:rPr lang="fi-FI" i="1">
                                          <a:latin typeface="Cambria Math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fi-FI" i="1">
                                          <a:latin typeface="Cambria Math" charset="0"/>
                                        </a:rPr>
                                        <m:t>𝑤</m:t>
                                      </m:r>
                                    </m:e>
                                    <m:sup>
                                      <m:r>
                                        <a:rPr lang="fi-FI" i="1">
                                          <a:latin typeface="Cambria Math" charset="0"/>
                                        </a:rPr>
                                        <m:t>′</m:t>
                                      </m:r>
                                      <m:r>
                                        <a:rPr lang="fi-FI" b="0" i="1" smtClean="0">
                                          <a:latin typeface="Cambria Math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acc>
                            </m:e>
                            <m:sup>
                              <m:r>
                                <a:rPr lang="fi-FI" b="0" i="1" smtClean="0">
                                  <a:latin typeface="Cambria Math" charset="0"/>
                                </a:rPr>
                                <m:t>3/2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dirty="0" smtClean="0"/>
              </a:p>
              <a:p>
                <a:endParaRPr lang="en-US" dirty="0"/>
              </a:p>
              <a:p>
                <a:r>
                  <a:rPr lang="en-US" i="1" dirty="0" smtClean="0"/>
                  <a:t>w</a:t>
                </a:r>
                <a:r>
                  <a:rPr lang="en-US" dirty="0" smtClean="0"/>
                  <a:t>’ variation from the mean and overbars temporal and vertical means</a:t>
                </a:r>
              </a:p>
              <a:p>
                <a:endParaRPr lang="en-US" dirty="0"/>
              </a:p>
              <a:p>
                <a:r>
                  <a:rPr lang="en-US" dirty="0" smtClean="0"/>
                  <a:t>Used for detecting cloud-driven turbulence and its extent </a:t>
                </a:r>
              </a:p>
              <a:p>
                <a:endParaRPr lang="en-US" dirty="0" smtClean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762" y="3020586"/>
                <a:ext cx="8291476" cy="1692515"/>
              </a:xfrm>
              <a:prstGeom prst="rect">
                <a:avLst/>
              </a:prstGeom>
              <a:blipFill rotWithShape="0">
                <a:blip r:embed="rId4"/>
                <a:stretch>
                  <a:fillRect l="-2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31" r="10473" b="61055"/>
          <a:stretch/>
        </p:blipFill>
        <p:spPr>
          <a:xfrm>
            <a:off x="398761" y="976890"/>
            <a:ext cx="5957495" cy="1946913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-GB" smtClean="0"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5002512"/>
      </p:ext>
    </p:extLst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918" b="41089"/>
          <a:stretch/>
        </p:blipFill>
        <p:spPr>
          <a:xfrm>
            <a:off x="398761" y="1055201"/>
            <a:ext cx="6424057" cy="1850130"/>
          </a:xfrm>
          <a:prstGeom prst="rect">
            <a:avLst/>
          </a:prstGeom>
        </p:spPr>
      </p:pic>
      <p:sp>
        <p:nvSpPr>
          <p:cNvPr id="6" name="Shape 58"/>
          <p:cNvSpPr txBox="1">
            <a:spLocks/>
          </p:cNvSpPr>
          <p:nvPr/>
        </p:nvSpPr>
        <p:spPr>
          <a:xfrm>
            <a:off x="0" y="0"/>
            <a:ext cx="9144000" cy="97689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  <a:defRPr sz="2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1pPr>
            <a:lvl2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>
            <a:pPr marL="360000"/>
            <a:r>
              <a:rPr lang="en-GB" sz="2400" b="1" dirty="0" smtClean="0">
                <a:solidFill>
                  <a:schemeClr val="accent6"/>
                </a:solidFill>
              </a:rPr>
              <a:t>Dissipation rate of </a:t>
            </a:r>
            <a:r>
              <a:rPr lang="en-GB" sz="2400" b="1" dirty="0">
                <a:solidFill>
                  <a:schemeClr val="accent6"/>
                </a:solidFill>
              </a:rPr>
              <a:t>t</a:t>
            </a:r>
            <a:r>
              <a:rPr lang="en-GB" sz="2400" b="1" dirty="0" smtClean="0">
                <a:solidFill>
                  <a:schemeClr val="accent6"/>
                </a:solidFill>
              </a:rPr>
              <a:t>urbulent kinetic energy (TKE)</a:t>
            </a:r>
            <a:endParaRPr lang="en-GB" sz="2400" b="1" dirty="0">
              <a:solidFill>
                <a:schemeClr val="accent6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98762" y="3020586"/>
            <a:ext cx="829147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Derived directly from vertical velocity variance</a:t>
            </a:r>
          </a:p>
          <a:p>
            <a:endParaRPr lang="en-US" dirty="0"/>
          </a:p>
          <a:p>
            <a:r>
              <a:rPr lang="en-US" dirty="0" smtClean="0"/>
              <a:t>Length scales derived from wavenumbers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18" y="2905331"/>
            <a:ext cx="3537679" cy="217978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20" r="10473" b="41366"/>
          <a:stretch/>
        </p:blipFill>
        <p:spPr>
          <a:xfrm>
            <a:off x="398761" y="976890"/>
            <a:ext cx="5957495" cy="194691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46982" y="2519243"/>
            <a:ext cx="19765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O’Connor et al. (2010)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-GB" smtClean="0"/>
              <a:t>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29700566"/>
      </p:ext>
    </p:extLst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58"/>
          <p:cNvSpPr txBox="1">
            <a:spLocks/>
          </p:cNvSpPr>
          <p:nvPr/>
        </p:nvSpPr>
        <p:spPr>
          <a:xfrm>
            <a:off x="0" y="0"/>
            <a:ext cx="9144000" cy="97689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  <a:defRPr sz="2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1pPr>
            <a:lvl2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>
            <a:pPr marL="360000"/>
            <a:r>
              <a:rPr lang="en-GB" sz="2400" b="1" dirty="0">
                <a:solidFill>
                  <a:srgbClr val="EEFF41"/>
                </a:solidFill>
              </a:rPr>
              <a:t>Comparison of TKE from lidar &amp; sonic anemometers (mast)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2254" y="1137427"/>
            <a:ext cx="6945745" cy="3801820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-GB" smtClean="0"/>
              <a:t>18</a:t>
            </a:fld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70" y="1339272"/>
            <a:ext cx="1047884" cy="323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720516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58"/>
          <p:cNvSpPr txBox="1">
            <a:spLocks/>
          </p:cNvSpPr>
          <p:nvPr/>
        </p:nvSpPr>
        <p:spPr>
          <a:xfrm>
            <a:off x="0" y="0"/>
            <a:ext cx="9144000" cy="97689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  <a:defRPr sz="2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1pPr>
            <a:lvl2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>
            <a:pPr marL="360000"/>
            <a:r>
              <a:rPr lang="en-GB" sz="2400" b="1" dirty="0">
                <a:solidFill>
                  <a:srgbClr val="EEFF41"/>
                </a:solidFill>
              </a:rPr>
              <a:t>Comparison of TKE from lidar &amp; sonic anemometers (mast)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2254" y="1137427"/>
            <a:ext cx="6945745" cy="38018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017" y="1100482"/>
            <a:ext cx="6899564" cy="3241056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-GB" smtClean="0"/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81176372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976890"/>
          </a:xfrm>
          <a:prstGeom prst="rect">
            <a:avLst/>
          </a:prstGeom>
          <a:solidFill>
            <a:schemeClr val="tx1"/>
          </a:solidFill>
        </p:spPr>
        <p:txBody>
          <a:bodyPr lIns="91425" tIns="91425" rIns="91425" bIns="91425" anchor="ctr" anchorCtr="0">
            <a:noAutofit/>
          </a:bodyPr>
          <a:lstStyle/>
          <a:p>
            <a:pPr marL="360000">
              <a:spcBef>
                <a:spcPts val="0"/>
              </a:spcBef>
              <a:buNone/>
            </a:pPr>
            <a:r>
              <a:rPr lang="en-GB" b="1" dirty="0" smtClean="0">
                <a:solidFill>
                  <a:schemeClr val="accent6"/>
                </a:solidFill>
              </a:rPr>
              <a:t>Contents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59" name="Shape 59"/>
          <p:cNvSpPr txBox="1">
            <a:spLocks noGrp="1"/>
          </p:cNvSpPr>
          <p:nvPr>
            <p:ph type="body" idx="1"/>
          </p:nvPr>
        </p:nvSpPr>
        <p:spPr>
          <a:xfrm>
            <a:off x="556591" y="1424610"/>
            <a:ext cx="7961244" cy="283927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</a:pPr>
            <a:r>
              <a:rPr lang="en-GB" sz="2200" b="1" dirty="0" smtClean="0">
                <a:solidFill>
                  <a:schemeClr val="tx1"/>
                </a:solidFill>
              </a:rPr>
              <a:t>1. Motivation and introduction</a:t>
            </a:r>
          </a:p>
          <a:p>
            <a:pPr rtl="0">
              <a:spcBef>
                <a:spcPts val="0"/>
              </a:spcBef>
            </a:pPr>
            <a:r>
              <a:rPr lang="en-GB" sz="2200" b="1" dirty="0" smtClean="0">
                <a:solidFill>
                  <a:schemeClr val="tx1"/>
                </a:solidFill>
              </a:rPr>
              <a:t>2. Pre-processing of Halo Doppler lidar data</a:t>
            </a:r>
          </a:p>
          <a:p>
            <a:pPr rtl="0">
              <a:spcBef>
                <a:spcPts val="0"/>
              </a:spcBef>
            </a:pPr>
            <a:r>
              <a:rPr lang="en-GB" sz="2200" b="1" dirty="0" smtClean="0">
                <a:solidFill>
                  <a:schemeClr val="tx1"/>
                </a:solidFill>
              </a:rPr>
              <a:t>3. Calculation of the required lidar quantities</a:t>
            </a:r>
          </a:p>
          <a:p>
            <a:pPr rtl="0">
              <a:spcBef>
                <a:spcPts val="0"/>
              </a:spcBef>
            </a:pPr>
            <a:r>
              <a:rPr lang="en-GB" sz="2200" b="1" dirty="0" smtClean="0">
                <a:solidFill>
                  <a:schemeClr val="tx1"/>
                </a:solidFill>
              </a:rPr>
              <a:t>4. Identification of the main drivers causing mixing</a:t>
            </a:r>
          </a:p>
          <a:p>
            <a:pPr rtl="0">
              <a:spcBef>
                <a:spcPts val="0"/>
              </a:spcBef>
            </a:pPr>
            <a:r>
              <a:rPr lang="en-GB" sz="2200" b="1" dirty="0" smtClean="0">
                <a:solidFill>
                  <a:schemeClr val="tx1"/>
                </a:solidFill>
              </a:rPr>
              <a:t>5. Case studies: </a:t>
            </a:r>
            <a:r>
              <a:rPr lang="en-GB" sz="2200" b="1" dirty="0" err="1" smtClean="0">
                <a:solidFill>
                  <a:schemeClr val="tx1"/>
                </a:solidFill>
              </a:rPr>
              <a:t>Hyytiälä</a:t>
            </a:r>
            <a:r>
              <a:rPr lang="en-GB" sz="2200" b="1" dirty="0" smtClean="0">
                <a:solidFill>
                  <a:schemeClr val="tx1"/>
                </a:solidFill>
              </a:rPr>
              <a:t>, Finland and </a:t>
            </a:r>
            <a:r>
              <a:rPr lang="en-GB" sz="2200" b="1" dirty="0" err="1" smtClean="0">
                <a:solidFill>
                  <a:schemeClr val="tx1"/>
                </a:solidFill>
              </a:rPr>
              <a:t>Jülich</a:t>
            </a:r>
            <a:r>
              <a:rPr lang="en-GB" sz="2200" b="1" dirty="0" smtClean="0">
                <a:solidFill>
                  <a:schemeClr val="tx1"/>
                </a:solidFill>
              </a:rPr>
              <a:t>, Germany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3948829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58"/>
          <p:cNvSpPr txBox="1">
            <a:spLocks/>
          </p:cNvSpPr>
          <p:nvPr/>
        </p:nvSpPr>
        <p:spPr>
          <a:xfrm>
            <a:off x="0" y="0"/>
            <a:ext cx="9144000" cy="97689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  <a:defRPr sz="2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1pPr>
            <a:lvl2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>
            <a:pPr marL="360000"/>
            <a:r>
              <a:rPr lang="en-GB" sz="2400" b="1" dirty="0" smtClean="0">
                <a:solidFill>
                  <a:srgbClr val="EEFF41"/>
                </a:solidFill>
              </a:rPr>
              <a:t>Comparison of TKE from lidar &amp; sonic anemometers (mast)</a:t>
            </a:r>
            <a:endParaRPr lang="en-GB" sz="2400" b="1" dirty="0">
              <a:solidFill>
                <a:srgbClr val="EEFF4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246" y="1137426"/>
            <a:ext cx="7079017" cy="3962357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-GB" smtClean="0"/>
              <a:t>20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20672249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925" b="21082"/>
          <a:stretch/>
        </p:blipFill>
        <p:spPr>
          <a:xfrm>
            <a:off x="398761" y="1055201"/>
            <a:ext cx="6424057" cy="1850130"/>
          </a:xfrm>
          <a:prstGeom prst="rect">
            <a:avLst/>
          </a:prstGeom>
        </p:spPr>
      </p:pic>
      <p:sp>
        <p:nvSpPr>
          <p:cNvPr id="6" name="Shape 58"/>
          <p:cNvSpPr txBox="1">
            <a:spLocks/>
          </p:cNvSpPr>
          <p:nvPr/>
        </p:nvSpPr>
        <p:spPr>
          <a:xfrm>
            <a:off x="0" y="0"/>
            <a:ext cx="9144000" cy="97689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  <a:defRPr sz="2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1pPr>
            <a:lvl2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>
            <a:pPr marL="360000"/>
            <a:r>
              <a:rPr lang="en-GB" sz="2400" b="1" dirty="0" smtClean="0">
                <a:solidFill>
                  <a:schemeClr val="accent6"/>
                </a:solidFill>
              </a:rPr>
              <a:t>Vector wind shear</a:t>
            </a:r>
            <a:endParaRPr lang="en-GB" sz="2400" b="1" dirty="0">
              <a:solidFill>
                <a:schemeClr val="accent6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98762" y="3020586"/>
            <a:ext cx="82914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High temporal and vertical resolution winds from DL </a:t>
            </a:r>
            <a:br>
              <a:rPr lang="en-US" dirty="0" smtClean="0"/>
            </a:br>
            <a:r>
              <a:rPr lang="en-US" dirty="0" smtClean="0"/>
              <a:t>allow identification of another potential source for turbulence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1" t="59641" r="8742" b="21145"/>
          <a:stretch/>
        </p:blipFill>
        <p:spPr>
          <a:xfrm>
            <a:off x="398761" y="976890"/>
            <a:ext cx="5957495" cy="1946913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-GB" smtClean="0"/>
              <a:t>21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21851374"/>
      </p:ext>
    </p:extLst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976890"/>
          </a:xfrm>
          <a:prstGeom prst="rect">
            <a:avLst/>
          </a:prstGeom>
          <a:solidFill>
            <a:schemeClr val="tx1"/>
          </a:solidFill>
        </p:spPr>
        <p:txBody>
          <a:bodyPr lIns="91425" tIns="91425" rIns="91425" bIns="91425" anchor="ctr" anchorCtr="0">
            <a:noAutofit/>
          </a:bodyPr>
          <a:lstStyle/>
          <a:p>
            <a:pPr marL="360000">
              <a:spcBef>
                <a:spcPts val="0"/>
              </a:spcBef>
              <a:buNone/>
            </a:pPr>
            <a:r>
              <a:rPr lang="en-GB" b="1" dirty="0" smtClean="0">
                <a:solidFill>
                  <a:schemeClr val="accent6"/>
                </a:solidFill>
              </a:rPr>
              <a:t>Contents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59" name="Shape 59"/>
          <p:cNvSpPr txBox="1">
            <a:spLocks noGrp="1"/>
          </p:cNvSpPr>
          <p:nvPr>
            <p:ph type="body" idx="1"/>
          </p:nvPr>
        </p:nvSpPr>
        <p:spPr>
          <a:xfrm>
            <a:off x="556591" y="1424610"/>
            <a:ext cx="7961244" cy="283927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</a:pPr>
            <a:r>
              <a:rPr lang="en-GB" sz="2200" b="1" dirty="0" smtClean="0">
                <a:solidFill>
                  <a:schemeClr val="bg1">
                    <a:lumMod val="75000"/>
                  </a:schemeClr>
                </a:solidFill>
              </a:rPr>
              <a:t>1. Motivation and introduction</a:t>
            </a:r>
          </a:p>
          <a:p>
            <a:pPr rtl="0">
              <a:spcBef>
                <a:spcPts val="0"/>
              </a:spcBef>
            </a:pPr>
            <a:r>
              <a:rPr lang="en-GB" sz="2200" b="1" dirty="0" smtClean="0">
                <a:solidFill>
                  <a:schemeClr val="bg1">
                    <a:lumMod val="85000"/>
                  </a:schemeClr>
                </a:solidFill>
              </a:rPr>
              <a:t>2. Pre-processing of Halo Doppler lidar data</a:t>
            </a:r>
          </a:p>
          <a:p>
            <a:pPr rtl="0">
              <a:spcBef>
                <a:spcPts val="0"/>
              </a:spcBef>
            </a:pPr>
            <a:r>
              <a:rPr lang="en-GB" sz="2200" b="1" dirty="0" smtClean="0">
                <a:solidFill>
                  <a:schemeClr val="bg1">
                    <a:lumMod val="75000"/>
                  </a:schemeClr>
                </a:solidFill>
              </a:rPr>
              <a:t>3. Calculation of the required lidar quantities</a:t>
            </a:r>
          </a:p>
          <a:p>
            <a:pPr rtl="0">
              <a:spcBef>
                <a:spcPts val="0"/>
              </a:spcBef>
            </a:pPr>
            <a:r>
              <a:rPr lang="en-GB" sz="2200" b="1" dirty="0" smtClean="0">
                <a:solidFill>
                  <a:schemeClr val="tx1"/>
                </a:solidFill>
              </a:rPr>
              <a:t>4.</a:t>
            </a:r>
            <a:r>
              <a:rPr lang="en-GB" sz="2200" b="1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GB" sz="2200" b="1" dirty="0" smtClean="0">
                <a:solidFill>
                  <a:schemeClr val="tx1"/>
                </a:solidFill>
              </a:rPr>
              <a:t>Identification of the main drivers causing mixing</a:t>
            </a:r>
          </a:p>
          <a:p>
            <a:pPr rtl="0">
              <a:spcBef>
                <a:spcPts val="0"/>
              </a:spcBef>
            </a:pPr>
            <a:r>
              <a:rPr lang="en-GB" sz="2200" b="1" dirty="0" smtClean="0">
                <a:solidFill>
                  <a:schemeClr val="bg1">
                    <a:lumMod val="85000"/>
                  </a:schemeClr>
                </a:solidFill>
              </a:rPr>
              <a:t>5. Case studies: </a:t>
            </a:r>
            <a:r>
              <a:rPr lang="en-GB" sz="2200" b="1" dirty="0" err="1" smtClean="0">
                <a:solidFill>
                  <a:schemeClr val="bg1">
                    <a:lumMod val="85000"/>
                  </a:schemeClr>
                </a:solidFill>
              </a:rPr>
              <a:t>Hyytiälä</a:t>
            </a:r>
            <a:r>
              <a:rPr lang="en-GB" sz="2200" b="1" dirty="0" smtClean="0">
                <a:solidFill>
                  <a:schemeClr val="bg1">
                    <a:lumMod val="85000"/>
                  </a:schemeClr>
                </a:solidFill>
              </a:rPr>
              <a:t>, Finland and </a:t>
            </a:r>
            <a:r>
              <a:rPr lang="en-GB" sz="2200" b="1" dirty="0" err="1" smtClean="0">
                <a:solidFill>
                  <a:schemeClr val="bg1">
                    <a:lumMod val="85000"/>
                  </a:schemeClr>
                </a:solidFill>
              </a:rPr>
              <a:t>Jülich</a:t>
            </a:r>
            <a:r>
              <a:rPr lang="en-GB" sz="2200" b="1" dirty="0" smtClean="0">
                <a:solidFill>
                  <a:schemeClr val="bg1">
                    <a:lumMod val="85000"/>
                  </a:schemeClr>
                </a:solidFill>
              </a:rPr>
              <a:t>, Germany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-GB" smtClean="0"/>
              <a:t>22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82921971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58"/>
          <p:cNvSpPr txBox="1">
            <a:spLocks/>
          </p:cNvSpPr>
          <p:nvPr/>
        </p:nvSpPr>
        <p:spPr>
          <a:xfrm>
            <a:off x="0" y="0"/>
            <a:ext cx="9144000" cy="97689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  <a:defRPr sz="2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1pPr>
            <a:lvl2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>
            <a:pPr marL="360000"/>
            <a:r>
              <a:rPr lang="en-GB" sz="2400" b="1" dirty="0" smtClean="0">
                <a:solidFill>
                  <a:schemeClr val="accent6"/>
                </a:solidFill>
              </a:rPr>
              <a:t>Decision tree for non-precipitating days</a:t>
            </a:r>
            <a:endParaRPr lang="en-GB" sz="2400" b="1" dirty="0">
              <a:solidFill>
                <a:schemeClr val="accent6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96" t="16162" r="5430" b="10752"/>
          <a:stretch/>
        </p:blipFill>
        <p:spPr>
          <a:xfrm>
            <a:off x="1286827" y="1108365"/>
            <a:ext cx="6570345" cy="3688456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-GB" smtClean="0"/>
              <a:t>23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2563246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976890"/>
          </a:xfrm>
          <a:prstGeom prst="rect">
            <a:avLst/>
          </a:prstGeom>
          <a:solidFill>
            <a:schemeClr val="tx1"/>
          </a:solidFill>
        </p:spPr>
        <p:txBody>
          <a:bodyPr lIns="91425" tIns="91425" rIns="91425" bIns="91425" anchor="ctr" anchorCtr="0">
            <a:noAutofit/>
          </a:bodyPr>
          <a:lstStyle/>
          <a:p>
            <a:pPr marL="360000">
              <a:spcBef>
                <a:spcPts val="0"/>
              </a:spcBef>
              <a:buNone/>
            </a:pPr>
            <a:r>
              <a:rPr lang="en-GB" b="1" dirty="0" smtClean="0">
                <a:solidFill>
                  <a:schemeClr val="accent6"/>
                </a:solidFill>
              </a:rPr>
              <a:t>Contents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59" name="Shape 59"/>
          <p:cNvSpPr txBox="1">
            <a:spLocks noGrp="1"/>
          </p:cNvSpPr>
          <p:nvPr>
            <p:ph type="body" idx="1"/>
          </p:nvPr>
        </p:nvSpPr>
        <p:spPr>
          <a:xfrm>
            <a:off x="556591" y="1424610"/>
            <a:ext cx="7961244" cy="283927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</a:pPr>
            <a:r>
              <a:rPr lang="en-GB" sz="2200" b="1" dirty="0" smtClean="0">
                <a:solidFill>
                  <a:schemeClr val="bg1">
                    <a:lumMod val="75000"/>
                  </a:schemeClr>
                </a:solidFill>
              </a:rPr>
              <a:t>1. Motivation and introduction</a:t>
            </a:r>
          </a:p>
          <a:p>
            <a:pPr rtl="0">
              <a:spcBef>
                <a:spcPts val="0"/>
              </a:spcBef>
            </a:pPr>
            <a:r>
              <a:rPr lang="en-GB" sz="2200" b="1" dirty="0" smtClean="0">
                <a:solidFill>
                  <a:schemeClr val="bg1">
                    <a:lumMod val="85000"/>
                  </a:schemeClr>
                </a:solidFill>
              </a:rPr>
              <a:t>2. Pre-processing of Halo Doppler lidar data</a:t>
            </a:r>
          </a:p>
          <a:p>
            <a:pPr rtl="0">
              <a:spcBef>
                <a:spcPts val="0"/>
              </a:spcBef>
            </a:pPr>
            <a:r>
              <a:rPr lang="en-GB" sz="2200" b="1" dirty="0" smtClean="0">
                <a:solidFill>
                  <a:schemeClr val="bg1">
                    <a:lumMod val="75000"/>
                  </a:schemeClr>
                </a:solidFill>
              </a:rPr>
              <a:t>3. Calculation of the required lidar quantities</a:t>
            </a:r>
          </a:p>
          <a:p>
            <a:pPr rtl="0">
              <a:spcBef>
                <a:spcPts val="0"/>
              </a:spcBef>
            </a:pPr>
            <a:r>
              <a:rPr lang="en-GB" sz="2200" b="1" dirty="0" smtClean="0">
                <a:solidFill>
                  <a:schemeClr val="bg1">
                    <a:lumMod val="75000"/>
                  </a:schemeClr>
                </a:solidFill>
              </a:rPr>
              <a:t>4. Identification of the main drivers causing mixing</a:t>
            </a:r>
          </a:p>
          <a:p>
            <a:pPr rtl="0">
              <a:spcBef>
                <a:spcPts val="0"/>
              </a:spcBef>
            </a:pPr>
            <a:r>
              <a:rPr lang="en-GB" sz="2200" b="1" dirty="0" smtClean="0">
                <a:solidFill>
                  <a:schemeClr val="tx1"/>
                </a:solidFill>
              </a:rPr>
              <a:t>5. Case studies: </a:t>
            </a:r>
            <a:r>
              <a:rPr lang="en-GB" sz="2200" b="1" dirty="0" err="1" smtClean="0">
                <a:solidFill>
                  <a:schemeClr val="tx1"/>
                </a:solidFill>
              </a:rPr>
              <a:t>Hyytiälä</a:t>
            </a:r>
            <a:r>
              <a:rPr lang="en-GB" sz="2200" b="1" dirty="0" smtClean="0">
                <a:solidFill>
                  <a:schemeClr val="tx1"/>
                </a:solidFill>
              </a:rPr>
              <a:t>, Finland and </a:t>
            </a:r>
            <a:r>
              <a:rPr lang="en-GB" sz="2200" b="1" dirty="0" err="1" smtClean="0">
                <a:solidFill>
                  <a:schemeClr val="tx1"/>
                </a:solidFill>
              </a:rPr>
              <a:t>Jülich</a:t>
            </a:r>
            <a:r>
              <a:rPr lang="en-GB" sz="2200" b="1" dirty="0" smtClean="0">
                <a:solidFill>
                  <a:schemeClr val="tx1"/>
                </a:solidFill>
              </a:rPr>
              <a:t>, Germany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-GB" smtClean="0"/>
              <a:t>24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4715330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58"/>
          <p:cNvSpPr txBox="1">
            <a:spLocks/>
          </p:cNvSpPr>
          <p:nvPr/>
        </p:nvSpPr>
        <p:spPr>
          <a:xfrm>
            <a:off x="0" y="0"/>
            <a:ext cx="9144000" cy="97689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  <a:defRPr sz="2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1pPr>
            <a:lvl2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>
            <a:pPr marL="360000"/>
            <a:r>
              <a:rPr lang="en-GB" sz="2400" b="1" dirty="0" smtClean="0">
                <a:solidFill>
                  <a:schemeClr val="accent6"/>
                </a:solidFill>
              </a:rPr>
              <a:t>2016-3-9, </a:t>
            </a:r>
            <a:r>
              <a:rPr lang="en-GB" sz="2400" b="1" dirty="0" err="1">
                <a:solidFill>
                  <a:schemeClr val="accent6"/>
                </a:solidFill>
              </a:rPr>
              <a:t>Jülich</a:t>
            </a:r>
            <a:r>
              <a:rPr lang="en-GB" sz="2400" b="1" dirty="0">
                <a:solidFill>
                  <a:schemeClr val="accent6"/>
                </a:solidFill>
              </a:rPr>
              <a:t>, </a:t>
            </a:r>
            <a:r>
              <a:rPr lang="en-GB" sz="2400" b="1" dirty="0" smtClean="0">
                <a:solidFill>
                  <a:schemeClr val="accent6"/>
                </a:solidFill>
              </a:rPr>
              <a:t>Germany clear sky case</a:t>
            </a:r>
            <a:endParaRPr lang="en-GB" sz="2400" b="1" dirty="0">
              <a:solidFill>
                <a:schemeClr val="accent6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090"/>
          <a:stretch/>
        </p:blipFill>
        <p:spPr>
          <a:xfrm>
            <a:off x="361815" y="3188689"/>
            <a:ext cx="5521117" cy="1673925"/>
          </a:xfrm>
          <a:prstGeom prst="rect">
            <a:avLst/>
          </a:prstGeom>
        </p:spPr>
      </p:pic>
      <p:sp>
        <p:nvSpPr>
          <p:cNvPr id="10" name="Slide Number Placeholder 9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-GB" smtClean="0"/>
              <a:t>25</a:t>
            </a:fld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249" b="21347"/>
          <a:stretch/>
        </p:blipFill>
        <p:spPr>
          <a:xfrm>
            <a:off x="6216073" y="1160998"/>
            <a:ext cx="2673810" cy="352882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290"/>
          <a:stretch/>
        </p:blipFill>
        <p:spPr>
          <a:xfrm>
            <a:off x="361815" y="1514764"/>
            <a:ext cx="5600810" cy="1673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325096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58"/>
          <p:cNvSpPr txBox="1">
            <a:spLocks/>
          </p:cNvSpPr>
          <p:nvPr/>
        </p:nvSpPr>
        <p:spPr>
          <a:xfrm>
            <a:off x="0" y="0"/>
            <a:ext cx="9144000" cy="97689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  <a:defRPr sz="2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1pPr>
            <a:lvl2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>
            <a:pPr marL="360000"/>
            <a:r>
              <a:rPr lang="en-GB" sz="2400" b="1" dirty="0" smtClean="0">
                <a:solidFill>
                  <a:schemeClr val="accent6"/>
                </a:solidFill>
              </a:rPr>
              <a:t>2016-3-9, </a:t>
            </a:r>
            <a:r>
              <a:rPr lang="en-GB" sz="2400" b="1" dirty="0" err="1">
                <a:solidFill>
                  <a:schemeClr val="accent6"/>
                </a:solidFill>
              </a:rPr>
              <a:t>Jülich</a:t>
            </a:r>
            <a:r>
              <a:rPr lang="en-GB" sz="2400" b="1" dirty="0">
                <a:solidFill>
                  <a:schemeClr val="accent6"/>
                </a:solidFill>
              </a:rPr>
              <a:t>, </a:t>
            </a:r>
            <a:r>
              <a:rPr lang="en-GB" sz="2400" b="1" dirty="0" smtClean="0">
                <a:solidFill>
                  <a:schemeClr val="accent6"/>
                </a:solidFill>
              </a:rPr>
              <a:t>Germany clear sky case</a:t>
            </a:r>
            <a:endParaRPr lang="en-GB" sz="2400" b="1" dirty="0">
              <a:solidFill>
                <a:schemeClr val="accent6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3" r="14492" b="25656"/>
          <a:stretch/>
        </p:blipFill>
        <p:spPr>
          <a:xfrm>
            <a:off x="6039509" y="1237673"/>
            <a:ext cx="2818164" cy="368049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-GB" smtClean="0"/>
              <a:t>26</a:t>
            </a:fld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090"/>
          <a:stretch/>
        </p:blipFill>
        <p:spPr>
          <a:xfrm>
            <a:off x="361815" y="3188689"/>
            <a:ext cx="5521117" cy="16739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290"/>
          <a:stretch/>
        </p:blipFill>
        <p:spPr>
          <a:xfrm>
            <a:off x="361815" y="1514764"/>
            <a:ext cx="5600810" cy="1673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688482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8"/>
          <p:cNvSpPr txBox="1">
            <a:spLocks/>
          </p:cNvSpPr>
          <p:nvPr/>
        </p:nvSpPr>
        <p:spPr>
          <a:xfrm>
            <a:off x="0" y="0"/>
            <a:ext cx="9144000" cy="97689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  <a:defRPr sz="2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1pPr>
            <a:lvl2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>
            <a:pPr marL="360000"/>
            <a:r>
              <a:rPr lang="en-GB" sz="2400" b="1" dirty="0" smtClean="0">
                <a:solidFill>
                  <a:srgbClr val="EEFF41"/>
                </a:solidFill>
              </a:rPr>
              <a:t>2016-9-22, </a:t>
            </a:r>
            <a:r>
              <a:rPr lang="en-GB" sz="2400" b="1" dirty="0" err="1" smtClean="0">
                <a:solidFill>
                  <a:srgbClr val="EEFF41"/>
                </a:solidFill>
              </a:rPr>
              <a:t>Hyytiälä</a:t>
            </a:r>
            <a:r>
              <a:rPr lang="en-GB" sz="2400" b="1" dirty="0" smtClean="0">
                <a:solidFill>
                  <a:srgbClr val="EEFF41"/>
                </a:solidFill>
              </a:rPr>
              <a:t>, Finland cloud-topped</a:t>
            </a:r>
            <a:endParaRPr lang="en-GB" sz="2400" b="1" dirty="0">
              <a:solidFill>
                <a:srgbClr val="EEFF41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361815" y="1366982"/>
            <a:ext cx="5593775" cy="3441841"/>
            <a:chOff x="361816" y="1013833"/>
            <a:chExt cx="6467948" cy="3979718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0112"/>
            <a:stretch/>
          </p:blipFill>
          <p:spPr>
            <a:xfrm>
              <a:off x="361816" y="3034791"/>
              <a:ext cx="6467947" cy="1958760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731"/>
            <a:stretch/>
          </p:blipFill>
          <p:spPr>
            <a:xfrm>
              <a:off x="361817" y="1013833"/>
              <a:ext cx="6467947" cy="1987983"/>
            </a:xfrm>
            <a:prstGeom prst="rect">
              <a:avLst/>
            </a:prstGeom>
          </p:spPr>
        </p:pic>
      </p:grp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14" r="10474" b="20242"/>
          <a:stretch/>
        </p:blipFill>
        <p:spPr>
          <a:xfrm>
            <a:off x="6123709" y="1013516"/>
            <a:ext cx="2783225" cy="3795308"/>
          </a:xfrm>
          <a:prstGeom prst="rect">
            <a:avLst/>
          </a:prstGeom>
        </p:spPr>
      </p:pic>
      <p:sp>
        <p:nvSpPr>
          <p:cNvPr id="10" name="Slide Number Placeholder 9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-GB" smtClean="0"/>
              <a:t>27</a:t>
            </a:fld>
            <a:endParaRPr lang="en-GB" dirty="0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8"/>
          <p:cNvSpPr txBox="1">
            <a:spLocks/>
          </p:cNvSpPr>
          <p:nvPr/>
        </p:nvSpPr>
        <p:spPr>
          <a:xfrm>
            <a:off x="0" y="0"/>
            <a:ext cx="9144000" cy="97689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  <a:defRPr sz="2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1pPr>
            <a:lvl2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>
            <a:pPr marL="360000"/>
            <a:r>
              <a:rPr lang="en-GB" sz="2400" b="1" dirty="0" smtClean="0">
                <a:solidFill>
                  <a:srgbClr val="EEFF41"/>
                </a:solidFill>
              </a:rPr>
              <a:t>2016-9-22, </a:t>
            </a:r>
            <a:r>
              <a:rPr lang="en-GB" sz="2400" b="1" dirty="0" err="1" smtClean="0">
                <a:solidFill>
                  <a:srgbClr val="EEFF41"/>
                </a:solidFill>
              </a:rPr>
              <a:t>Hyytiälä</a:t>
            </a:r>
            <a:r>
              <a:rPr lang="en-GB" sz="2400" b="1" dirty="0" smtClean="0">
                <a:solidFill>
                  <a:srgbClr val="EEFF41"/>
                </a:solidFill>
              </a:rPr>
              <a:t>, Finland cloud-topped</a:t>
            </a:r>
            <a:endParaRPr lang="en-GB" sz="2400" b="1" dirty="0">
              <a:solidFill>
                <a:srgbClr val="EEFF41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40143" y="1496291"/>
            <a:ext cx="5248518" cy="3229405"/>
            <a:chOff x="361816" y="1013833"/>
            <a:chExt cx="6467948" cy="3979718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0112"/>
            <a:stretch/>
          </p:blipFill>
          <p:spPr>
            <a:xfrm>
              <a:off x="361816" y="3034791"/>
              <a:ext cx="6467947" cy="1958760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731"/>
            <a:stretch/>
          </p:blipFill>
          <p:spPr>
            <a:xfrm>
              <a:off x="361817" y="1013833"/>
              <a:ext cx="6467947" cy="1987983"/>
            </a:xfrm>
            <a:prstGeom prst="rect">
              <a:avLst/>
            </a:prstGeom>
          </p:spPr>
        </p:pic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5637" y="1747107"/>
            <a:ext cx="3552415" cy="2724727"/>
          </a:xfrm>
          <a:prstGeom prst="rect">
            <a:avLst/>
          </a:prstGeom>
        </p:spPr>
      </p:pic>
      <p:sp>
        <p:nvSpPr>
          <p:cNvPr id="9" name="Slide Number Placeholder 8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-GB" smtClean="0"/>
              <a:t>28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0052640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8"/>
          <p:cNvSpPr txBox="1">
            <a:spLocks/>
          </p:cNvSpPr>
          <p:nvPr/>
        </p:nvSpPr>
        <p:spPr>
          <a:xfrm>
            <a:off x="0" y="0"/>
            <a:ext cx="9144000" cy="97689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  <a:defRPr sz="2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1pPr>
            <a:lvl2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>
            <a:pPr marL="360000"/>
            <a:r>
              <a:rPr lang="en-GB" sz="2400" b="1" dirty="0">
                <a:solidFill>
                  <a:srgbClr val="EEFF41"/>
                </a:solidFill>
              </a:rPr>
              <a:t>27 March 2017, Limassol Cyprus, cloud free</a:t>
            </a:r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-GB" smtClean="0"/>
              <a:t>29</a:t>
            </a:fld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420" b="20667"/>
          <a:stretch/>
        </p:blipFill>
        <p:spPr>
          <a:xfrm>
            <a:off x="6109195" y="1160185"/>
            <a:ext cx="2637641" cy="350303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628"/>
          <a:stretch/>
        </p:blipFill>
        <p:spPr>
          <a:xfrm>
            <a:off x="143239" y="3166795"/>
            <a:ext cx="4684483" cy="140009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338"/>
          <a:stretch/>
        </p:blipFill>
        <p:spPr>
          <a:xfrm>
            <a:off x="143239" y="1736436"/>
            <a:ext cx="4728636" cy="1428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208456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976890"/>
          </a:xfrm>
          <a:prstGeom prst="rect">
            <a:avLst/>
          </a:prstGeom>
          <a:solidFill>
            <a:schemeClr val="tx1"/>
          </a:solidFill>
        </p:spPr>
        <p:txBody>
          <a:bodyPr lIns="91425" tIns="91425" rIns="91425" bIns="91425" anchor="ctr" anchorCtr="0">
            <a:noAutofit/>
          </a:bodyPr>
          <a:lstStyle/>
          <a:p>
            <a:pPr marL="360000">
              <a:spcBef>
                <a:spcPts val="0"/>
              </a:spcBef>
              <a:buNone/>
            </a:pPr>
            <a:r>
              <a:rPr lang="en-GB" b="1" dirty="0" smtClean="0">
                <a:solidFill>
                  <a:schemeClr val="accent6"/>
                </a:solidFill>
              </a:rPr>
              <a:t>Contents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59" name="Shape 59"/>
          <p:cNvSpPr txBox="1">
            <a:spLocks noGrp="1"/>
          </p:cNvSpPr>
          <p:nvPr>
            <p:ph type="body" idx="1"/>
          </p:nvPr>
        </p:nvSpPr>
        <p:spPr>
          <a:xfrm>
            <a:off x="556591" y="1424610"/>
            <a:ext cx="7961244" cy="283927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</a:pPr>
            <a:r>
              <a:rPr lang="en-GB" sz="2200" b="1" dirty="0" smtClean="0">
                <a:solidFill>
                  <a:schemeClr val="tx1"/>
                </a:solidFill>
              </a:rPr>
              <a:t>1. Motivation and introduction</a:t>
            </a:r>
          </a:p>
          <a:p>
            <a:pPr rtl="0">
              <a:spcBef>
                <a:spcPts val="0"/>
              </a:spcBef>
            </a:pPr>
            <a:r>
              <a:rPr lang="en-GB" sz="2200" b="1" dirty="0" smtClean="0">
                <a:solidFill>
                  <a:schemeClr val="bg1">
                    <a:lumMod val="85000"/>
                  </a:schemeClr>
                </a:solidFill>
              </a:rPr>
              <a:t>2. Pre-processing of Halo Doppler lidar data</a:t>
            </a:r>
          </a:p>
          <a:p>
            <a:pPr rtl="0">
              <a:spcBef>
                <a:spcPts val="0"/>
              </a:spcBef>
            </a:pPr>
            <a:r>
              <a:rPr lang="en-GB" sz="2200" b="1" dirty="0" smtClean="0">
                <a:solidFill>
                  <a:schemeClr val="bg1">
                    <a:lumMod val="85000"/>
                  </a:schemeClr>
                </a:solidFill>
              </a:rPr>
              <a:t>3. Calculation of the required lidar quantities</a:t>
            </a:r>
          </a:p>
          <a:p>
            <a:pPr rtl="0">
              <a:spcBef>
                <a:spcPts val="0"/>
              </a:spcBef>
            </a:pPr>
            <a:r>
              <a:rPr lang="en-GB" sz="2200" b="1" dirty="0" smtClean="0">
                <a:solidFill>
                  <a:schemeClr val="bg1">
                    <a:lumMod val="85000"/>
                  </a:schemeClr>
                </a:solidFill>
              </a:rPr>
              <a:t>4. Identification of the main drivers causing mixing</a:t>
            </a:r>
          </a:p>
          <a:p>
            <a:pPr rtl="0">
              <a:spcBef>
                <a:spcPts val="0"/>
              </a:spcBef>
            </a:pPr>
            <a:r>
              <a:rPr lang="en-GB" sz="2200" b="1" dirty="0" smtClean="0">
                <a:solidFill>
                  <a:schemeClr val="bg1">
                    <a:lumMod val="85000"/>
                  </a:schemeClr>
                </a:solidFill>
              </a:rPr>
              <a:t>5. Case studies: </a:t>
            </a:r>
            <a:r>
              <a:rPr lang="en-GB" sz="2200" b="1" dirty="0" err="1" smtClean="0">
                <a:solidFill>
                  <a:schemeClr val="bg1">
                    <a:lumMod val="85000"/>
                  </a:schemeClr>
                </a:solidFill>
              </a:rPr>
              <a:t>Hyytiälä</a:t>
            </a:r>
            <a:r>
              <a:rPr lang="en-GB" sz="2200" b="1" dirty="0" smtClean="0">
                <a:solidFill>
                  <a:schemeClr val="bg1">
                    <a:lumMod val="85000"/>
                  </a:schemeClr>
                </a:solidFill>
              </a:rPr>
              <a:t>, Finland and </a:t>
            </a:r>
            <a:r>
              <a:rPr lang="en-GB" sz="2200" b="1" dirty="0" err="1" smtClean="0">
                <a:solidFill>
                  <a:schemeClr val="bg1">
                    <a:lumMod val="85000"/>
                  </a:schemeClr>
                </a:solidFill>
              </a:rPr>
              <a:t>Jülich</a:t>
            </a:r>
            <a:r>
              <a:rPr lang="en-GB" sz="2200" b="1" dirty="0" smtClean="0">
                <a:solidFill>
                  <a:schemeClr val="bg1">
                    <a:lumMod val="85000"/>
                  </a:schemeClr>
                </a:solidFill>
              </a:rPr>
              <a:t>, Germany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83637615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143239" y="1736436"/>
            <a:ext cx="4653706" cy="2832489"/>
            <a:chOff x="181502" y="1542114"/>
            <a:chExt cx="5230948" cy="3183829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731"/>
            <a:stretch/>
          </p:blipFill>
          <p:spPr>
            <a:xfrm>
              <a:off x="181502" y="1542114"/>
              <a:ext cx="5230948" cy="1607780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0214"/>
            <a:stretch/>
          </p:blipFill>
          <p:spPr>
            <a:xfrm>
              <a:off x="181502" y="3149894"/>
              <a:ext cx="5230948" cy="1576049"/>
            </a:xfrm>
            <a:prstGeom prst="rect">
              <a:avLst/>
            </a:prstGeom>
          </p:spPr>
        </p:pic>
      </p:grpSp>
      <p:sp>
        <p:nvSpPr>
          <p:cNvPr id="5" name="Shape 58"/>
          <p:cNvSpPr txBox="1">
            <a:spLocks/>
          </p:cNvSpPr>
          <p:nvPr/>
        </p:nvSpPr>
        <p:spPr>
          <a:xfrm>
            <a:off x="0" y="0"/>
            <a:ext cx="9144000" cy="97689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  <a:defRPr sz="2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1pPr>
            <a:lvl2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>
            <a:pPr marL="360000"/>
            <a:r>
              <a:rPr lang="en-GB" sz="2400" b="1" dirty="0" smtClean="0">
                <a:solidFill>
                  <a:srgbClr val="EEFF41"/>
                </a:solidFill>
              </a:rPr>
              <a:t>27 March 2017, Limassol Cyprus, cloud free</a:t>
            </a:r>
            <a:endParaRPr lang="en-GB" sz="2400" b="1" dirty="0">
              <a:solidFill>
                <a:srgbClr val="EEFF4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-GB" smtClean="0"/>
              <a:t>30</a:t>
            </a:fld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866"/>
          <a:stretch/>
        </p:blipFill>
        <p:spPr>
          <a:xfrm>
            <a:off x="4950219" y="1780907"/>
            <a:ext cx="4138365" cy="278801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628"/>
          <a:stretch/>
        </p:blipFill>
        <p:spPr>
          <a:xfrm>
            <a:off x="143239" y="3166795"/>
            <a:ext cx="4684483" cy="140009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338"/>
          <a:stretch/>
        </p:blipFill>
        <p:spPr>
          <a:xfrm>
            <a:off x="143239" y="1736436"/>
            <a:ext cx="4728636" cy="1428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009891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143239" y="1736436"/>
            <a:ext cx="4653706" cy="2832489"/>
            <a:chOff x="181502" y="1542114"/>
            <a:chExt cx="5230948" cy="3183829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731"/>
            <a:stretch/>
          </p:blipFill>
          <p:spPr>
            <a:xfrm>
              <a:off x="181502" y="1542114"/>
              <a:ext cx="5230948" cy="1607780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0214"/>
            <a:stretch/>
          </p:blipFill>
          <p:spPr>
            <a:xfrm>
              <a:off x="181502" y="3149894"/>
              <a:ext cx="5230948" cy="1576049"/>
            </a:xfrm>
            <a:prstGeom prst="rect">
              <a:avLst/>
            </a:prstGeom>
          </p:spPr>
        </p:pic>
      </p:grpSp>
      <p:sp>
        <p:nvSpPr>
          <p:cNvPr id="5" name="Shape 58"/>
          <p:cNvSpPr txBox="1">
            <a:spLocks/>
          </p:cNvSpPr>
          <p:nvPr/>
        </p:nvSpPr>
        <p:spPr>
          <a:xfrm>
            <a:off x="0" y="0"/>
            <a:ext cx="9144000" cy="97689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  <a:defRPr sz="2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1pPr>
            <a:lvl2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>
            <a:pPr marL="360000"/>
            <a:r>
              <a:rPr lang="en-GB" sz="2400" b="1" dirty="0" smtClean="0">
                <a:solidFill>
                  <a:srgbClr val="EEFF41"/>
                </a:solidFill>
              </a:rPr>
              <a:t>27 March 2017, Limassol Cyprus, cloud free</a:t>
            </a:r>
            <a:endParaRPr lang="en-GB" sz="2400" b="1" dirty="0">
              <a:solidFill>
                <a:srgbClr val="EEFF4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-GB" smtClean="0"/>
              <a:t>31</a:t>
            </a:fld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39" t="39788" r="1339" b="-420"/>
          <a:stretch/>
        </p:blipFill>
        <p:spPr>
          <a:xfrm>
            <a:off x="5292436" y="1051337"/>
            <a:ext cx="3528291" cy="368276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628"/>
          <a:stretch/>
        </p:blipFill>
        <p:spPr>
          <a:xfrm>
            <a:off x="143239" y="3166795"/>
            <a:ext cx="4684483" cy="140009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338"/>
          <a:stretch/>
        </p:blipFill>
        <p:spPr>
          <a:xfrm>
            <a:off x="143239" y="1736436"/>
            <a:ext cx="4728636" cy="1428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906466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8"/>
          <p:cNvSpPr txBox="1">
            <a:spLocks/>
          </p:cNvSpPr>
          <p:nvPr/>
        </p:nvSpPr>
        <p:spPr>
          <a:xfrm>
            <a:off x="0" y="0"/>
            <a:ext cx="9144000" cy="97689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  <a:defRPr sz="2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1pPr>
            <a:lvl2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>
            <a:pPr marL="360000"/>
            <a:r>
              <a:rPr lang="en-GB" sz="2400" b="1" dirty="0" smtClean="0">
                <a:solidFill>
                  <a:srgbClr val="EEFF41"/>
                </a:solidFill>
              </a:rPr>
              <a:t>Outlook</a:t>
            </a:r>
            <a:endParaRPr lang="en-GB" sz="2400" b="1" dirty="0">
              <a:solidFill>
                <a:srgbClr val="EEFF4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9453" y="1302327"/>
            <a:ext cx="6012873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Test and apply </a:t>
            </a:r>
            <a:r>
              <a:rPr lang="en-US" dirty="0"/>
              <a:t>to more </a:t>
            </a:r>
            <a:r>
              <a:rPr lang="en-US" dirty="0" smtClean="0"/>
              <a:t>sites in different locations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Define probabilities for classes</a:t>
            </a:r>
          </a:p>
          <a:p>
            <a:endParaRPr lang="en-US" dirty="0"/>
          </a:p>
          <a:p>
            <a:r>
              <a:rPr lang="en-US" dirty="0" smtClean="0"/>
              <a:t>Include precipitation</a:t>
            </a:r>
          </a:p>
          <a:p>
            <a:endParaRPr lang="en-US" dirty="0"/>
          </a:p>
          <a:p>
            <a:r>
              <a:rPr lang="en-US" dirty="0" smtClean="0"/>
              <a:t>Analyze longer data sets</a:t>
            </a:r>
          </a:p>
          <a:p>
            <a:endParaRPr lang="en-US" dirty="0"/>
          </a:p>
          <a:p>
            <a:r>
              <a:rPr lang="en-US" dirty="0" smtClean="0"/>
              <a:t>Model comparison</a:t>
            </a:r>
          </a:p>
          <a:p>
            <a:endParaRPr lang="en-US" dirty="0"/>
          </a:p>
          <a:p>
            <a:r>
              <a:rPr lang="en-US" dirty="0" smtClean="0"/>
              <a:t>Combine with </a:t>
            </a:r>
            <a:r>
              <a:rPr lang="en-US" dirty="0" err="1" smtClean="0"/>
              <a:t>Cloudnet</a:t>
            </a:r>
            <a:r>
              <a:rPr lang="en-US" dirty="0" smtClean="0"/>
              <a:t> products and other masks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-GB" smtClean="0"/>
              <a:t>32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080023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976890"/>
          </a:xfrm>
          <a:prstGeom prst="rect">
            <a:avLst/>
          </a:prstGeom>
          <a:solidFill>
            <a:schemeClr val="tx1"/>
          </a:solidFill>
        </p:spPr>
        <p:txBody>
          <a:bodyPr lIns="91425" tIns="91425" rIns="91425" bIns="91425" anchor="ctr" anchorCtr="0">
            <a:noAutofit/>
          </a:bodyPr>
          <a:lstStyle/>
          <a:p>
            <a:pPr marL="360000">
              <a:spcBef>
                <a:spcPts val="0"/>
              </a:spcBef>
              <a:buNone/>
            </a:pPr>
            <a:r>
              <a:rPr lang="en-GB" b="1" dirty="0" smtClean="0">
                <a:solidFill>
                  <a:schemeClr val="accent6"/>
                </a:solidFill>
              </a:rPr>
              <a:t>Motivation</a:t>
            </a:r>
            <a:r>
              <a:rPr lang="en-GB" b="1" dirty="0" smtClean="0">
                <a:solidFill>
                  <a:schemeClr val="bg1"/>
                </a:solidFill>
              </a:rPr>
              <a:t> for boundary layer (BL) classification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59" name="Shape 59"/>
          <p:cNvSpPr txBox="1">
            <a:spLocks noGrp="1"/>
          </p:cNvSpPr>
          <p:nvPr>
            <p:ph type="body" idx="1"/>
          </p:nvPr>
        </p:nvSpPr>
        <p:spPr>
          <a:xfrm>
            <a:off x="1145997" y="1424610"/>
            <a:ext cx="6853027" cy="3513082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-GB" b="1" dirty="0" smtClean="0">
                <a:solidFill>
                  <a:schemeClr val="tx1"/>
                </a:solidFill>
              </a:rPr>
              <a:t>Classifying </a:t>
            </a:r>
            <a:r>
              <a:rPr lang="en-GB" dirty="0" smtClean="0">
                <a:solidFill>
                  <a:schemeClr val="tx1"/>
                </a:solidFill>
              </a:rPr>
              <a:t>the BL </a:t>
            </a:r>
            <a:r>
              <a:rPr lang="en-GB" dirty="0">
                <a:solidFill>
                  <a:schemeClr val="tx1"/>
                </a:solidFill>
              </a:rPr>
              <a:t>into </a:t>
            </a:r>
            <a:r>
              <a:rPr lang="en-GB" b="1" dirty="0">
                <a:solidFill>
                  <a:schemeClr val="tx1"/>
                </a:solidFill>
              </a:rPr>
              <a:t>set of </a:t>
            </a:r>
            <a:r>
              <a:rPr lang="en-GB" b="1" dirty="0" smtClean="0">
                <a:solidFill>
                  <a:schemeClr val="tx1"/>
                </a:solidFill>
              </a:rPr>
              <a:t>types </a:t>
            </a:r>
            <a:r>
              <a:rPr lang="en-GB" dirty="0" smtClean="0">
                <a:solidFill>
                  <a:schemeClr val="tx1"/>
                </a:solidFill>
              </a:rPr>
              <a:t>helps to</a:t>
            </a:r>
            <a:r>
              <a:rPr lang="en-GB" dirty="0" smtClean="0">
                <a:solidFill>
                  <a:schemeClr val="tx1"/>
                </a:solidFill>
                <a:sym typeface="Wingdings"/>
              </a:rPr>
              <a:t> </a:t>
            </a:r>
            <a:r>
              <a:rPr lang="en-GB" dirty="0" smtClean="0">
                <a:solidFill>
                  <a:schemeClr val="tx1"/>
                </a:solidFill>
              </a:rPr>
              <a:t>understand </a:t>
            </a:r>
            <a:r>
              <a:rPr lang="en-GB" dirty="0">
                <a:solidFill>
                  <a:schemeClr val="tx1"/>
                </a:solidFill>
              </a:rPr>
              <a:t>the </a:t>
            </a:r>
            <a:r>
              <a:rPr lang="en-GB" dirty="0" smtClean="0">
                <a:solidFill>
                  <a:schemeClr val="tx1"/>
                </a:solidFill>
              </a:rPr>
              <a:t>combination of </a:t>
            </a:r>
            <a:r>
              <a:rPr lang="en-GB" b="1" dirty="0" smtClean="0">
                <a:solidFill>
                  <a:schemeClr val="tx1"/>
                </a:solidFill>
              </a:rPr>
              <a:t>complex mixing processes and their evolution</a:t>
            </a:r>
            <a:endParaRPr lang="en-GB" sz="1000" dirty="0" smtClean="0">
              <a:solidFill>
                <a:schemeClr val="tx1"/>
              </a:solidFill>
            </a:endParaRPr>
          </a:p>
          <a:p>
            <a:pPr rtl="0">
              <a:spcBef>
                <a:spcPts val="0"/>
              </a:spcBef>
              <a:buNone/>
            </a:pPr>
            <a:r>
              <a:rPr lang="en-GB" dirty="0" smtClean="0">
                <a:solidFill>
                  <a:schemeClr val="tx1"/>
                </a:solidFill>
              </a:rPr>
              <a:t>Identify issues with </a:t>
            </a:r>
            <a:r>
              <a:rPr lang="en-GB" b="1" dirty="0" smtClean="0">
                <a:solidFill>
                  <a:schemeClr val="tx1"/>
                </a:solidFill>
              </a:rPr>
              <a:t>BL mixing schemes in models, </a:t>
            </a:r>
            <a:r>
              <a:rPr lang="en-GB" dirty="0" smtClean="0">
                <a:solidFill>
                  <a:schemeClr val="tx1"/>
                </a:solidFill>
              </a:rPr>
              <a:t>separate into component processes </a:t>
            </a:r>
            <a:endParaRPr lang="en-GB" sz="1000" dirty="0" smtClean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  <a:buNone/>
            </a:pPr>
            <a:r>
              <a:rPr lang="en-GB" dirty="0" smtClean="0">
                <a:solidFill>
                  <a:schemeClr val="tx1"/>
                </a:solidFill>
              </a:rPr>
              <a:t>Surface-atmosphere </a:t>
            </a:r>
            <a:r>
              <a:rPr lang="en-GB" dirty="0">
                <a:solidFill>
                  <a:schemeClr val="tx1"/>
                </a:solidFill>
              </a:rPr>
              <a:t>interactions can be </a:t>
            </a:r>
            <a:r>
              <a:rPr lang="en-GB" dirty="0" smtClean="0">
                <a:solidFill>
                  <a:schemeClr val="tx1"/>
                </a:solidFill>
              </a:rPr>
              <a:t>investigated</a:t>
            </a:r>
          </a:p>
          <a:p>
            <a:pPr>
              <a:spcBef>
                <a:spcPts val="0"/>
              </a:spcBef>
              <a:buNone/>
            </a:pPr>
            <a:r>
              <a:rPr lang="en-GB" dirty="0" smtClean="0">
                <a:solidFill>
                  <a:schemeClr val="tx1"/>
                </a:solidFill>
              </a:rPr>
              <a:t>Identify coupled/decoupled cloud layers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-GB" smtClean="0"/>
              <a:t>4</a:t>
            </a:fld>
            <a:endParaRPr lang="en-GB" dirty="0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creen Shot 2015-11-26 at 02.30.39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1949" y="976889"/>
            <a:ext cx="6656097" cy="3816783"/>
          </a:xfrm>
          <a:prstGeom prst="rect">
            <a:avLst/>
          </a:prstGeom>
        </p:spPr>
      </p:pic>
      <p:sp>
        <p:nvSpPr>
          <p:cNvPr id="58" name="Shape 58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976890"/>
          </a:xfrm>
          <a:prstGeom prst="rect">
            <a:avLst/>
          </a:prstGeom>
          <a:solidFill>
            <a:schemeClr val="tx1"/>
          </a:solidFill>
        </p:spPr>
        <p:txBody>
          <a:bodyPr lIns="91425" tIns="91425" rIns="91425" bIns="91425" anchor="ctr" anchorCtr="0">
            <a:noAutofit/>
          </a:bodyPr>
          <a:lstStyle/>
          <a:p>
            <a:pPr marL="360000">
              <a:spcBef>
                <a:spcPts val="0"/>
              </a:spcBef>
              <a:buNone/>
            </a:pPr>
            <a:r>
              <a:rPr lang="en-GB" b="1" dirty="0" smtClean="0">
                <a:solidFill>
                  <a:srgbClr val="FFFFFF"/>
                </a:solidFill>
              </a:rPr>
              <a:t>BL classification will be a </a:t>
            </a:r>
            <a:r>
              <a:rPr lang="en-GB" b="1" dirty="0" smtClean="0">
                <a:solidFill>
                  <a:schemeClr val="accent6"/>
                </a:solidFill>
              </a:rPr>
              <a:t>Cloudnet</a:t>
            </a:r>
            <a:r>
              <a:rPr lang="en-GB" b="1" dirty="0" smtClean="0">
                <a:solidFill>
                  <a:srgbClr val="FFFFFF"/>
                </a:solidFill>
              </a:rPr>
              <a:t> data product</a:t>
            </a:r>
            <a:endParaRPr lang="en-GB" b="1" dirty="0">
              <a:solidFill>
                <a:srgbClr val="FFFFFF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888886" y="3081435"/>
            <a:ext cx="708349" cy="336019"/>
          </a:xfrm>
          <a:prstGeom prst="rect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8100" cmpd="sng">
                <a:solidFill>
                  <a:schemeClr val="tx1"/>
                </a:solidFill>
              </a:ln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292553" y="1412103"/>
            <a:ext cx="859520" cy="1044770"/>
          </a:xfrm>
          <a:prstGeom prst="rect">
            <a:avLst/>
          </a:prstGeom>
          <a:noFill/>
          <a:ln w="2540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8100" cmpd="sng">
                <a:solidFill>
                  <a:schemeClr val="tx1"/>
                </a:solidFill>
              </a:ln>
            </a:endParaRPr>
          </a:p>
        </p:txBody>
      </p:sp>
      <p:pic>
        <p:nvPicPr>
          <p:cNvPr id="13" name="Picture 12" descr="cloudnet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7497" y="1289044"/>
            <a:ext cx="1960488" cy="955392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93115701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Fig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44" y="2851164"/>
            <a:ext cx="1813517" cy="212934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289" y="1219200"/>
            <a:ext cx="4052000" cy="3924300"/>
          </a:xfrm>
          <a:prstGeom prst="rect">
            <a:avLst/>
          </a:prstGeom>
        </p:spPr>
      </p:pic>
      <p:sp>
        <p:nvSpPr>
          <p:cNvPr id="58" name="Shape 58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976890"/>
          </a:xfrm>
          <a:prstGeom prst="rect">
            <a:avLst/>
          </a:prstGeom>
          <a:solidFill>
            <a:schemeClr val="tx1"/>
          </a:solidFill>
        </p:spPr>
        <p:txBody>
          <a:bodyPr lIns="91425" tIns="91425" rIns="91425" bIns="91425" anchor="ctr" anchorCtr="0">
            <a:noAutofit/>
          </a:bodyPr>
          <a:lstStyle/>
          <a:p>
            <a:pPr marL="360000">
              <a:spcBef>
                <a:spcPts val="0"/>
              </a:spcBef>
              <a:buNone/>
            </a:pPr>
            <a:r>
              <a:rPr lang="en-GB" b="1" dirty="0" smtClean="0">
                <a:solidFill>
                  <a:srgbClr val="FFFFFF"/>
                </a:solidFill>
              </a:rPr>
              <a:t>Halo Photonics Streamline </a:t>
            </a:r>
            <a:r>
              <a:rPr lang="en-GB" b="1" dirty="0" smtClean="0">
                <a:solidFill>
                  <a:srgbClr val="EEFF41"/>
                </a:solidFill>
              </a:rPr>
              <a:t>scanning Doppler lidar</a:t>
            </a:r>
            <a:endParaRPr lang="en-GB" b="1" dirty="0">
              <a:solidFill>
                <a:srgbClr val="FFFFFF"/>
              </a:solidFill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5944109" y="1304760"/>
            <a:ext cx="1565657" cy="12185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7800" indent="-177800" algn="l" defTabSz="914400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20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27063" indent="-169863" algn="l" defTabSz="914400" rtl="0" eaLnBrk="1" latinLnBrk="0" hangingPunct="1">
              <a:spcBef>
                <a:spcPts val="600"/>
              </a:spcBef>
              <a:buClr>
                <a:schemeClr val="accent1">
                  <a:lumMod val="50000"/>
                </a:schemeClr>
              </a:buClr>
              <a:buFont typeface="Arial" pitchFamily="34" charset="0"/>
              <a:buChar char="-"/>
              <a:defRPr sz="20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600"/>
              </a:spcBef>
              <a:buClr>
                <a:schemeClr val="tx2">
                  <a:lumMod val="50000"/>
                </a:schemeClr>
              </a:buClr>
              <a:buSzPct val="80000"/>
              <a:buFont typeface="Wingdings" pitchFamily="2" charset="2"/>
              <a:buChar char="§"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itchFamily="34" charset="0"/>
              <a:buNone/>
            </a:pPr>
            <a:r>
              <a:rPr lang="fi-FI" altLang="fi-FI" sz="1800" b="1" dirty="0" smtClean="0">
                <a:solidFill>
                  <a:schemeClr val="tx1"/>
                </a:solidFill>
              </a:rPr>
              <a:t>DL </a:t>
            </a:r>
            <a:r>
              <a:rPr lang="fi-FI" altLang="fi-FI" sz="1800" b="1" dirty="0" err="1" smtClean="0">
                <a:solidFill>
                  <a:schemeClr val="tx1"/>
                </a:solidFill>
              </a:rPr>
              <a:t>network</a:t>
            </a:r>
            <a:r>
              <a:rPr lang="fi-FI" altLang="fi-FI" sz="1800" b="1" dirty="0" smtClean="0">
                <a:solidFill>
                  <a:schemeClr val="tx1"/>
                </a:solidFill>
              </a:rPr>
              <a:t>:</a:t>
            </a:r>
          </a:p>
          <a:p>
            <a:pPr marL="0" indent="0">
              <a:buFont typeface="Arial" pitchFamily="34" charset="0"/>
              <a:buNone/>
            </a:pPr>
            <a:r>
              <a:rPr lang="fi-FI" altLang="fi-FI" sz="1200" dirty="0" err="1" smtClean="0">
                <a:solidFill>
                  <a:srgbClr val="C00000"/>
                </a:solidFill>
              </a:rPr>
              <a:t>Operational</a:t>
            </a:r>
            <a:r>
              <a:rPr lang="fi-FI" altLang="fi-FI" sz="1200" dirty="0"/>
              <a:t> </a:t>
            </a:r>
          </a:p>
          <a:p>
            <a:pPr marL="0" indent="0">
              <a:buFont typeface="Arial" pitchFamily="34" charset="0"/>
              <a:buNone/>
            </a:pPr>
            <a:r>
              <a:rPr lang="fi-FI" altLang="fi-FI" sz="1200" dirty="0" err="1" smtClean="0">
                <a:solidFill>
                  <a:srgbClr val="00B050"/>
                </a:solidFill>
              </a:rPr>
              <a:t>Campaigns</a:t>
            </a:r>
            <a:r>
              <a:rPr lang="fi-FI" altLang="fi-FI" sz="1200" dirty="0" smtClean="0"/>
              <a:t> </a:t>
            </a:r>
          </a:p>
          <a:p>
            <a:pPr marL="0" indent="0">
              <a:buFont typeface="Arial" pitchFamily="34" charset="0"/>
              <a:buNone/>
            </a:pPr>
            <a:r>
              <a:rPr lang="fi-FI" altLang="fi-FI" sz="1200" dirty="0" err="1" smtClean="0">
                <a:solidFill>
                  <a:srgbClr val="7030A0"/>
                </a:solidFill>
              </a:rPr>
              <a:t>Future</a:t>
            </a:r>
            <a:r>
              <a:rPr lang="fi-FI" altLang="fi-FI" sz="1200" dirty="0" smtClean="0">
                <a:solidFill>
                  <a:srgbClr val="7030A0"/>
                </a:solidFill>
              </a:rPr>
              <a:t> </a:t>
            </a:r>
            <a:r>
              <a:rPr lang="fi-FI" altLang="fi-FI" sz="1200" dirty="0" err="1" smtClean="0">
                <a:solidFill>
                  <a:srgbClr val="7030A0"/>
                </a:solidFill>
              </a:rPr>
              <a:t>operational</a:t>
            </a:r>
            <a:endParaRPr lang="fi-FI" altLang="fi-FI" sz="1200" dirty="0" smtClean="0">
              <a:solidFill>
                <a:srgbClr val="7030A0"/>
              </a:solidFill>
            </a:endParaRPr>
          </a:p>
          <a:p>
            <a:pPr marL="457200" lvl="1" indent="0" algn="ctr">
              <a:buFont typeface="Arial" pitchFamily="34" charset="0"/>
              <a:buNone/>
            </a:pPr>
            <a:endParaRPr lang="en-US" altLang="fi-FI" sz="1800" dirty="0"/>
          </a:p>
        </p:txBody>
      </p:sp>
      <p:sp>
        <p:nvSpPr>
          <p:cNvPr id="14" name="TextBox 13"/>
          <p:cNvSpPr txBox="1"/>
          <p:nvPr/>
        </p:nvSpPr>
        <p:spPr>
          <a:xfrm>
            <a:off x="146544" y="1142430"/>
            <a:ext cx="65803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charset="2"/>
              <a:buChar char="§"/>
            </a:pPr>
            <a:r>
              <a:rPr lang="en-US" sz="1600" dirty="0" smtClean="0"/>
              <a:t>Vertical and horizontal radial wind velocities</a:t>
            </a:r>
            <a:endParaRPr lang="en-US" sz="1600" dirty="0"/>
          </a:p>
          <a:p>
            <a:pPr marL="285750" indent="-285750">
              <a:lnSpc>
                <a:spcPct val="150000"/>
              </a:lnSpc>
              <a:buFont typeface="Wingdings" charset="2"/>
              <a:buChar char="§"/>
            </a:pPr>
            <a:r>
              <a:rPr lang="en-US" sz="1600" dirty="0" smtClean="0"/>
              <a:t>Co- and cross-polarized attenuated </a:t>
            </a:r>
            <a:br>
              <a:rPr lang="en-US" sz="1600" dirty="0" smtClean="0"/>
            </a:br>
            <a:r>
              <a:rPr lang="en-US" sz="1600" dirty="0" smtClean="0"/>
              <a:t>backscatter coefficient profiles</a:t>
            </a:r>
          </a:p>
          <a:p>
            <a:pPr marL="285750" indent="-285750">
              <a:lnSpc>
                <a:spcPct val="150000"/>
              </a:lnSpc>
              <a:buFont typeface="Wingdings" charset="2"/>
              <a:buChar char="§"/>
            </a:pPr>
            <a:r>
              <a:rPr lang="en-US" sz="1600" dirty="0" smtClean="0"/>
              <a:t>Turbulent properties from variation in velocities</a:t>
            </a:r>
          </a:p>
        </p:txBody>
      </p:sp>
      <p:sp>
        <p:nvSpPr>
          <p:cNvPr id="4" name="Rectangle 3"/>
          <p:cNvSpPr/>
          <p:nvPr/>
        </p:nvSpPr>
        <p:spPr>
          <a:xfrm>
            <a:off x="2006875" y="2851164"/>
            <a:ext cx="381988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charset="2"/>
              <a:buChar char="§"/>
            </a:pPr>
            <a:r>
              <a:rPr lang="en-US" sz="1600" dirty="0"/>
              <a:t>Wavelength 1.5 </a:t>
            </a:r>
            <a:r>
              <a:rPr lang="en-US" sz="1600" dirty="0" smtClean="0"/>
              <a:t>µm</a:t>
            </a:r>
          </a:p>
          <a:p>
            <a:pPr marL="285750" indent="-285750">
              <a:lnSpc>
                <a:spcPct val="150000"/>
              </a:lnSpc>
              <a:buFont typeface="Wingdings" charset="2"/>
              <a:buChar char="§"/>
            </a:pPr>
            <a:r>
              <a:rPr lang="en-US" sz="1600" dirty="0" smtClean="0"/>
              <a:t>Range 105-9600 </a:t>
            </a:r>
            <a:r>
              <a:rPr lang="en-US" sz="1600" dirty="0"/>
              <a:t>m 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 smtClean="0"/>
              <a:t>with 30 </a:t>
            </a:r>
            <a:r>
              <a:rPr lang="en-US" sz="1600" dirty="0"/>
              <a:t>m vertical </a:t>
            </a:r>
            <a:r>
              <a:rPr lang="en-US" sz="1600" dirty="0" smtClean="0"/>
              <a:t>resolution</a:t>
            </a:r>
          </a:p>
          <a:p>
            <a:pPr marL="285750" indent="-285750">
              <a:lnSpc>
                <a:spcPct val="150000"/>
              </a:lnSpc>
              <a:buFont typeface="Wingdings" charset="2"/>
              <a:buChar char="§"/>
            </a:pPr>
            <a:r>
              <a:rPr lang="en-US" sz="1600" dirty="0" smtClean="0"/>
              <a:t>Hemispheric </a:t>
            </a:r>
            <a:r>
              <a:rPr lang="en-US" sz="1600" dirty="0"/>
              <a:t>scanning ability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8041" y="4734286"/>
            <a:ext cx="18120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chemeClr val="bg1"/>
                </a:solidFill>
              </a:rPr>
              <a:t>halo-</a:t>
            </a:r>
            <a:r>
              <a:rPr lang="en-US" sz="1000" dirty="0" err="1" smtClean="0">
                <a:solidFill>
                  <a:schemeClr val="bg1"/>
                </a:solidFill>
              </a:rPr>
              <a:t>photonics.com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088531" y="4897279"/>
            <a:ext cx="2858902" cy="246221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1000" dirty="0" smtClean="0"/>
              <a:t>Ewan O’Connor</a:t>
            </a:r>
            <a:endParaRPr lang="en-US" sz="10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92325116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976890"/>
          </a:xfrm>
          <a:prstGeom prst="rect">
            <a:avLst/>
          </a:prstGeom>
          <a:solidFill>
            <a:schemeClr val="tx1"/>
          </a:solidFill>
        </p:spPr>
        <p:txBody>
          <a:bodyPr lIns="91425" tIns="91425" rIns="91425" bIns="91425" anchor="ctr" anchorCtr="0">
            <a:noAutofit/>
          </a:bodyPr>
          <a:lstStyle/>
          <a:p>
            <a:pPr marL="360000">
              <a:spcBef>
                <a:spcPts val="0"/>
              </a:spcBef>
              <a:buNone/>
            </a:pPr>
            <a:r>
              <a:rPr lang="en-GB" b="1" dirty="0" smtClean="0">
                <a:solidFill>
                  <a:schemeClr val="accent6"/>
                </a:solidFill>
              </a:rPr>
              <a:t>Contents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59" name="Shape 59"/>
          <p:cNvSpPr txBox="1">
            <a:spLocks noGrp="1"/>
          </p:cNvSpPr>
          <p:nvPr>
            <p:ph type="body" idx="1"/>
          </p:nvPr>
        </p:nvSpPr>
        <p:spPr>
          <a:xfrm>
            <a:off x="556591" y="1424610"/>
            <a:ext cx="7961244" cy="283927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</a:pPr>
            <a:r>
              <a:rPr lang="en-GB" sz="2200" b="1" dirty="0" smtClean="0">
                <a:solidFill>
                  <a:schemeClr val="bg1">
                    <a:lumMod val="75000"/>
                  </a:schemeClr>
                </a:solidFill>
              </a:rPr>
              <a:t>1. Motivation and introduction</a:t>
            </a:r>
          </a:p>
          <a:p>
            <a:pPr rtl="0">
              <a:spcBef>
                <a:spcPts val="0"/>
              </a:spcBef>
            </a:pPr>
            <a:r>
              <a:rPr lang="en-GB" sz="2200" b="1" dirty="0" smtClean="0">
                <a:solidFill>
                  <a:schemeClr val="tx1"/>
                </a:solidFill>
              </a:rPr>
              <a:t>2. Pre-processing of Halo Doppler lidar data</a:t>
            </a:r>
          </a:p>
          <a:p>
            <a:pPr rtl="0">
              <a:spcBef>
                <a:spcPts val="0"/>
              </a:spcBef>
            </a:pPr>
            <a:r>
              <a:rPr lang="en-GB" sz="2200" b="1" dirty="0" smtClean="0">
                <a:solidFill>
                  <a:schemeClr val="bg1">
                    <a:lumMod val="85000"/>
                  </a:schemeClr>
                </a:solidFill>
              </a:rPr>
              <a:t>3. Calculation of the required lidar quantities</a:t>
            </a:r>
          </a:p>
          <a:p>
            <a:pPr rtl="0">
              <a:spcBef>
                <a:spcPts val="0"/>
              </a:spcBef>
            </a:pPr>
            <a:r>
              <a:rPr lang="en-GB" sz="2200" b="1" dirty="0" smtClean="0">
                <a:solidFill>
                  <a:schemeClr val="bg1">
                    <a:lumMod val="85000"/>
                  </a:schemeClr>
                </a:solidFill>
              </a:rPr>
              <a:t>4. Identification of the main drivers causing mixing</a:t>
            </a:r>
          </a:p>
          <a:p>
            <a:pPr rtl="0">
              <a:spcBef>
                <a:spcPts val="0"/>
              </a:spcBef>
            </a:pPr>
            <a:r>
              <a:rPr lang="en-GB" sz="2200" b="1" dirty="0" smtClean="0">
                <a:solidFill>
                  <a:schemeClr val="bg1">
                    <a:lumMod val="85000"/>
                  </a:schemeClr>
                </a:solidFill>
              </a:rPr>
              <a:t>5. Case studies: </a:t>
            </a:r>
            <a:r>
              <a:rPr lang="en-GB" sz="2200" b="1" dirty="0" err="1" smtClean="0">
                <a:solidFill>
                  <a:schemeClr val="bg1">
                    <a:lumMod val="85000"/>
                  </a:schemeClr>
                </a:solidFill>
              </a:rPr>
              <a:t>Hyytiälä</a:t>
            </a:r>
            <a:r>
              <a:rPr lang="en-GB" sz="2200" b="1" dirty="0" smtClean="0">
                <a:solidFill>
                  <a:schemeClr val="bg1">
                    <a:lumMod val="85000"/>
                  </a:schemeClr>
                </a:solidFill>
              </a:rPr>
              <a:t>, Finland and </a:t>
            </a:r>
            <a:r>
              <a:rPr lang="en-GB" sz="2200" b="1" dirty="0" err="1" smtClean="0">
                <a:solidFill>
                  <a:schemeClr val="bg1">
                    <a:lumMod val="85000"/>
                  </a:schemeClr>
                </a:solidFill>
              </a:rPr>
              <a:t>Jülich</a:t>
            </a:r>
            <a:r>
              <a:rPr lang="en-GB" sz="2200" b="1" dirty="0" smtClean="0">
                <a:solidFill>
                  <a:schemeClr val="bg1">
                    <a:lumMod val="85000"/>
                  </a:schemeClr>
                </a:solidFill>
              </a:rPr>
              <a:t>, Germany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07969322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>
            <a:spLocks noGrp="1"/>
          </p:cNvSpPr>
          <p:nvPr>
            <p:ph type="body" idx="1"/>
          </p:nvPr>
        </p:nvSpPr>
        <p:spPr>
          <a:xfrm>
            <a:off x="311700" y="1578123"/>
            <a:ext cx="8520599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-GB" sz="1600" dirty="0">
                <a:solidFill>
                  <a:schemeClr val="tx1"/>
                </a:solidFill>
              </a:rPr>
              <a:t>Shape and stripe </a:t>
            </a:r>
            <a:r>
              <a:rPr lang="en-GB" sz="1600" dirty="0" smtClean="0">
                <a:solidFill>
                  <a:schemeClr val="tx1"/>
                </a:solidFill>
              </a:rPr>
              <a:t>correction</a:t>
            </a:r>
            <a:br>
              <a:rPr lang="en-GB" sz="1600" dirty="0" smtClean="0">
                <a:solidFill>
                  <a:schemeClr val="tx1"/>
                </a:solidFill>
              </a:rPr>
            </a:br>
            <a:r>
              <a:rPr lang="en-GB" sz="1600" dirty="0" smtClean="0">
                <a:solidFill>
                  <a:schemeClr val="tx1"/>
                </a:solidFill>
              </a:rPr>
              <a:t>Manninen et al. (2016, AMT)</a:t>
            </a:r>
            <a:br>
              <a:rPr lang="en-GB" sz="1600" dirty="0" smtClean="0">
                <a:solidFill>
                  <a:schemeClr val="tx1"/>
                </a:solidFill>
              </a:rPr>
            </a:br>
            <a:r>
              <a:rPr lang="en-GB" sz="1600" dirty="0" err="1" smtClean="0">
                <a:solidFill>
                  <a:schemeClr val="tx1"/>
                </a:solidFill>
              </a:rPr>
              <a:t>Vakkari</a:t>
            </a:r>
            <a:r>
              <a:rPr lang="en-GB" sz="1600" dirty="0" smtClean="0">
                <a:solidFill>
                  <a:schemeClr val="tx1"/>
                </a:solidFill>
              </a:rPr>
              <a:t> et al. (2017, to submit)</a:t>
            </a:r>
            <a:endParaRPr sz="1600" dirty="0">
              <a:solidFill>
                <a:schemeClr val="tx1"/>
              </a:solidFill>
            </a:endParaRPr>
          </a:p>
          <a:p>
            <a:r>
              <a:rPr lang="en-GB" sz="1600" dirty="0">
                <a:solidFill>
                  <a:schemeClr val="tx1"/>
                </a:solidFill>
              </a:rPr>
              <a:t>Focus correction </a:t>
            </a:r>
            <a:r>
              <a:rPr lang="en-GB" sz="1600" dirty="0" smtClean="0">
                <a:solidFill>
                  <a:schemeClr val="tx1"/>
                </a:solidFill>
              </a:rPr>
              <a:t/>
            </a:r>
            <a:br>
              <a:rPr lang="en-GB" sz="1600" dirty="0" smtClean="0">
                <a:solidFill>
                  <a:schemeClr val="tx1"/>
                </a:solidFill>
              </a:rPr>
            </a:br>
            <a:r>
              <a:rPr lang="en-GB" sz="1600" dirty="0" smtClean="0">
                <a:solidFill>
                  <a:schemeClr val="tx1"/>
                </a:solidFill>
              </a:rPr>
              <a:t>(</a:t>
            </a:r>
            <a:r>
              <a:rPr lang="en-GB" sz="1600" dirty="0" err="1">
                <a:solidFill>
                  <a:schemeClr val="tx1"/>
                </a:solidFill>
              </a:rPr>
              <a:t>Hirsikko</a:t>
            </a:r>
            <a:r>
              <a:rPr lang="en-GB" sz="1600" dirty="0">
                <a:solidFill>
                  <a:schemeClr val="tx1"/>
                </a:solidFill>
              </a:rPr>
              <a:t> et al., </a:t>
            </a:r>
            <a:r>
              <a:rPr lang="en-GB" sz="1600" dirty="0" smtClean="0">
                <a:solidFill>
                  <a:schemeClr val="tx1"/>
                </a:solidFill>
              </a:rPr>
              <a:t>2014)</a:t>
            </a:r>
            <a:br>
              <a:rPr lang="en-GB" sz="1600" dirty="0" smtClean="0">
                <a:solidFill>
                  <a:schemeClr val="tx1"/>
                </a:solidFill>
              </a:rPr>
            </a:br>
            <a:r>
              <a:rPr lang="en-GB" sz="1600" dirty="0" smtClean="0">
                <a:solidFill>
                  <a:schemeClr val="tx1"/>
                </a:solidFill>
              </a:rPr>
              <a:t>calculate new attenuated</a:t>
            </a:r>
            <a:br>
              <a:rPr lang="en-GB" sz="1600" dirty="0" smtClean="0">
                <a:solidFill>
                  <a:schemeClr val="tx1"/>
                </a:solidFill>
              </a:rPr>
            </a:br>
            <a:r>
              <a:rPr lang="en-GB" sz="1600" dirty="0" smtClean="0">
                <a:solidFill>
                  <a:schemeClr val="tx1"/>
                </a:solidFill>
              </a:rPr>
              <a:t>backscatter coefficients</a:t>
            </a:r>
            <a:endParaRPr sz="1600" dirty="0">
              <a:solidFill>
                <a:schemeClr val="tx1"/>
              </a:solidFill>
            </a:endParaRPr>
          </a:p>
          <a:p>
            <a:pPr rtl="0">
              <a:spcBef>
                <a:spcPts val="0"/>
              </a:spcBef>
              <a:buNone/>
            </a:pPr>
            <a:r>
              <a:rPr lang="en-GB" sz="1600" dirty="0">
                <a:solidFill>
                  <a:schemeClr val="tx1"/>
                </a:solidFill>
              </a:rPr>
              <a:t>Recalculation of </a:t>
            </a:r>
            <a:br>
              <a:rPr lang="en-GB" sz="1600" dirty="0">
                <a:solidFill>
                  <a:schemeClr val="tx1"/>
                </a:solidFill>
              </a:rPr>
            </a:br>
            <a:r>
              <a:rPr lang="en-GB" sz="1600" dirty="0" smtClean="0">
                <a:solidFill>
                  <a:schemeClr val="tx1"/>
                </a:solidFill>
              </a:rPr>
              <a:t>uncertainty </a:t>
            </a:r>
            <a:r>
              <a:rPr lang="en-GB" sz="1600" dirty="0">
                <a:solidFill>
                  <a:schemeClr val="tx1"/>
                </a:solidFill>
              </a:rPr>
              <a:t>estimates</a:t>
            </a:r>
          </a:p>
          <a:p>
            <a:pPr>
              <a:spcBef>
                <a:spcPts val="0"/>
              </a:spcBef>
              <a:buNone/>
            </a:pPr>
            <a:endParaRPr sz="1600" dirty="0">
              <a:solidFill>
                <a:schemeClr val="tx1"/>
              </a:solidFill>
            </a:endParaRPr>
          </a:p>
        </p:txBody>
      </p:sp>
      <p:sp>
        <p:nvSpPr>
          <p:cNvPr id="6" name="Shape 58"/>
          <p:cNvSpPr txBox="1">
            <a:spLocks/>
          </p:cNvSpPr>
          <p:nvPr/>
        </p:nvSpPr>
        <p:spPr>
          <a:xfrm>
            <a:off x="0" y="0"/>
            <a:ext cx="9144000" cy="97689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  <a:defRPr sz="2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1pPr>
            <a:lvl2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>
            <a:pPr marL="360000"/>
            <a:r>
              <a:rPr lang="en-GB" b="1" dirty="0" smtClean="0">
                <a:solidFill>
                  <a:srgbClr val="FFFFFF"/>
                </a:solidFill>
              </a:rPr>
              <a:t>Halo data requires </a:t>
            </a:r>
            <a:r>
              <a:rPr lang="en-GB" b="1" dirty="0" smtClean="0">
                <a:solidFill>
                  <a:schemeClr val="accent6"/>
                </a:solidFill>
              </a:rPr>
              <a:t>pre-processing</a:t>
            </a:r>
            <a:endParaRPr lang="en-GB" b="1" dirty="0">
              <a:solidFill>
                <a:schemeClr val="accent6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56492" y="1157935"/>
            <a:ext cx="27075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Hyytiälä,  9 June 2014 </a:t>
            </a:r>
            <a:endParaRPr lang="en-US" b="1" dirty="0"/>
          </a:p>
        </p:txBody>
      </p:sp>
      <p:sp>
        <p:nvSpPr>
          <p:cNvPr id="8" name="TextBox 7"/>
          <p:cNvSpPr txBox="1"/>
          <p:nvPr/>
        </p:nvSpPr>
        <p:spPr>
          <a:xfrm>
            <a:off x="6191120" y="1157935"/>
            <a:ext cx="26946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/>
              <a:t>SNR = signal-to-noise ratio</a:t>
            </a:r>
            <a:endParaRPr lang="en-US" sz="1000" dirty="0"/>
          </a:p>
        </p:txBody>
      </p:sp>
      <p:pic>
        <p:nvPicPr>
          <p:cNvPr id="14" name="Picture 13" descr="Hyytiala_20140609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86" t="4538" r="4003" b="2169"/>
          <a:stretch/>
        </p:blipFill>
        <p:spPr>
          <a:xfrm>
            <a:off x="3356492" y="1520885"/>
            <a:ext cx="5529316" cy="337849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-GB" smtClean="0"/>
              <a:t>8</a:t>
            </a:fld>
            <a:endParaRPr lang="en-GB" dirty="0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>
            <a:spLocks noGrp="1"/>
          </p:cNvSpPr>
          <p:nvPr>
            <p:ph type="body" idx="1"/>
          </p:nvPr>
        </p:nvSpPr>
        <p:spPr>
          <a:xfrm>
            <a:off x="311700" y="1578123"/>
            <a:ext cx="8520599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-GB" sz="1600" dirty="0">
                <a:solidFill>
                  <a:schemeClr val="tx1"/>
                </a:solidFill>
              </a:rPr>
              <a:t>Shape and stripe </a:t>
            </a:r>
            <a:r>
              <a:rPr lang="en-GB" sz="1600" dirty="0" smtClean="0">
                <a:solidFill>
                  <a:schemeClr val="tx1"/>
                </a:solidFill>
              </a:rPr>
              <a:t>correction</a:t>
            </a:r>
            <a:br>
              <a:rPr lang="en-GB" sz="1600" dirty="0" smtClean="0">
                <a:solidFill>
                  <a:schemeClr val="tx1"/>
                </a:solidFill>
              </a:rPr>
            </a:br>
            <a:r>
              <a:rPr lang="en-GB" sz="1600" dirty="0" smtClean="0">
                <a:solidFill>
                  <a:schemeClr val="tx1"/>
                </a:solidFill>
              </a:rPr>
              <a:t>Manninen et al. (2016, AMT)</a:t>
            </a:r>
            <a:br>
              <a:rPr lang="en-GB" sz="1600" dirty="0" smtClean="0">
                <a:solidFill>
                  <a:schemeClr val="tx1"/>
                </a:solidFill>
              </a:rPr>
            </a:br>
            <a:r>
              <a:rPr lang="en-GB" sz="1600" dirty="0" err="1" smtClean="0">
                <a:solidFill>
                  <a:schemeClr val="tx1"/>
                </a:solidFill>
              </a:rPr>
              <a:t>Vakkari</a:t>
            </a:r>
            <a:r>
              <a:rPr lang="en-GB" sz="1600" dirty="0" smtClean="0">
                <a:solidFill>
                  <a:schemeClr val="tx1"/>
                </a:solidFill>
              </a:rPr>
              <a:t> et al. (2017, to submit)</a:t>
            </a:r>
            <a:endParaRPr sz="1600" dirty="0">
              <a:solidFill>
                <a:schemeClr val="tx1"/>
              </a:solidFill>
            </a:endParaRPr>
          </a:p>
          <a:p>
            <a:r>
              <a:rPr lang="en-GB" sz="1600" dirty="0">
                <a:solidFill>
                  <a:schemeClr val="tx1"/>
                </a:solidFill>
              </a:rPr>
              <a:t>Focus correction </a:t>
            </a:r>
            <a:r>
              <a:rPr lang="en-GB" sz="1600" dirty="0" smtClean="0">
                <a:solidFill>
                  <a:schemeClr val="tx1"/>
                </a:solidFill>
              </a:rPr>
              <a:t/>
            </a:r>
            <a:br>
              <a:rPr lang="en-GB" sz="1600" dirty="0" smtClean="0">
                <a:solidFill>
                  <a:schemeClr val="tx1"/>
                </a:solidFill>
              </a:rPr>
            </a:br>
            <a:r>
              <a:rPr lang="en-GB" sz="1600" dirty="0" smtClean="0">
                <a:solidFill>
                  <a:schemeClr val="tx1"/>
                </a:solidFill>
              </a:rPr>
              <a:t>(</a:t>
            </a:r>
            <a:r>
              <a:rPr lang="en-GB" sz="1600" dirty="0" err="1">
                <a:solidFill>
                  <a:schemeClr val="tx1"/>
                </a:solidFill>
              </a:rPr>
              <a:t>Hirsikko</a:t>
            </a:r>
            <a:r>
              <a:rPr lang="en-GB" sz="1600" dirty="0">
                <a:solidFill>
                  <a:schemeClr val="tx1"/>
                </a:solidFill>
              </a:rPr>
              <a:t> et al., </a:t>
            </a:r>
            <a:r>
              <a:rPr lang="en-GB" sz="1600" dirty="0" smtClean="0">
                <a:solidFill>
                  <a:schemeClr val="tx1"/>
                </a:solidFill>
              </a:rPr>
              <a:t>2014)</a:t>
            </a:r>
            <a:br>
              <a:rPr lang="en-GB" sz="1600" dirty="0" smtClean="0">
                <a:solidFill>
                  <a:schemeClr val="tx1"/>
                </a:solidFill>
              </a:rPr>
            </a:br>
            <a:r>
              <a:rPr lang="en-GB" sz="1600" dirty="0" smtClean="0">
                <a:solidFill>
                  <a:schemeClr val="tx1"/>
                </a:solidFill>
              </a:rPr>
              <a:t>calculate new attenuated</a:t>
            </a:r>
            <a:br>
              <a:rPr lang="en-GB" sz="1600" dirty="0" smtClean="0">
                <a:solidFill>
                  <a:schemeClr val="tx1"/>
                </a:solidFill>
              </a:rPr>
            </a:br>
            <a:r>
              <a:rPr lang="en-GB" sz="1600" dirty="0" smtClean="0">
                <a:solidFill>
                  <a:schemeClr val="tx1"/>
                </a:solidFill>
              </a:rPr>
              <a:t>backscatter coefficients</a:t>
            </a:r>
            <a:endParaRPr sz="1600" dirty="0">
              <a:solidFill>
                <a:schemeClr val="tx1"/>
              </a:solidFill>
            </a:endParaRPr>
          </a:p>
          <a:p>
            <a:pPr rtl="0">
              <a:spcBef>
                <a:spcPts val="0"/>
              </a:spcBef>
              <a:buNone/>
            </a:pPr>
            <a:r>
              <a:rPr lang="en-GB" sz="1600" dirty="0">
                <a:solidFill>
                  <a:schemeClr val="tx1"/>
                </a:solidFill>
              </a:rPr>
              <a:t>Recalculation of </a:t>
            </a:r>
            <a:br>
              <a:rPr lang="en-GB" sz="1600" dirty="0">
                <a:solidFill>
                  <a:schemeClr val="tx1"/>
                </a:solidFill>
              </a:rPr>
            </a:br>
            <a:r>
              <a:rPr lang="en-GB" sz="1600" dirty="0" smtClean="0">
                <a:solidFill>
                  <a:schemeClr val="tx1"/>
                </a:solidFill>
              </a:rPr>
              <a:t>uncertainty </a:t>
            </a:r>
            <a:r>
              <a:rPr lang="en-GB" sz="1600" dirty="0">
                <a:solidFill>
                  <a:schemeClr val="tx1"/>
                </a:solidFill>
              </a:rPr>
              <a:t>estimates</a:t>
            </a:r>
          </a:p>
          <a:p>
            <a:pPr>
              <a:spcBef>
                <a:spcPts val="0"/>
              </a:spcBef>
              <a:buNone/>
            </a:pPr>
            <a:endParaRPr sz="1600" dirty="0">
              <a:solidFill>
                <a:schemeClr val="tx1"/>
              </a:solidFill>
            </a:endParaRPr>
          </a:p>
        </p:txBody>
      </p:sp>
      <p:sp>
        <p:nvSpPr>
          <p:cNvPr id="6" name="Shape 58"/>
          <p:cNvSpPr txBox="1">
            <a:spLocks/>
          </p:cNvSpPr>
          <p:nvPr/>
        </p:nvSpPr>
        <p:spPr>
          <a:xfrm>
            <a:off x="0" y="0"/>
            <a:ext cx="9144000" cy="97689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  <a:defRPr sz="2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1pPr>
            <a:lvl2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>
            <a:pPr marL="360000"/>
            <a:r>
              <a:rPr lang="en-GB" b="1" dirty="0" smtClean="0">
                <a:solidFill>
                  <a:srgbClr val="FFFFFF"/>
                </a:solidFill>
              </a:rPr>
              <a:t>Halo data requires </a:t>
            </a:r>
            <a:r>
              <a:rPr lang="en-GB" b="1" dirty="0" smtClean="0">
                <a:solidFill>
                  <a:schemeClr val="accent6"/>
                </a:solidFill>
              </a:rPr>
              <a:t>pre-processing</a:t>
            </a:r>
            <a:endParaRPr lang="en-GB" b="1" dirty="0">
              <a:solidFill>
                <a:schemeClr val="accent6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56492" y="1157935"/>
            <a:ext cx="27075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Juelich</a:t>
            </a:r>
            <a:r>
              <a:rPr lang="en-US" b="1" dirty="0" smtClean="0"/>
              <a:t>, 2 June 2014 </a:t>
            </a:r>
            <a:endParaRPr lang="en-US" b="1" dirty="0"/>
          </a:p>
        </p:txBody>
      </p:sp>
      <p:sp>
        <p:nvSpPr>
          <p:cNvPr id="8" name="TextBox 7"/>
          <p:cNvSpPr txBox="1"/>
          <p:nvPr/>
        </p:nvSpPr>
        <p:spPr>
          <a:xfrm>
            <a:off x="6191120" y="1157935"/>
            <a:ext cx="26946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/>
              <a:t>SNR = signal-to-noise ratio</a:t>
            </a:r>
            <a:endParaRPr lang="en-US" sz="1000" dirty="0"/>
          </a:p>
        </p:txBody>
      </p:sp>
      <p:pic>
        <p:nvPicPr>
          <p:cNvPr id="12" name="Picture 11" descr="Juelich_20150602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24" t="3566" r="5111" b="2785"/>
          <a:stretch/>
        </p:blipFill>
        <p:spPr>
          <a:xfrm>
            <a:off x="3356493" y="1466730"/>
            <a:ext cx="5529316" cy="3432645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-GB" smtClean="0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7921889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mple-light-2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6820</TotalTime>
  <Words>933</Words>
  <Application>Microsoft Macintosh PowerPoint</Application>
  <PresentationFormat>On-screen Show (16:9)</PresentationFormat>
  <Paragraphs>193</Paragraphs>
  <Slides>32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6" baseType="lpstr">
      <vt:lpstr>Arial</vt:lpstr>
      <vt:lpstr>Cambria Math</vt:lpstr>
      <vt:lpstr>Wingdings</vt:lpstr>
      <vt:lpstr>simple-light-2</vt:lpstr>
      <vt:lpstr>BOUNDARY LAYER CLASSIFICATION</vt:lpstr>
      <vt:lpstr>Contents</vt:lpstr>
      <vt:lpstr>Contents</vt:lpstr>
      <vt:lpstr>Motivation for boundary layer (BL) classification</vt:lpstr>
      <vt:lpstr>BL classification will be a Cloudnet data product</vt:lpstr>
      <vt:lpstr>Halo Photonics Streamline scanning Doppler lidar</vt:lpstr>
      <vt:lpstr>Contents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Contents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Contents</vt:lpstr>
      <vt:lpstr>PowerPoint Presentation</vt:lpstr>
      <vt:lpstr>Contents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15.0032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BOUNDARY LAYER CLASSIFICATION</dc:title>
  <cp:lastModifiedBy>Microsoft Office User</cp:lastModifiedBy>
  <cp:revision>107</cp:revision>
  <dcterms:modified xsi:type="dcterms:W3CDTF">2017-04-05T11:04:16Z</dcterms:modified>
</cp:coreProperties>
</file>