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81" r:id="rId3"/>
    <p:sldId id="282" r:id="rId4"/>
    <p:sldId id="257" r:id="rId5"/>
    <p:sldId id="273" r:id="rId6"/>
    <p:sldId id="274" r:id="rId7"/>
    <p:sldId id="283" r:id="rId8"/>
    <p:sldId id="259" r:id="rId9"/>
    <p:sldId id="275" r:id="rId10"/>
    <p:sldId id="305" r:id="rId11"/>
    <p:sldId id="306" r:id="rId12"/>
    <p:sldId id="279" r:id="rId13"/>
    <p:sldId id="278" r:id="rId14"/>
    <p:sldId id="284" r:id="rId15"/>
    <p:sldId id="260" r:id="rId16"/>
    <p:sldId id="287" r:id="rId17"/>
    <p:sldId id="288" r:id="rId18"/>
    <p:sldId id="297" r:id="rId19"/>
    <p:sldId id="298" r:id="rId20"/>
    <p:sldId id="299" r:id="rId21"/>
    <p:sldId id="289" r:id="rId22"/>
    <p:sldId id="293" r:id="rId23"/>
    <p:sldId id="300" r:id="rId24"/>
    <p:sldId id="294" r:id="rId25"/>
    <p:sldId id="270" r:id="rId26"/>
    <p:sldId id="302" r:id="rId27"/>
    <p:sldId id="268" r:id="rId28"/>
    <p:sldId id="303" r:id="rId29"/>
    <p:sldId id="301" r:id="rId30"/>
    <p:sldId id="307" r:id="rId31"/>
    <p:sldId id="308" r:id="rId32"/>
    <p:sldId id="304" r:id="rId3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F16431-F3A7-46F5-8996-8776A8CA3141}">
  <a:tblStyle styleId="{74F16431-F3A7-46F5-8996-8776A8CA3141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1" autoAdjust="0"/>
    <p:restoredTop sz="93736"/>
  </p:normalViewPr>
  <p:slideViewPr>
    <p:cSldViewPr snapToGrid="0" snapToObjects="1">
      <p:cViewPr>
        <p:scale>
          <a:sx n="138" d="100"/>
          <a:sy n="138" d="100"/>
        </p:scale>
        <p:origin x="2216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71993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The background determination in the current software version is not handled optimally.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Accurate information essential especially in low signal regions.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451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The background determination in the current software version is not handled optimally.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Accurate information essential especially in low signal regions.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36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340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39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97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666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33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790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60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474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957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979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825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267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934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568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175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51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74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72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670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The background determination in the current software version is not handled optimally.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Accurate information essential especially in low signal regions.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The background determination in the current software version is not handled optimally.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-GB" sz="1600">
                <a:solidFill>
                  <a:schemeClr val="dk2"/>
                </a:solidFill>
              </a:rPr>
              <a:t>Accurate information essential especially in low signal regions.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2D3BD-6538-F945-987E-AC008E8ED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6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GB" sz="1000" smtClean="0">
                <a:solidFill>
                  <a:schemeClr val="dk2"/>
                </a:solidFill>
              </a:rPr>
              <a:t>‹#›</a:t>
            </a:fld>
            <a:endParaRPr lang="en-GB" sz="1000" dirty="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ctrTitle"/>
          </p:nvPr>
        </p:nvSpPr>
        <p:spPr>
          <a:xfrm>
            <a:off x="0" y="425646"/>
            <a:ext cx="9144000" cy="142346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accent6"/>
                </a:solidFill>
              </a:rPr>
              <a:t>BOUNDARY LAYER CLASSIFICATION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3057966" y="1927909"/>
            <a:ext cx="2950864" cy="855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lt1"/>
                </a:solidFill>
              </a:rPr>
              <a:t>Tobias </a:t>
            </a:r>
            <a:r>
              <a:rPr lang="en-GB" sz="2400" b="1" dirty="0" smtClean="0">
                <a:solidFill>
                  <a:schemeClr val="lt1"/>
                </a:solidFill>
              </a:rPr>
              <a:t>Marke</a:t>
            </a:r>
            <a:endParaRPr lang="en-GB" sz="2400" dirty="0">
              <a:solidFill>
                <a:schemeClr val="lt1"/>
              </a:solidFill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1400" dirty="0" smtClean="0">
                <a:solidFill>
                  <a:schemeClr val="lt1"/>
                </a:solidFill>
              </a:rPr>
              <a:t>University </a:t>
            </a:r>
            <a:r>
              <a:rPr lang="en-GB" sz="1400" dirty="0">
                <a:solidFill>
                  <a:schemeClr val="lt1"/>
                </a:solidFill>
              </a:rPr>
              <a:t>of Cologne, Germany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ubTitle" idx="2"/>
          </p:nvPr>
        </p:nvSpPr>
        <p:spPr>
          <a:xfrm>
            <a:off x="0" y="1927909"/>
            <a:ext cx="2950864" cy="855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lt1"/>
                </a:solidFill>
              </a:rPr>
              <a:t>Antti </a:t>
            </a:r>
            <a:r>
              <a:rPr lang="en-GB" sz="2400" b="1" dirty="0" smtClean="0">
                <a:solidFill>
                  <a:schemeClr val="lt1"/>
                </a:solidFill>
              </a:rPr>
              <a:t>Manninen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 smtClean="0">
                <a:solidFill>
                  <a:schemeClr val="lt1"/>
                </a:solidFill>
              </a:rPr>
              <a:t>University </a:t>
            </a:r>
            <a:r>
              <a:rPr lang="en-GB" dirty="0">
                <a:solidFill>
                  <a:schemeClr val="lt1"/>
                </a:solidFill>
              </a:rPr>
              <a:t>of Helsinki, Finland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subTitle" idx="3"/>
          </p:nvPr>
        </p:nvSpPr>
        <p:spPr>
          <a:xfrm>
            <a:off x="6115931" y="1927909"/>
            <a:ext cx="2950864" cy="855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lt1"/>
                </a:solidFill>
              </a:rPr>
              <a:t>Ewan </a:t>
            </a:r>
            <a:r>
              <a:rPr lang="en-GB" sz="2400" b="1" dirty="0" smtClean="0">
                <a:solidFill>
                  <a:schemeClr val="lt1"/>
                </a:solidFill>
              </a:rPr>
              <a:t>O’Connor</a:t>
            </a:r>
            <a:endParaRPr lang="en-GB" sz="2400" dirty="0">
              <a:solidFill>
                <a:schemeClr val="lt1"/>
              </a:solidFill>
            </a:endParaRP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>
                <a:solidFill>
                  <a:schemeClr val="lt1"/>
                </a:solidFill>
              </a:rPr>
              <a:t>Finnish Meteorological </a:t>
            </a:r>
            <a:r>
              <a:rPr lang="en-GB" dirty="0" smtClean="0">
                <a:solidFill>
                  <a:schemeClr val="lt1"/>
                </a:solidFill>
              </a:rPr>
              <a:t>Institute</a:t>
            </a:r>
            <a:endParaRPr lang="en-GB" dirty="0">
              <a:solidFill>
                <a:schemeClr val="lt1"/>
              </a:solidFill>
            </a:endParaRPr>
          </a:p>
        </p:txBody>
      </p:sp>
      <p:pic>
        <p:nvPicPr>
          <p:cNvPr id="9" name="Picture 8" descr="fmi_rgb_in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68" y="3387097"/>
            <a:ext cx="1485761" cy="767643"/>
          </a:xfrm>
          <a:prstGeom prst="rect">
            <a:avLst/>
          </a:prstGeom>
        </p:spPr>
      </p:pic>
      <p:pic>
        <p:nvPicPr>
          <p:cNvPr id="10" name="Picture 9" descr="Helsingin_yliopisto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9" y="3226603"/>
            <a:ext cx="1089772" cy="1162424"/>
          </a:xfrm>
          <a:prstGeom prst="rect">
            <a:avLst/>
          </a:prstGeom>
        </p:spPr>
      </p:pic>
      <p:pic>
        <p:nvPicPr>
          <p:cNvPr id="11" name="Picture 10" descr="Uo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62" y="3387097"/>
            <a:ext cx="1554720" cy="7676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b="1" dirty="0" smtClean="0">
                <a:solidFill>
                  <a:srgbClr val="FFFFFF"/>
                </a:solidFill>
              </a:rPr>
              <a:t>Halo data requires </a:t>
            </a:r>
            <a:r>
              <a:rPr lang="en-GB" b="1" dirty="0" smtClean="0">
                <a:solidFill>
                  <a:schemeClr val="accent6"/>
                </a:solidFill>
              </a:rPr>
              <a:t>pre-processing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1120" y="1157935"/>
            <a:ext cx="2694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SNR = signal-to-noise ratio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2" y="1796499"/>
            <a:ext cx="7435273" cy="2512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1236" y="1157935"/>
            <a:ext cx="402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Limassol, 27 March </a:t>
            </a:r>
            <a:r>
              <a:rPr lang="en-US" b="1" smtClean="0"/>
              <a:t>2017 – last Monday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965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2" y="1796498"/>
            <a:ext cx="7448206" cy="2516400"/>
          </a:xfrm>
          <a:prstGeom prst="rect">
            <a:avLst/>
          </a:prstGeom>
        </p:spPr>
      </p:pic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b="1" dirty="0" smtClean="0">
                <a:solidFill>
                  <a:srgbClr val="FFFFFF"/>
                </a:solidFill>
              </a:rPr>
              <a:t>Halo data requires </a:t>
            </a:r>
            <a:r>
              <a:rPr lang="en-GB" b="1" dirty="0" smtClean="0">
                <a:solidFill>
                  <a:schemeClr val="accent6"/>
                </a:solidFill>
              </a:rPr>
              <a:t>pre-processing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1236" y="1157935"/>
            <a:ext cx="402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Limassol, 27 March </a:t>
            </a:r>
            <a:r>
              <a:rPr lang="en-US" b="1" smtClean="0"/>
              <a:t>2017 – last Monday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91120" y="1157935"/>
            <a:ext cx="2694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SNR = signal-to-noise ratio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0437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34465" y="1170150"/>
            <a:ext cx="5819132" cy="3973349"/>
            <a:chOff x="3074435" y="1366087"/>
            <a:chExt cx="5979162" cy="3722255"/>
          </a:xfrm>
        </p:grpSpPr>
        <p:pic>
          <p:nvPicPr>
            <p:cNvPr id="21" name="Picture 20" descr="Fig_12_betacutoffcom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03"/>
            <a:stretch/>
          </p:blipFill>
          <p:spPr>
            <a:xfrm>
              <a:off x="3074435" y="1366087"/>
              <a:ext cx="5979162" cy="3278909"/>
            </a:xfrm>
            <a:prstGeom prst="rect">
              <a:avLst/>
            </a:prstGeom>
          </p:spPr>
        </p:pic>
        <p:pic>
          <p:nvPicPr>
            <p:cNvPr id="22" name="Picture 21" descr="Fig_12_betacutoffcom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45" b="-3213"/>
            <a:stretch/>
          </p:blipFill>
          <p:spPr>
            <a:xfrm>
              <a:off x="3074435" y="4644996"/>
              <a:ext cx="5979162" cy="443346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88054" y="1202630"/>
            <a:ext cx="220979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Pearson </a:t>
            </a:r>
            <a:r>
              <a:rPr lang="en-US" sz="1600" dirty="0">
                <a:latin typeface="Arial"/>
                <a:cs typeface="Arial"/>
              </a:rPr>
              <a:t>et al. (2010)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-</a:t>
            </a:r>
            <a:r>
              <a:rPr lang="en-US" sz="1600" dirty="0">
                <a:latin typeface="Arial"/>
                <a:cs typeface="Arial"/>
              </a:rPr>
              <a:t>17 dB (0.020</a:t>
            </a:r>
            <a:r>
              <a:rPr lang="en-US" sz="1600" dirty="0" smtClean="0">
                <a:latin typeface="Arial"/>
                <a:cs typeface="Arial"/>
              </a:rPr>
              <a:t>) 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StreamLine Photonics -</a:t>
            </a:r>
            <a:r>
              <a:rPr lang="en-US" sz="1600" dirty="0">
                <a:latin typeface="Arial"/>
                <a:cs typeface="Arial"/>
              </a:rPr>
              <a:t>18.2 dB (0.015</a:t>
            </a:r>
            <a:r>
              <a:rPr lang="en-US" sz="1600" dirty="0" smtClean="0">
                <a:latin typeface="Arial"/>
                <a:cs typeface="Arial"/>
              </a:rPr>
              <a:t>) 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 smtClean="0">
                <a:latin typeface="Arial"/>
                <a:cs typeface="Arial"/>
              </a:rPr>
              <a:t>Päschke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et al. (2014) </a:t>
            </a:r>
            <a:r>
              <a:rPr lang="en-US" sz="1600" dirty="0" smtClean="0">
                <a:latin typeface="Arial"/>
                <a:cs typeface="Arial"/>
              </a:rPr>
              <a:t>-</a:t>
            </a:r>
            <a:r>
              <a:rPr lang="en-US" sz="1600" dirty="0">
                <a:latin typeface="Arial"/>
                <a:cs typeface="Arial"/>
              </a:rPr>
              <a:t>20 dB (0.010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After correction</a:t>
            </a:r>
          </a:p>
          <a:p>
            <a:r>
              <a:rPr lang="en-US" sz="1600" dirty="0" smtClean="0">
                <a:latin typeface="Arial"/>
                <a:cs typeface="Arial"/>
              </a:rPr>
              <a:t>-</a:t>
            </a:r>
            <a:r>
              <a:rPr lang="en-US" sz="1600" dirty="0">
                <a:latin typeface="Arial"/>
                <a:cs typeface="Arial"/>
              </a:rPr>
              <a:t>21.2 dB (</a:t>
            </a:r>
            <a:r>
              <a:rPr lang="en-US" sz="1600" dirty="0" smtClean="0">
                <a:latin typeface="Arial"/>
                <a:cs typeface="Arial"/>
              </a:rPr>
              <a:t>0.0075) </a:t>
            </a:r>
          </a:p>
          <a:p>
            <a:r>
              <a:rPr lang="en-US" sz="1600" dirty="0">
                <a:latin typeface="Arial"/>
                <a:cs typeface="Arial"/>
              </a:rPr>
              <a:t>o</a:t>
            </a:r>
            <a:r>
              <a:rPr lang="en-US" sz="1600" dirty="0" smtClean="0">
                <a:latin typeface="Arial"/>
                <a:cs typeface="Arial"/>
              </a:rPr>
              <a:t>r even</a:t>
            </a:r>
          </a:p>
          <a:p>
            <a:r>
              <a:rPr lang="en-US" sz="1600" dirty="0" smtClean="0">
                <a:latin typeface="Arial"/>
                <a:cs typeface="Arial"/>
              </a:rPr>
              <a:t>-23 </a:t>
            </a:r>
            <a:r>
              <a:rPr lang="en-US" sz="1600" dirty="0">
                <a:latin typeface="Arial"/>
                <a:cs typeface="Arial"/>
              </a:rPr>
              <a:t>dB (</a:t>
            </a:r>
            <a:r>
              <a:rPr lang="en-US" sz="1600" dirty="0" smtClean="0">
                <a:latin typeface="Arial"/>
                <a:cs typeface="Arial"/>
              </a:rPr>
              <a:t>0.005)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02099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The background correction allows setting a much lower SNR threshold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16747" y="1588461"/>
            <a:ext cx="1281218" cy="469605"/>
          </a:xfrm>
          <a:prstGeom prst="straightConnector1">
            <a:avLst/>
          </a:prstGeom>
          <a:ln>
            <a:solidFill>
              <a:srgbClr val="EF8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19053" y="2538870"/>
            <a:ext cx="1378912" cy="412734"/>
          </a:xfrm>
          <a:prstGeom prst="straightConnector1">
            <a:avLst/>
          </a:prstGeom>
          <a:ln>
            <a:solidFill>
              <a:srgbClr val="EF8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19053" y="2951603"/>
            <a:ext cx="1378912" cy="388166"/>
          </a:xfrm>
          <a:prstGeom prst="straightConnector1">
            <a:avLst/>
          </a:prstGeom>
          <a:ln>
            <a:solidFill>
              <a:srgbClr val="EF8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04774" y="3736489"/>
            <a:ext cx="1493191" cy="447885"/>
          </a:xfrm>
          <a:prstGeom prst="straightConnector1">
            <a:avLst/>
          </a:prstGeom>
          <a:ln>
            <a:solidFill>
              <a:srgbClr val="EF8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71871" y="1447228"/>
            <a:ext cx="142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uncorrected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1871" y="2406974"/>
            <a:ext cx="142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uncorrected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1871" y="3149018"/>
            <a:ext cx="142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corrected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71871" y="3898190"/>
            <a:ext cx="142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corrected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2D3BD-6538-F945-987E-AC008E8ED6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02099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algn="l"/>
            <a:r>
              <a:rPr lang="en-US" sz="2400" b="1" dirty="0" smtClean="0">
                <a:solidFill>
                  <a:schemeClr val="accent6"/>
                </a:solidFill>
                <a:latin typeface="Arial"/>
                <a:cs typeface="Arial"/>
              </a:rPr>
              <a:t>Background noise behavior 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is a </a:t>
            </a:r>
            <a:r>
              <a:rPr lang="en-US" sz="2400" b="1" dirty="0" smtClean="0">
                <a:solidFill>
                  <a:schemeClr val="accent6"/>
                </a:solidFill>
                <a:latin typeface="Arial"/>
                <a:cs typeface="Arial"/>
              </a:rPr>
              <a:t>limiting factor for the sensitivity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especially in low aerosol load regions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40" y="1179079"/>
            <a:ext cx="8679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F8600"/>
                </a:solidFill>
                <a:latin typeface="Arial"/>
                <a:cs typeface="Arial"/>
              </a:rPr>
              <a:t>Uncertainty estimates </a:t>
            </a:r>
            <a:r>
              <a:rPr lang="en-US" dirty="0" smtClean="0">
                <a:latin typeface="Arial"/>
                <a:cs typeface="Arial"/>
              </a:rPr>
              <a:t>are directly related to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SNR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endParaRPr lang="en-US" dirty="0" smtClean="0">
              <a:latin typeface="Arial"/>
              <a:cs typeface="Arial"/>
              <a:sym typeface="Wingdings"/>
            </a:endParaRP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Thus </a:t>
            </a:r>
            <a:r>
              <a:rPr lang="en-US" dirty="0" smtClean="0">
                <a:latin typeface="Arial"/>
                <a:cs typeface="Arial"/>
              </a:rPr>
              <a:t>any bias in the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SNR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becomes a bias in the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turbulent properties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Observed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velocity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variance	</a:t>
            </a:r>
            <a:r>
              <a:rPr lang="en-US" dirty="0" smtClean="0">
                <a:latin typeface="Arial"/>
                <a:cs typeface="Arial"/>
              </a:rPr>
              <a:t>=	</a:t>
            </a:r>
            <a:r>
              <a:rPr lang="en-US" b="1" dirty="0" smtClean="0">
                <a:latin typeface="Arial"/>
                <a:cs typeface="Arial"/>
              </a:rPr>
              <a:t>true variance</a:t>
            </a:r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+	</a:t>
            </a:r>
            <a:r>
              <a:rPr lang="en-US" b="1" dirty="0" smtClean="0">
                <a:solidFill>
                  <a:srgbClr val="EF8600"/>
                </a:solidFill>
                <a:latin typeface="Arial"/>
                <a:cs typeface="Arial"/>
              </a:rPr>
              <a:t>uncertainty variance</a:t>
            </a:r>
          </a:p>
          <a:p>
            <a:endParaRPr lang="en-US" b="1" dirty="0">
              <a:solidFill>
                <a:srgbClr val="E46C0A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E46C0A"/>
                </a:solidFill>
                <a:latin typeface="Arial"/>
                <a:cs typeface="Arial"/>
              </a:rPr>
              <a:t>					</a:t>
            </a:r>
          </a:p>
          <a:p>
            <a:r>
              <a:rPr lang="en-US" b="1" dirty="0">
                <a:solidFill>
                  <a:srgbClr val="E46C0A"/>
                </a:solidFill>
                <a:latin typeface="Arial"/>
                <a:cs typeface="Arial"/>
              </a:rPr>
              <a:t>	</a:t>
            </a:r>
            <a:r>
              <a:rPr lang="en-US" b="1" dirty="0">
                <a:solidFill>
                  <a:srgbClr val="E46C0A"/>
                </a:solidFill>
              </a:rPr>
              <a:t>	</a:t>
            </a:r>
            <a:r>
              <a:rPr lang="en-US" b="1" dirty="0" smtClean="0">
                <a:solidFill>
                  <a:srgbClr val="E46C0A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has </a:t>
            </a:r>
            <a:r>
              <a:rPr lang="en-US" b="1" dirty="0">
                <a:solidFill>
                  <a:schemeClr val="tx1"/>
                </a:solidFill>
              </a:rPr>
              <a:t>to be known accurately</a:t>
            </a:r>
            <a:r>
              <a:rPr lang="en-US" b="1" dirty="0" smtClean="0">
                <a:solidFill>
                  <a:srgbClr val="E46C0A"/>
                </a:solidFill>
                <a:latin typeface="Arial"/>
                <a:cs typeface="Arial"/>
              </a:rPr>
              <a:t>		</a:t>
            </a:r>
            <a:r>
              <a:rPr lang="en-US" b="1" dirty="0" smtClean="0">
                <a:solidFill>
                  <a:srgbClr val="EF8600"/>
                </a:solidFill>
                <a:latin typeface="Arial"/>
                <a:cs typeface="Arial"/>
              </a:rPr>
              <a:t>is which you want</a:t>
            </a:r>
            <a:endParaRPr lang="en-US" b="1" dirty="0">
              <a:solidFill>
                <a:srgbClr val="E46C0A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03155" y="2969173"/>
            <a:ext cx="266714" cy="575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501517" y="2993718"/>
            <a:ext cx="111650" cy="55099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9940" y="4095979"/>
            <a:ext cx="8679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So, </a:t>
            </a:r>
            <a:r>
              <a:rPr lang="en-US" dirty="0">
                <a:latin typeface="Arial"/>
                <a:cs typeface="Arial"/>
              </a:rPr>
              <a:t>modifying the </a:t>
            </a:r>
            <a:r>
              <a:rPr lang="en-US" b="1" dirty="0">
                <a:solidFill>
                  <a:srgbClr val="EF8600"/>
                </a:solidFill>
                <a:latin typeface="Arial"/>
                <a:cs typeface="Arial"/>
              </a:rPr>
              <a:t>uncertainties</a:t>
            </a:r>
            <a:r>
              <a:rPr lang="en-US" dirty="0">
                <a:solidFill>
                  <a:srgbClr val="EF86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has a direct impact on the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turbulence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estimate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!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>
                <a:latin typeface="Arial"/>
                <a:cs typeface="Arial"/>
              </a:rPr>
              <a:t>calculated from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observed velocity variance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2D3BD-6538-F945-987E-AC008E8ED6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4. 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Hyytiälä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Jülich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37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07"/>
          <a:stretch/>
        </p:blipFill>
        <p:spPr>
          <a:xfrm>
            <a:off x="398761" y="1073673"/>
            <a:ext cx="6424057" cy="1850130"/>
          </a:xfrm>
          <a:prstGeom prst="rect">
            <a:avLst/>
          </a:prstGeom>
        </p:spPr>
      </p:pic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Attenuated backscatter coefficients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762" y="3020586"/>
            <a:ext cx="82914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Height of the </a:t>
            </a:r>
            <a:r>
              <a:rPr lang="en-US" b="1" i="1" dirty="0" smtClean="0"/>
              <a:t>aerosol layer</a:t>
            </a:r>
            <a:r>
              <a:rPr lang="en-US" dirty="0" smtClean="0"/>
              <a:t> – only used to limit the method to the boundary layer. </a:t>
            </a:r>
          </a:p>
          <a:p>
            <a:endParaRPr lang="en-US" dirty="0" smtClean="0"/>
          </a:p>
          <a:p>
            <a:r>
              <a:rPr lang="en-US" dirty="0" smtClean="0"/>
              <a:t>In practice, at least at high latitude sites, </a:t>
            </a:r>
            <a:r>
              <a:rPr lang="en-US" b="1" dirty="0" smtClean="0"/>
              <a:t>the height where signal can’t be extracted reliably from the background noise anymore is lower than the boundary layer height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Cloud detection </a:t>
            </a:r>
            <a:r>
              <a:rPr lang="en-US" dirty="0" smtClean="0"/>
              <a:t>using the </a:t>
            </a:r>
            <a:r>
              <a:rPr lang="en-US" dirty="0" err="1" smtClean="0"/>
              <a:t>Cloudnet</a:t>
            </a:r>
            <a:r>
              <a:rPr lang="en-US" dirty="0" smtClean="0"/>
              <a:t> detection scheme.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" r="10474" b="81200"/>
          <a:stretch/>
        </p:blipFill>
        <p:spPr>
          <a:xfrm>
            <a:off x="398761" y="976890"/>
            <a:ext cx="5957495" cy="19469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15</a:t>
            </a:fld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 b="61212"/>
          <a:stretch/>
        </p:blipFill>
        <p:spPr>
          <a:xfrm>
            <a:off x="398761" y="976890"/>
            <a:ext cx="6424524" cy="1928441"/>
          </a:xfrm>
          <a:prstGeom prst="rect">
            <a:avLst/>
          </a:prstGeom>
        </p:spPr>
      </p:pic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Vertical velocity skewness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8762" y="3020586"/>
                <a:ext cx="8291476" cy="1692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charset="0"/>
                        </a:rPr>
                        <m:t>𝑠</m:t>
                      </m:r>
                      <m:r>
                        <a:rPr lang="fi-FI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bg-BG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i-FI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fi-FI" b="0" i="1" smtClean="0">
                                      <a:latin typeface="Cambria Math" charset="0"/>
                                    </a:rPr>
                                    <m:t>′3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bg-BG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bg-BG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fi-FI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i="1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fi-FI" i="1">
                                          <a:latin typeface="Cambria Math" charset="0"/>
                                        </a:rPr>
                                        <m:t>′</m:t>
                                      </m:r>
                                      <m:r>
                                        <a:rPr lang="fi-FI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  <m:sup>
                              <m:r>
                                <a:rPr lang="fi-FI" b="0" i="1" smtClean="0">
                                  <a:latin typeface="Cambria Math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i="1" dirty="0" smtClean="0"/>
                  <a:t>w</a:t>
                </a:r>
                <a:r>
                  <a:rPr lang="en-US" dirty="0" smtClean="0"/>
                  <a:t>’ variation from the mean and overbars temporal and vertical means</a:t>
                </a:r>
              </a:p>
              <a:p>
                <a:endParaRPr lang="en-US" dirty="0"/>
              </a:p>
              <a:p>
                <a:r>
                  <a:rPr lang="en-US" dirty="0" smtClean="0"/>
                  <a:t>Used for detecting cloud-driven turbulence and its extent 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62" y="3020586"/>
                <a:ext cx="8291476" cy="1692515"/>
              </a:xfrm>
              <a:prstGeom prst="rect">
                <a:avLst/>
              </a:prstGeom>
              <a:blipFill rotWithShape="0">
                <a:blip r:embed="rId4"/>
                <a:stretch>
                  <a:fillRect l="-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1" r="10473" b="61055"/>
          <a:stretch/>
        </p:blipFill>
        <p:spPr>
          <a:xfrm>
            <a:off x="398761" y="976890"/>
            <a:ext cx="5957495" cy="19469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0025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8" b="41089"/>
          <a:stretch/>
        </p:blipFill>
        <p:spPr>
          <a:xfrm>
            <a:off x="398761" y="1055201"/>
            <a:ext cx="6424057" cy="1850130"/>
          </a:xfrm>
          <a:prstGeom prst="rect">
            <a:avLst/>
          </a:prstGeom>
        </p:spPr>
      </p:pic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Dissipation rate of </a:t>
            </a:r>
            <a:r>
              <a:rPr lang="en-GB" sz="2400" b="1" dirty="0">
                <a:solidFill>
                  <a:schemeClr val="accent6"/>
                </a:solidFill>
              </a:rPr>
              <a:t>t</a:t>
            </a:r>
            <a:r>
              <a:rPr lang="en-GB" sz="2400" b="1" dirty="0" smtClean="0">
                <a:solidFill>
                  <a:schemeClr val="accent6"/>
                </a:solidFill>
              </a:rPr>
              <a:t>urbulent kinetic energy (TKE)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762" y="3020586"/>
            <a:ext cx="82914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Derived directly from vertical velocity variance</a:t>
            </a:r>
          </a:p>
          <a:p>
            <a:endParaRPr lang="en-US" dirty="0"/>
          </a:p>
          <a:p>
            <a:r>
              <a:rPr lang="en-US" dirty="0" smtClean="0"/>
              <a:t>Length scales derived from wavenumbers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18" y="2905331"/>
            <a:ext cx="3537679" cy="2179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0" r="10473" b="41366"/>
          <a:stretch/>
        </p:blipFill>
        <p:spPr>
          <a:xfrm>
            <a:off x="398761" y="976890"/>
            <a:ext cx="5957495" cy="1946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2519243"/>
            <a:ext cx="1976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O’Connor et al. (2010)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7005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>
                <a:solidFill>
                  <a:srgbClr val="EEFF41"/>
                </a:solidFill>
              </a:rPr>
              <a:t>Comparison of TKE from lidar &amp; sonic anemometers (mast)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4" y="1137427"/>
            <a:ext cx="6945745" cy="38018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0" y="1339272"/>
            <a:ext cx="1047884" cy="32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05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>
                <a:solidFill>
                  <a:srgbClr val="EEFF41"/>
                </a:solidFill>
              </a:rPr>
              <a:t>Comparison of TKE from lidar &amp; sonic anemometers (mast)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4" y="1137427"/>
            <a:ext cx="6945745" cy="380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7" y="1100482"/>
            <a:ext cx="6899564" cy="32410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1763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4. 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tx1"/>
                </a:solidFill>
              </a:rPr>
              <a:t>Hyytiälä</a:t>
            </a:r>
            <a:r>
              <a:rPr lang="en-GB" sz="2200" b="1" dirty="0" smtClean="0">
                <a:solidFill>
                  <a:schemeClr val="tx1"/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tx1"/>
                </a:solidFill>
              </a:rPr>
              <a:t>Jülich</a:t>
            </a:r>
            <a:r>
              <a:rPr lang="en-GB" sz="2200" b="1" dirty="0" smtClean="0">
                <a:solidFill>
                  <a:schemeClr val="tx1"/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488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Comparison of TKE from lidar &amp; sonic anemometers (mast)</a:t>
            </a:r>
            <a:endParaRPr lang="en-GB" sz="2400" b="1" dirty="0">
              <a:solidFill>
                <a:srgbClr val="EEFF4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46" y="1137426"/>
            <a:ext cx="7079017" cy="39623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6722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5" b="21082"/>
          <a:stretch/>
        </p:blipFill>
        <p:spPr>
          <a:xfrm>
            <a:off x="398761" y="1055201"/>
            <a:ext cx="6424057" cy="1850130"/>
          </a:xfrm>
          <a:prstGeom prst="rect">
            <a:avLst/>
          </a:prstGeom>
        </p:spPr>
      </p:pic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Vector wind shear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8762" y="3020586"/>
            <a:ext cx="8291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temporal and vertical resolution winds from DL </a:t>
            </a:r>
            <a:br>
              <a:rPr lang="en-US" dirty="0" smtClean="0"/>
            </a:br>
            <a:r>
              <a:rPr lang="en-US" dirty="0" smtClean="0"/>
              <a:t>allow identification of another potential source for turbulence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59641" r="8742" b="21145"/>
          <a:stretch/>
        </p:blipFill>
        <p:spPr>
          <a:xfrm>
            <a:off x="398761" y="976890"/>
            <a:ext cx="5957495" cy="19469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8513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4.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2200" b="1" dirty="0" smtClean="0">
                <a:solidFill>
                  <a:schemeClr val="tx1"/>
                </a:solidFill>
              </a:rPr>
              <a:t>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Hyytiälä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Jülich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921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Decision tree for non-precipitating days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16162" r="5430" b="10752"/>
          <a:stretch/>
        </p:blipFill>
        <p:spPr>
          <a:xfrm>
            <a:off x="1286827" y="1108365"/>
            <a:ext cx="6570345" cy="368845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5632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4. 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tx1"/>
                </a:solidFill>
              </a:rPr>
              <a:t>Hyytiälä</a:t>
            </a:r>
            <a:r>
              <a:rPr lang="en-GB" sz="2200" b="1" dirty="0" smtClean="0">
                <a:solidFill>
                  <a:schemeClr val="tx1"/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tx1"/>
                </a:solidFill>
              </a:rPr>
              <a:t>Jülich</a:t>
            </a:r>
            <a:r>
              <a:rPr lang="en-GB" sz="2200" b="1" dirty="0" smtClean="0">
                <a:solidFill>
                  <a:schemeClr val="tx1"/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153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2016-3-9, </a:t>
            </a:r>
            <a:r>
              <a:rPr lang="en-GB" sz="2400" b="1" dirty="0" err="1">
                <a:solidFill>
                  <a:schemeClr val="accent6"/>
                </a:solidFill>
              </a:rPr>
              <a:t>Jülich</a:t>
            </a:r>
            <a:r>
              <a:rPr lang="en-GB" sz="2400" b="1" dirty="0">
                <a:solidFill>
                  <a:schemeClr val="accent6"/>
                </a:solidFill>
              </a:rPr>
              <a:t>, </a:t>
            </a:r>
            <a:r>
              <a:rPr lang="en-GB" sz="2400" b="1" dirty="0" smtClean="0">
                <a:solidFill>
                  <a:schemeClr val="accent6"/>
                </a:solidFill>
              </a:rPr>
              <a:t>Germany clear sky case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0"/>
          <a:stretch/>
        </p:blipFill>
        <p:spPr>
          <a:xfrm>
            <a:off x="361815" y="3188689"/>
            <a:ext cx="5521117" cy="167392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25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9" b="21347"/>
          <a:stretch/>
        </p:blipFill>
        <p:spPr>
          <a:xfrm>
            <a:off x="6216073" y="1160998"/>
            <a:ext cx="2673810" cy="352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0"/>
          <a:stretch/>
        </p:blipFill>
        <p:spPr>
          <a:xfrm>
            <a:off x="361815" y="1514764"/>
            <a:ext cx="5600810" cy="16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250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chemeClr val="accent6"/>
                </a:solidFill>
              </a:rPr>
              <a:t>2016-3-9, </a:t>
            </a:r>
            <a:r>
              <a:rPr lang="en-GB" sz="2400" b="1" dirty="0" err="1">
                <a:solidFill>
                  <a:schemeClr val="accent6"/>
                </a:solidFill>
              </a:rPr>
              <a:t>Jülich</a:t>
            </a:r>
            <a:r>
              <a:rPr lang="en-GB" sz="2400" b="1" dirty="0">
                <a:solidFill>
                  <a:schemeClr val="accent6"/>
                </a:solidFill>
              </a:rPr>
              <a:t>, </a:t>
            </a:r>
            <a:r>
              <a:rPr lang="en-GB" sz="2400" b="1" dirty="0" smtClean="0">
                <a:solidFill>
                  <a:schemeClr val="accent6"/>
                </a:solidFill>
              </a:rPr>
              <a:t>Germany clear sky case</a:t>
            </a:r>
            <a:endParaRPr lang="en-GB" sz="2400" b="1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r="14492" b="25656"/>
          <a:stretch/>
        </p:blipFill>
        <p:spPr>
          <a:xfrm>
            <a:off x="6039509" y="1237673"/>
            <a:ext cx="2818164" cy="36804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26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0"/>
          <a:stretch/>
        </p:blipFill>
        <p:spPr>
          <a:xfrm>
            <a:off x="361815" y="3188689"/>
            <a:ext cx="5521117" cy="167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0"/>
          <a:stretch/>
        </p:blipFill>
        <p:spPr>
          <a:xfrm>
            <a:off x="361815" y="1514764"/>
            <a:ext cx="5600810" cy="16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884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2016-9-22, </a:t>
            </a:r>
            <a:r>
              <a:rPr lang="en-GB" sz="2400" b="1" dirty="0" err="1" smtClean="0">
                <a:solidFill>
                  <a:srgbClr val="EEFF41"/>
                </a:solidFill>
              </a:rPr>
              <a:t>Hyytiälä</a:t>
            </a:r>
            <a:r>
              <a:rPr lang="en-GB" sz="2400" b="1" dirty="0" smtClean="0">
                <a:solidFill>
                  <a:srgbClr val="EEFF41"/>
                </a:solidFill>
              </a:rPr>
              <a:t>, Finland cloud-topped</a:t>
            </a:r>
            <a:endParaRPr lang="en-GB" sz="2400" b="1" dirty="0">
              <a:solidFill>
                <a:srgbClr val="EEFF4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1815" y="1366982"/>
            <a:ext cx="5593775" cy="3441841"/>
            <a:chOff x="361816" y="1013833"/>
            <a:chExt cx="6467948" cy="39797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12"/>
            <a:stretch/>
          </p:blipFill>
          <p:spPr>
            <a:xfrm>
              <a:off x="361816" y="3034791"/>
              <a:ext cx="6467947" cy="19587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31"/>
            <a:stretch/>
          </p:blipFill>
          <p:spPr>
            <a:xfrm>
              <a:off x="361817" y="1013833"/>
              <a:ext cx="6467947" cy="198798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" r="10474" b="20242"/>
          <a:stretch/>
        </p:blipFill>
        <p:spPr>
          <a:xfrm>
            <a:off x="6123709" y="1013516"/>
            <a:ext cx="2783225" cy="379530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27</a:t>
            </a:fld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2016-9-22, </a:t>
            </a:r>
            <a:r>
              <a:rPr lang="en-GB" sz="2400" b="1" dirty="0" err="1" smtClean="0">
                <a:solidFill>
                  <a:srgbClr val="EEFF41"/>
                </a:solidFill>
              </a:rPr>
              <a:t>Hyytiälä</a:t>
            </a:r>
            <a:r>
              <a:rPr lang="en-GB" sz="2400" b="1" dirty="0" smtClean="0">
                <a:solidFill>
                  <a:srgbClr val="EEFF41"/>
                </a:solidFill>
              </a:rPr>
              <a:t>, Finland cloud-topped</a:t>
            </a:r>
            <a:endParaRPr lang="en-GB" sz="2400" b="1" dirty="0">
              <a:solidFill>
                <a:srgbClr val="EEFF4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143" y="1496291"/>
            <a:ext cx="5248518" cy="3229405"/>
            <a:chOff x="361816" y="1013833"/>
            <a:chExt cx="6467948" cy="39797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12"/>
            <a:stretch/>
          </p:blipFill>
          <p:spPr>
            <a:xfrm>
              <a:off x="361816" y="3034791"/>
              <a:ext cx="6467947" cy="19587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31"/>
            <a:stretch/>
          </p:blipFill>
          <p:spPr>
            <a:xfrm>
              <a:off x="361817" y="1013833"/>
              <a:ext cx="6467947" cy="198798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37" y="1747107"/>
            <a:ext cx="3552415" cy="272472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0526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>
                <a:solidFill>
                  <a:srgbClr val="EEFF41"/>
                </a:solidFill>
              </a:rPr>
              <a:t>27 March 2017, Limassol Cyprus, cloud free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29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 b="20667"/>
          <a:stretch/>
        </p:blipFill>
        <p:spPr>
          <a:xfrm>
            <a:off x="6109195" y="1160185"/>
            <a:ext cx="2637641" cy="3503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8"/>
          <a:stretch/>
        </p:blipFill>
        <p:spPr>
          <a:xfrm>
            <a:off x="143239" y="3166795"/>
            <a:ext cx="4684483" cy="14000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8"/>
          <a:stretch/>
        </p:blipFill>
        <p:spPr>
          <a:xfrm>
            <a:off x="143239" y="1736436"/>
            <a:ext cx="4728636" cy="14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84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4. 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Hyytiälä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Jülich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6376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3239" y="1736436"/>
            <a:ext cx="4653706" cy="2832489"/>
            <a:chOff x="181502" y="1542114"/>
            <a:chExt cx="5230948" cy="3183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31"/>
            <a:stretch/>
          </p:blipFill>
          <p:spPr>
            <a:xfrm>
              <a:off x="181502" y="1542114"/>
              <a:ext cx="5230948" cy="16077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14"/>
            <a:stretch/>
          </p:blipFill>
          <p:spPr>
            <a:xfrm>
              <a:off x="181502" y="3149894"/>
              <a:ext cx="5230948" cy="1576049"/>
            </a:xfrm>
            <a:prstGeom prst="rect">
              <a:avLst/>
            </a:prstGeom>
          </p:spPr>
        </p:pic>
      </p:grpSp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27 March 2017, Limassol Cyprus, cloud free</a:t>
            </a:r>
            <a:endParaRPr lang="en-GB" sz="2400" b="1" dirty="0">
              <a:solidFill>
                <a:srgbClr val="EEFF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30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6"/>
          <a:stretch/>
        </p:blipFill>
        <p:spPr>
          <a:xfrm>
            <a:off x="4950219" y="1780907"/>
            <a:ext cx="4138365" cy="2788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8"/>
          <a:stretch/>
        </p:blipFill>
        <p:spPr>
          <a:xfrm>
            <a:off x="143239" y="3166795"/>
            <a:ext cx="4684483" cy="14000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8"/>
          <a:stretch/>
        </p:blipFill>
        <p:spPr>
          <a:xfrm>
            <a:off x="143239" y="1736436"/>
            <a:ext cx="4728636" cy="14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098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3239" y="1736436"/>
            <a:ext cx="4653706" cy="2832489"/>
            <a:chOff x="181502" y="1542114"/>
            <a:chExt cx="5230948" cy="3183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731"/>
            <a:stretch/>
          </p:blipFill>
          <p:spPr>
            <a:xfrm>
              <a:off x="181502" y="1542114"/>
              <a:ext cx="5230948" cy="16077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14"/>
            <a:stretch/>
          </p:blipFill>
          <p:spPr>
            <a:xfrm>
              <a:off x="181502" y="3149894"/>
              <a:ext cx="5230948" cy="1576049"/>
            </a:xfrm>
            <a:prstGeom prst="rect">
              <a:avLst/>
            </a:prstGeom>
          </p:spPr>
        </p:pic>
      </p:grpSp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27 March 2017, Limassol Cyprus, cloud free</a:t>
            </a:r>
            <a:endParaRPr lang="en-GB" sz="2400" b="1" dirty="0">
              <a:solidFill>
                <a:srgbClr val="EEFF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31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" t="39788" r="1339" b="-420"/>
          <a:stretch/>
        </p:blipFill>
        <p:spPr>
          <a:xfrm>
            <a:off x="5292436" y="1051337"/>
            <a:ext cx="3528291" cy="3682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8"/>
          <a:stretch/>
        </p:blipFill>
        <p:spPr>
          <a:xfrm>
            <a:off x="143239" y="3166795"/>
            <a:ext cx="4684483" cy="1400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8"/>
          <a:stretch/>
        </p:blipFill>
        <p:spPr>
          <a:xfrm>
            <a:off x="143239" y="1736436"/>
            <a:ext cx="4728636" cy="14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64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sz="2400" b="1" dirty="0" smtClean="0">
                <a:solidFill>
                  <a:srgbClr val="EEFF41"/>
                </a:solidFill>
              </a:rPr>
              <a:t>Outlook</a:t>
            </a:r>
            <a:endParaRPr lang="en-GB" sz="2400" b="1" dirty="0">
              <a:solidFill>
                <a:srgbClr val="EEFF4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453" y="1302327"/>
            <a:ext cx="60128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and apply </a:t>
            </a:r>
            <a:r>
              <a:rPr lang="en-US" dirty="0"/>
              <a:t>to more </a:t>
            </a:r>
            <a:r>
              <a:rPr lang="en-US" dirty="0" smtClean="0"/>
              <a:t>sites in different locations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Define probabilities for classes</a:t>
            </a:r>
          </a:p>
          <a:p>
            <a:endParaRPr lang="en-US" dirty="0"/>
          </a:p>
          <a:p>
            <a:r>
              <a:rPr lang="en-US" dirty="0" smtClean="0"/>
              <a:t>Include precipitation</a:t>
            </a:r>
          </a:p>
          <a:p>
            <a:endParaRPr lang="en-US" dirty="0"/>
          </a:p>
          <a:p>
            <a:r>
              <a:rPr lang="en-US" dirty="0" smtClean="0"/>
              <a:t>Analyze longer data sets</a:t>
            </a:r>
          </a:p>
          <a:p>
            <a:endParaRPr lang="en-US" dirty="0"/>
          </a:p>
          <a:p>
            <a:r>
              <a:rPr lang="en-US" dirty="0" smtClean="0"/>
              <a:t>Model comparison</a:t>
            </a:r>
          </a:p>
          <a:p>
            <a:endParaRPr lang="en-US" dirty="0"/>
          </a:p>
          <a:p>
            <a:r>
              <a:rPr lang="en-US" dirty="0" smtClean="0"/>
              <a:t>Combine with </a:t>
            </a:r>
            <a:r>
              <a:rPr lang="en-US" dirty="0" err="1" smtClean="0"/>
              <a:t>Cloudnet</a:t>
            </a:r>
            <a:r>
              <a:rPr lang="en-US" dirty="0" smtClean="0"/>
              <a:t> products and other masks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800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Motivation</a:t>
            </a:r>
            <a:r>
              <a:rPr lang="en-GB" b="1" dirty="0" smtClean="0">
                <a:solidFill>
                  <a:schemeClr val="bg1"/>
                </a:solidFill>
              </a:rPr>
              <a:t> for boundary layer (BL) classification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145997" y="1424610"/>
            <a:ext cx="6853027" cy="351308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tx1"/>
                </a:solidFill>
              </a:rPr>
              <a:t>Classifying </a:t>
            </a:r>
            <a:r>
              <a:rPr lang="en-GB" dirty="0" smtClean="0">
                <a:solidFill>
                  <a:schemeClr val="tx1"/>
                </a:solidFill>
              </a:rPr>
              <a:t>the BL </a:t>
            </a:r>
            <a:r>
              <a:rPr lang="en-GB" dirty="0">
                <a:solidFill>
                  <a:schemeClr val="tx1"/>
                </a:solidFill>
              </a:rPr>
              <a:t>into </a:t>
            </a:r>
            <a:r>
              <a:rPr lang="en-GB" b="1" dirty="0">
                <a:solidFill>
                  <a:schemeClr val="tx1"/>
                </a:solidFill>
              </a:rPr>
              <a:t>set of </a:t>
            </a:r>
            <a:r>
              <a:rPr lang="en-GB" b="1" dirty="0" smtClean="0">
                <a:solidFill>
                  <a:schemeClr val="tx1"/>
                </a:solidFill>
              </a:rPr>
              <a:t>types </a:t>
            </a:r>
            <a:r>
              <a:rPr lang="en-GB" dirty="0" smtClean="0">
                <a:solidFill>
                  <a:schemeClr val="tx1"/>
                </a:solidFill>
              </a:rPr>
              <a:t>helps to</a:t>
            </a:r>
            <a:r>
              <a:rPr lang="en-GB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understand </a:t>
            </a:r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dirty="0" smtClean="0">
                <a:solidFill>
                  <a:schemeClr val="tx1"/>
                </a:solidFill>
              </a:rPr>
              <a:t>combination of </a:t>
            </a:r>
            <a:r>
              <a:rPr lang="en-GB" b="1" dirty="0" smtClean="0">
                <a:solidFill>
                  <a:schemeClr val="tx1"/>
                </a:solidFill>
              </a:rPr>
              <a:t>complex mixing processes and their evolution</a:t>
            </a:r>
            <a:endParaRPr lang="en-GB" sz="1000" dirty="0" smtClean="0">
              <a:solidFill>
                <a:schemeClr val="tx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tx1"/>
                </a:solidFill>
              </a:rPr>
              <a:t>Identify issues with </a:t>
            </a:r>
            <a:r>
              <a:rPr lang="en-GB" b="1" dirty="0" smtClean="0">
                <a:solidFill>
                  <a:schemeClr val="tx1"/>
                </a:solidFill>
              </a:rPr>
              <a:t>BL mixing schemes in models, </a:t>
            </a:r>
            <a:r>
              <a:rPr lang="en-GB" dirty="0" smtClean="0">
                <a:solidFill>
                  <a:schemeClr val="tx1"/>
                </a:solidFill>
              </a:rPr>
              <a:t>separate into component processes </a:t>
            </a:r>
            <a:endParaRPr lang="en-GB" sz="1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GB" dirty="0" smtClean="0">
                <a:solidFill>
                  <a:schemeClr val="tx1"/>
                </a:solidFill>
              </a:rPr>
              <a:t>Surface-atmosphere </a:t>
            </a:r>
            <a:r>
              <a:rPr lang="en-GB" dirty="0">
                <a:solidFill>
                  <a:schemeClr val="tx1"/>
                </a:solidFill>
              </a:rPr>
              <a:t>interactions can be </a:t>
            </a:r>
            <a:r>
              <a:rPr lang="en-GB" dirty="0" smtClean="0">
                <a:solidFill>
                  <a:schemeClr val="tx1"/>
                </a:solidFill>
              </a:rPr>
              <a:t>investigated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>
                <a:solidFill>
                  <a:schemeClr val="tx1"/>
                </a:solidFill>
              </a:rPr>
              <a:t>Identify coupled/decoupled cloud layers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4</a:t>
            </a:fld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11-26 at 02.30.3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9" y="976889"/>
            <a:ext cx="6656097" cy="3816783"/>
          </a:xfrm>
          <a:prstGeom prst="rect">
            <a:avLst/>
          </a:prstGeom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rgbClr val="FFFFFF"/>
                </a:solidFill>
              </a:rPr>
              <a:t>BL classification will be a </a:t>
            </a:r>
            <a:r>
              <a:rPr lang="en-GB" b="1" dirty="0" smtClean="0">
                <a:solidFill>
                  <a:schemeClr val="accent6"/>
                </a:solidFill>
              </a:rPr>
              <a:t>Cloudnet</a:t>
            </a:r>
            <a:r>
              <a:rPr lang="en-GB" b="1" dirty="0" smtClean="0">
                <a:solidFill>
                  <a:srgbClr val="FFFFFF"/>
                </a:solidFill>
              </a:rPr>
              <a:t> data product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8886" y="3081435"/>
            <a:ext cx="708349" cy="33601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2553" y="1412103"/>
            <a:ext cx="859520" cy="104477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13" name="Picture 12" descr="cloudn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97" y="1289044"/>
            <a:ext cx="1960488" cy="9553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1157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4" y="2851164"/>
            <a:ext cx="1813517" cy="2129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89" y="1219200"/>
            <a:ext cx="4052000" cy="3924300"/>
          </a:xfrm>
          <a:prstGeom prst="rect">
            <a:avLst/>
          </a:prstGeom>
        </p:spPr>
      </p:pic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rgbClr val="FFFFFF"/>
                </a:solidFill>
              </a:rPr>
              <a:t>Halo Photonics Streamline </a:t>
            </a:r>
            <a:r>
              <a:rPr lang="en-GB" b="1" dirty="0" smtClean="0">
                <a:solidFill>
                  <a:srgbClr val="EEFF41"/>
                </a:solidFill>
              </a:rPr>
              <a:t>scanning Doppler lidar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44109" y="1304760"/>
            <a:ext cx="1565657" cy="1218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fi-FI" altLang="fi-FI" sz="1800" b="1" dirty="0" smtClean="0">
                <a:solidFill>
                  <a:schemeClr val="tx1"/>
                </a:solidFill>
              </a:rPr>
              <a:t>DL </a:t>
            </a:r>
            <a:r>
              <a:rPr lang="fi-FI" altLang="fi-FI" sz="1800" b="1" dirty="0" err="1" smtClean="0">
                <a:solidFill>
                  <a:schemeClr val="tx1"/>
                </a:solidFill>
              </a:rPr>
              <a:t>network</a:t>
            </a:r>
            <a:r>
              <a:rPr lang="fi-FI" altLang="fi-FI" sz="1800" b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fi-FI" altLang="fi-FI" sz="1200" dirty="0" err="1" smtClean="0">
                <a:solidFill>
                  <a:srgbClr val="C00000"/>
                </a:solidFill>
              </a:rPr>
              <a:t>Operational</a:t>
            </a:r>
            <a:r>
              <a:rPr lang="fi-FI" altLang="fi-FI" sz="120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fi-FI" altLang="fi-FI" sz="1200" dirty="0" err="1" smtClean="0">
                <a:solidFill>
                  <a:srgbClr val="00B050"/>
                </a:solidFill>
              </a:rPr>
              <a:t>Campaigns</a:t>
            </a:r>
            <a:r>
              <a:rPr lang="fi-FI" altLang="fi-FI" sz="12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fi-FI" altLang="fi-FI" sz="1200" dirty="0" err="1" smtClean="0">
                <a:solidFill>
                  <a:srgbClr val="7030A0"/>
                </a:solidFill>
              </a:rPr>
              <a:t>Future</a:t>
            </a:r>
            <a:r>
              <a:rPr lang="fi-FI" altLang="fi-FI" sz="1200" dirty="0" smtClean="0">
                <a:solidFill>
                  <a:srgbClr val="7030A0"/>
                </a:solidFill>
              </a:rPr>
              <a:t> </a:t>
            </a:r>
            <a:r>
              <a:rPr lang="fi-FI" altLang="fi-FI" sz="1200" dirty="0" err="1" smtClean="0">
                <a:solidFill>
                  <a:srgbClr val="7030A0"/>
                </a:solidFill>
              </a:rPr>
              <a:t>operational</a:t>
            </a:r>
            <a:endParaRPr lang="fi-FI" altLang="fi-FI" sz="1200" dirty="0" smtClean="0">
              <a:solidFill>
                <a:srgbClr val="7030A0"/>
              </a:solidFill>
            </a:endParaRPr>
          </a:p>
          <a:p>
            <a:pPr marL="457200" lvl="1" indent="0" algn="ctr">
              <a:buFont typeface="Arial" pitchFamily="34" charset="0"/>
              <a:buNone/>
            </a:pPr>
            <a:endParaRPr lang="en-US" altLang="fi-FI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46544" y="1142430"/>
            <a:ext cx="6580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 smtClean="0"/>
              <a:t>Vertical and horizontal radial wind velocities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 smtClean="0"/>
              <a:t>Co- and cross-polarized attenuated </a:t>
            </a:r>
            <a:br>
              <a:rPr lang="en-US" sz="1600" dirty="0" smtClean="0"/>
            </a:br>
            <a:r>
              <a:rPr lang="en-US" sz="1600" dirty="0" smtClean="0"/>
              <a:t>backscatter coefficient profiles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 smtClean="0"/>
              <a:t>Turbulent properties from variation in velocities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6875" y="2851164"/>
            <a:ext cx="3819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/>
              <a:t>Wavelength 1.5 </a:t>
            </a:r>
            <a:r>
              <a:rPr lang="en-US" sz="1600" dirty="0" smtClean="0"/>
              <a:t>µm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 smtClean="0"/>
              <a:t>Range 105-9600 </a:t>
            </a:r>
            <a:r>
              <a:rPr lang="en-US" sz="1600" dirty="0"/>
              <a:t>m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with 30 </a:t>
            </a:r>
            <a:r>
              <a:rPr lang="en-US" sz="1600" dirty="0"/>
              <a:t>m vertical </a:t>
            </a:r>
            <a:r>
              <a:rPr lang="en-US" sz="1600" dirty="0" smtClean="0"/>
              <a:t>resolution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1600" dirty="0" smtClean="0"/>
              <a:t>Hemispheric </a:t>
            </a:r>
            <a:r>
              <a:rPr lang="en-US" sz="1600" dirty="0"/>
              <a:t>scanning 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041" y="4734286"/>
            <a:ext cx="1812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halo-</a:t>
            </a:r>
            <a:r>
              <a:rPr lang="en-US" sz="1000" dirty="0" err="1" smtClean="0">
                <a:solidFill>
                  <a:schemeClr val="bg1"/>
                </a:solidFill>
              </a:rPr>
              <a:t>photonics.com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8531" y="4897279"/>
            <a:ext cx="2858902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00" dirty="0" smtClean="0"/>
              <a:t>Ewan O’Connor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3251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</p:spPr>
        <p:txBody>
          <a:bodyPr lIns="91425" tIns="91425" rIns="91425" bIns="91425" anchor="ctr" anchorCtr="0">
            <a:noAutofit/>
          </a:bodyPr>
          <a:lstStyle/>
          <a:p>
            <a:pPr marL="360000">
              <a:spcBef>
                <a:spcPts val="0"/>
              </a:spcBef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Contents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56591" y="1424610"/>
            <a:ext cx="7961244" cy="28392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75000"/>
                  </a:schemeClr>
                </a:solidFill>
              </a:rPr>
              <a:t>1. Motivation and introduction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tx1"/>
                </a:solidFill>
              </a:rPr>
              <a:t>2. Pre-processing of Halo Doppler lidar data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3. Calculation of the required lidar quantities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4. Identification of the main drivers causing mixing</a:t>
            </a:r>
          </a:p>
          <a:p>
            <a:pPr rtl="0">
              <a:spcBef>
                <a:spcPts val="0"/>
              </a:spcBef>
            </a:pP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5. Case studies: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Hyytiälä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Finland and </a:t>
            </a:r>
            <a:r>
              <a:rPr lang="en-GB" sz="2200" b="1" dirty="0" err="1" smtClean="0">
                <a:solidFill>
                  <a:schemeClr val="bg1">
                    <a:lumMod val="85000"/>
                  </a:schemeClr>
                </a:solidFill>
              </a:rPr>
              <a:t>Jülich</a:t>
            </a:r>
            <a:r>
              <a:rPr lang="en-GB" sz="2200" b="1" dirty="0" smtClean="0">
                <a:solidFill>
                  <a:schemeClr val="bg1">
                    <a:lumMod val="85000"/>
                  </a:schemeClr>
                </a:solidFill>
              </a:rPr>
              <a:t>, Germany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9693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8123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Shape and stripe </a:t>
            </a:r>
            <a:r>
              <a:rPr lang="en-GB" sz="1600" dirty="0" smtClean="0">
                <a:solidFill>
                  <a:schemeClr val="tx1"/>
                </a:solidFill>
              </a:rPr>
              <a:t>correction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Manninen et al. (2016, AMT)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err="1" smtClean="0">
                <a:solidFill>
                  <a:schemeClr val="tx1"/>
                </a:solidFill>
              </a:rPr>
              <a:t>Vakkari</a:t>
            </a:r>
            <a:r>
              <a:rPr lang="en-GB" sz="1600" dirty="0" smtClean="0">
                <a:solidFill>
                  <a:schemeClr val="tx1"/>
                </a:solidFill>
              </a:rPr>
              <a:t> et al. (2017, to submit)</a:t>
            </a:r>
            <a:endParaRPr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Focus correction </a:t>
            </a:r>
            <a:r>
              <a:rPr lang="en-GB" sz="1600" dirty="0" smtClean="0">
                <a:solidFill>
                  <a:schemeClr val="tx1"/>
                </a:solidFill>
              </a:rPr>
              <a:t/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Hirsikko</a:t>
            </a:r>
            <a:r>
              <a:rPr lang="en-GB" sz="1600" dirty="0">
                <a:solidFill>
                  <a:schemeClr val="tx1"/>
                </a:solidFill>
              </a:rPr>
              <a:t> et al., </a:t>
            </a:r>
            <a:r>
              <a:rPr lang="en-GB" sz="1600" dirty="0" smtClean="0">
                <a:solidFill>
                  <a:schemeClr val="tx1"/>
                </a:solidFill>
              </a:rPr>
              <a:t>2014)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calculate new attenuated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backscatter coefficients</a:t>
            </a:r>
            <a:endParaRPr sz="1600" dirty="0">
              <a:solidFill>
                <a:schemeClr val="tx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Recalculation of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uncertainty </a:t>
            </a:r>
            <a:r>
              <a:rPr lang="en-GB" sz="1600" dirty="0">
                <a:solidFill>
                  <a:schemeClr val="tx1"/>
                </a:solidFill>
              </a:rPr>
              <a:t>estimates</a:t>
            </a:r>
          </a:p>
          <a:p>
            <a:pPr>
              <a:spcBef>
                <a:spcPts val="0"/>
              </a:spcBef>
              <a:buNone/>
            </a:pP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b="1" dirty="0" smtClean="0">
                <a:solidFill>
                  <a:srgbClr val="FFFFFF"/>
                </a:solidFill>
              </a:rPr>
              <a:t>Halo data requires </a:t>
            </a:r>
            <a:r>
              <a:rPr lang="en-GB" b="1" dirty="0" smtClean="0">
                <a:solidFill>
                  <a:schemeClr val="accent6"/>
                </a:solidFill>
              </a:rPr>
              <a:t>pre-processing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6492" y="1157935"/>
            <a:ext cx="2707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Hyytiälä,  9 June 2014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91120" y="1157935"/>
            <a:ext cx="2694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SNR = signal-to-noise ratio</a:t>
            </a:r>
            <a:endParaRPr lang="en-US" sz="1000" dirty="0"/>
          </a:p>
        </p:txBody>
      </p:sp>
      <p:pic>
        <p:nvPicPr>
          <p:cNvPr id="14" name="Picture 13" descr="Hyytiala_2014060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4538" r="4003" b="2169"/>
          <a:stretch/>
        </p:blipFill>
        <p:spPr>
          <a:xfrm>
            <a:off x="3356492" y="1520885"/>
            <a:ext cx="5529316" cy="33784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8</a:t>
            </a:fld>
            <a:endParaRPr lang="en-GB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8123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Shape and stripe </a:t>
            </a:r>
            <a:r>
              <a:rPr lang="en-GB" sz="1600" dirty="0" smtClean="0">
                <a:solidFill>
                  <a:schemeClr val="tx1"/>
                </a:solidFill>
              </a:rPr>
              <a:t>correction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Manninen et al. (2016, AMT)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err="1" smtClean="0">
                <a:solidFill>
                  <a:schemeClr val="tx1"/>
                </a:solidFill>
              </a:rPr>
              <a:t>Vakkari</a:t>
            </a:r>
            <a:r>
              <a:rPr lang="en-GB" sz="1600" dirty="0" smtClean="0">
                <a:solidFill>
                  <a:schemeClr val="tx1"/>
                </a:solidFill>
              </a:rPr>
              <a:t> et al. (2017, to submit)</a:t>
            </a:r>
            <a:endParaRPr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Focus correction </a:t>
            </a:r>
            <a:r>
              <a:rPr lang="en-GB" sz="1600" dirty="0" smtClean="0">
                <a:solidFill>
                  <a:schemeClr val="tx1"/>
                </a:solidFill>
              </a:rPr>
              <a:t/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Hirsikko</a:t>
            </a:r>
            <a:r>
              <a:rPr lang="en-GB" sz="1600" dirty="0">
                <a:solidFill>
                  <a:schemeClr val="tx1"/>
                </a:solidFill>
              </a:rPr>
              <a:t> et al., </a:t>
            </a:r>
            <a:r>
              <a:rPr lang="en-GB" sz="1600" dirty="0" smtClean="0">
                <a:solidFill>
                  <a:schemeClr val="tx1"/>
                </a:solidFill>
              </a:rPr>
              <a:t>2014)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calculate new attenuated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backscatter coefficients</a:t>
            </a:r>
            <a:endParaRPr sz="1600" dirty="0">
              <a:solidFill>
                <a:schemeClr val="tx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Recalculation of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uncertainty </a:t>
            </a:r>
            <a:r>
              <a:rPr lang="en-GB" sz="1600" dirty="0">
                <a:solidFill>
                  <a:schemeClr val="tx1"/>
                </a:solidFill>
              </a:rPr>
              <a:t>estimates</a:t>
            </a:r>
          </a:p>
          <a:p>
            <a:pPr>
              <a:spcBef>
                <a:spcPts val="0"/>
              </a:spcBef>
              <a:buNone/>
            </a:pP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6" name="Shape 58"/>
          <p:cNvSpPr txBox="1">
            <a:spLocks/>
          </p:cNvSpPr>
          <p:nvPr/>
        </p:nvSpPr>
        <p:spPr>
          <a:xfrm>
            <a:off x="0" y="0"/>
            <a:ext cx="9144000" cy="9768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marL="360000"/>
            <a:r>
              <a:rPr lang="en-GB" b="1" dirty="0" smtClean="0">
                <a:solidFill>
                  <a:srgbClr val="FFFFFF"/>
                </a:solidFill>
              </a:rPr>
              <a:t>Halo data requires </a:t>
            </a:r>
            <a:r>
              <a:rPr lang="en-GB" b="1" dirty="0" smtClean="0">
                <a:solidFill>
                  <a:schemeClr val="accent6"/>
                </a:solidFill>
              </a:rPr>
              <a:t>pre-processing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6492" y="1157935"/>
            <a:ext cx="2707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Juelich</a:t>
            </a:r>
            <a:r>
              <a:rPr lang="en-US" b="1" dirty="0" smtClean="0"/>
              <a:t>, 2 June 2014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91120" y="1157935"/>
            <a:ext cx="2694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SNR = signal-to-noise ratio</a:t>
            </a:r>
            <a:endParaRPr lang="en-US" sz="1000" dirty="0"/>
          </a:p>
        </p:txBody>
      </p:sp>
      <p:pic>
        <p:nvPicPr>
          <p:cNvPr id="12" name="Picture 11" descr="Juelich_201506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3566" r="5111" b="2785"/>
          <a:stretch/>
        </p:blipFill>
        <p:spPr>
          <a:xfrm>
            <a:off x="3356493" y="1466730"/>
            <a:ext cx="5529316" cy="34326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9218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6820</TotalTime>
  <Words>933</Words>
  <Application>Microsoft Macintosh PowerPoint</Application>
  <PresentationFormat>On-screen Show (16:9)</PresentationFormat>
  <Paragraphs>193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Cambria Math</vt:lpstr>
      <vt:lpstr>Wingdings</vt:lpstr>
      <vt:lpstr>simple-light-2</vt:lpstr>
      <vt:lpstr>BOUNDARY LAYER CLASSIFICATION</vt:lpstr>
      <vt:lpstr>Contents</vt:lpstr>
      <vt:lpstr>Contents</vt:lpstr>
      <vt:lpstr>Motivation for boundary layer (BL) classification</vt:lpstr>
      <vt:lpstr>BL classification will be a Cloudnet data product</vt:lpstr>
      <vt:lpstr>Halo Photonics Streamline scanning Doppler lidar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BOUNDARY LAYER CLASSIFICATION</dc:title>
  <cp:lastModifiedBy>Microsoft Office User</cp:lastModifiedBy>
  <cp:revision>107</cp:revision>
  <dcterms:modified xsi:type="dcterms:W3CDTF">2017-04-05T11:04:16Z</dcterms:modified>
</cp:coreProperties>
</file>