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25"/>
  </p:notesMasterIdLst>
  <p:handoutMasterIdLst>
    <p:handoutMasterId r:id="rId26"/>
  </p:handoutMasterIdLst>
  <p:sldIdLst>
    <p:sldId id="284" r:id="rId3"/>
    <p:sldId id="294" r:id="rId4"/>
    <p:sldId id="297" r:id="rId5"/>
    <p:sldId id="299" r:id="rId6"/>
    <p:sldId id="298" r:id="rId7"/>
    <p:sldId id="285" r:id="rId8"/>
    <p:sldId id="315" r:id="rId9"/>
    <p:sldId id="319" r:id="rId10"/>
    <p:sldId id="303" r:id="rId11"/>
    <p:sldId id="305" r:id="rId12"/>
    <p:sldId id="309" r:id="rId13"/>
    <p:sldId id="301" r:id="rId14"/>
    <p:sldId id="317" r:id="rId15"/>
    <p:sldId id="314" r:id="rId16"/>
    <p:sldId id="307" r:id="rId17"/>
    <p:sldId id="312" r:id="rId18"/>
    <p:sldId id="310" r:id="rId19"/>
    <p:sldId id="302" r:id="rId20"/>
    <p:sldId id="306" r:id="rId21"/>
    <p:sldId id="313" r:id="rId22"/>
    <p:sldId id="304" r:id="rId23"/>
    <p:sldId id="316" r:id="rId24"/>
  </p:sldIdLst>
  <p:sldSz cx="9144000" cy="6858000" type="screen4x3"/>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33CC33"/>
    <a:srgbClr val="FF9933"/>
    <a:srgbClr val="339966"/>
    <a:srgbClr val="6868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507" autoAdjust="0"/>
    <p:restoredTop sz="94689" autoAdjust="0"/>
  </p:normalViewPr>
  <p:slideViewPr>
    <p:cSldViewPr>
      <p:cViewPr varScale="1">
        <p:scale>
          <a:sx n="75" d="100"/>
          <a:sy n="75" d="100"/>
        </p:scale>
        <p:origin x="-792"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82" d="100"/>
          <a:sy n="82" d="100"/>
        </p:scale>
        <p:origin x="-4002" y="-9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umsplatzhalt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D7F4AE8B-A150-4820-BC27-EE42D733F4B8}" type="datetimeFigureOut">
              <a:rPr lang="en-GB" smtClean="0"/>
              <a:t>11/05/2016</a:t>
            </a:fld>
            <a:endParaRPr lang="en-GB"/>
          </a:p>
        </p:txBody>
      </p:sp>
      <p:sp>
        <p:nvSpPr>
          <p:cNvPr id="4" name="Fußzeilenplatzhalt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5" name="Foliennummernplatzhalt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43F05C2D-D39A-48CE-B0EB-51A11E4633C9}" type="slidenum">
              <a:rPr lang="en-GB" smtClean="0"/>
              <a:t>‹Nr.›</a:t>
            </a:fld>
            <a:endParaRPr lang="en-GB"/>
          </a:p>
        </p:txBody>
      </p:sp>
    </p:spTree>
    <p:extLst>
      <p:ext uri="{BB962C8B-B14F-4D97-AF65-F5344CB8AC3E}">
        <p14:creationId xmlns:p14="http://schemas.microsoft.com/office/powerpoint/2010/main" val="12694910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atin typeface="Arial" pitchFamily="34" charset="0"/>
              </a:defRPr>
            </a:lvl1pPr>
          </a:lstStyle>
          <a:p>
            <a:endParaRPr lang="de-DE" dirty="0"/>
          </a:p>
        </p:txBody>
      </p:sp>
      <p:sp>
        <p:nvSpPr>
          <p:cNvPr id="3" name="Datumsplatzhalt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atin typeface="Arial" pitchFamily="34" charset="0"/>
              </a:defRPr>
            </a:lvl1pPr>
          </a:lstStyle>
          <a:p>
            <a:fld id="{45B75E70-762A-4375-AA7C-DE9BB7CC9339}" type="datetimeFigureOut">
              <a:rPr lang="de-DE" smtClean="0"/>
              <a:pPr/>
              <a:t>11.05.2016</a:t>
            </a:fld>
            <a:endParaRPr lang="de-DE" dirty="0"/>
          </a:p>
        </p:txBody>
      </p:sp>
      <p:sp>
        <p:nvSpPr>
          <p:cNvPr id="4" name="Folienbildplatzhalt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6" name="Fußzeilenplatzhalt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atin typeface="Arial" pitchFamily="34" charset="0"/>
              </a:defRPr>
            </a:lvl1pPr>
          </a:lstStyle>
          <a:p>
            <a:endParaRPr lang="de-DE" dirty="0"/>
          </a:p>
        </p:txBody>
      </p:sp>
      <p:sp>
        <p:nvSpPr>
          <p:cNvPr id="7" name="Foliennummernplatzhalt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atin typeface="Arial" pitchFamily="34" charset="0"/>
              </a:defRPr>
            </a:lvl1pPr>
          </a:lstStyle>
          <a:p>
            <a:fld id="{DF1895BC-06EC-475A-97CA-BF53472F2E03}" type="slidenum">
              <a:rPr lang="de-DE" smtClean="0"/>
              <a:pPr/>
              <a:t>‹Nr.›</a:t>
            </a:fld>
            <a:endParaRPr lang="de-DE" dirty="0"/>
          </a:p>
        </p:txBody>
      </p:sp>
    </p:spTree>
    <p:extLst>
      <p:ext uri="{BB962C8B-B14F-4D97-AF65-F5344CB8AC3E}">
        <p14:creationId xmlns:p14="http://schemas.microsoft.com/office/powerpoint/2010/main" val="16368375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pic>
        <p:nvPicPr>
          <p:cNvPr id="10" name="Picture 2" descr="\\psf\Host\Users\cd\Desktop\Startbild_4zu3-E.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45"/>
          <p:cNvSpPr>
            <a:spLocks noGrp="1" noChangeArrowheads="1"/>
          </p:cNvSpPr>
          <p:nvPr>
            <p:ph type="ctrTitle" sz="quarter" hasCustomPrompt="1"/>
          </p:nvPr>
        </p:nvSpPr>
        <p:spPr>
          <a:xfrm>
            <a:off x="878400" y="1573200"/>
            <a:ext cx="7779600" cy="741362"/>
          </a:xfrm>
          <a:prstGeom prst="rect">
            <a:avLst/>
          </a:prstGeom>
        </p:spPr>
        <p:txBody>
          <a:bodyPr lIns="0" tIns="0" rIns="0" bIns="0" anchor="t"/>
          <a:lstStyle>
            <a:lvl1pPr>
              <a:tabLst>
                <a:tab pos="2038350" algn="l"/>
              </a:tabLst>
              <a:defRPr b="1"/>
            </a:lvl1pPr>
          </a:lstStyle>
          <a:p>
            <a:pPr lvl="0"/>
            <a:r>
              <a:rPr lang="en-GB" noProof="0" dirty="0" smtClean="0"/>
              <a:t>Click here to insert lecture title</a:t>
            </a:r>
          </a:p>
        </p:txBody>
      </p:sp>
      <p:sp>
        <p:nvSpPr>
          <p:cNvPr id="8" name="Untertitel 2"/>
          <p:cNvSpPr>
            <a:spLocks noGrp="1"/>
          </p:cNvSpPr>
          <p:nvPr>
            <p:ph type="subTitle" idx="1" hasCustomPrompt="1"/>
          </p:nvPr>
        </p:nvSpPr>
        <p:spPr>
          <a:xfrm>
            <a:off x="878400" y="2429999"/>
            <a:ext cx="7779600" cy="1152000"/>
          </a:xfrm>
        </p:spPr>
        <p:txBody>
          <a:bodyPr/>
          <a:lstStyle>
            <a:lvl1pPr marL="0" marR="0" indent="0" algn="l" defTabSz="914400" rtl="0" eaLnBrk="1" fontAlgn="auto" latinLnBrk="0" hangingPunct="1">
              <a:lnSpc>
                <a:spcPct val="100000"/>
              </a:lnSpc>
              <a:spcBef>
                <a:spcPts val="300"/>
              </a:spcBef>
              <a:spcAft>
                <a:spcPts val="300"/>
              </a:spcAft>
              <a:buClrTx/>
              <a:buSzTx/>
              <a:buFontTx/>
              <a:buNone/>
              <a:tabLst/>
              <a:defRPr sz="2400">
                <a:solidFill>
                  <a:srgbClr val="686868"/>
                </a:solidFill>
              </a:defRPr>
            </a:lvl1pPr>
          </a:lstStyle>
          <a:p>
            <a:pPr lvl="0"/>
            <a:r>
              <a:rPr lang="en-GB" noProof="0" dirty="0" smtClean="0"/>
              <a:t>Click here to insert lecture subtitle</a:t>
            </a:r>
          </a:p>
        </p:txBody>
      </p:sp>
      <p:sp>
        <p:nvSpPr>
          <p:cNvPr id="2" name="Fußzeilenplatzhalter 1"/>
          <p:cNvSpPr>
            <a:spLocks noGrp="1"/>
          </p:cNvSpPr>
          <p:nvPr>
            <p:ph type="ftr" sz="quarter" idx="10"/>
          </p:nvPr>
        </p:nvSpPr>
        <p:spPr/>
        <p:txBody>
          <a:bodyPr/>
          <a:lstStyle/>
          <a:p>
            <a:pPr>
              <a:defRPr/>
            </a:pPr>
            <a:r>
              <a:rPr lang="en-GB" dirty="0" smtClean="0"/>
              <a:t>&gt; Challenges of airborne measurements in the Eastern Mediterranean &gt; </a:t>
            </a:r>
            <a:r>
              <a:rPr lang="en-GB" dirty="0" err="1" smtClean="0"/>
              <a:t>A.Hausold</a:t>
            </a:r>
            <a:r>
              <a:rPr lang="en-GB" dirty="0" smtClean="0"/>
              <a:t> &gt; 01 Dec 2015</a:t>
            </a:r>
          </a:p>
          <a:p>
            <a:pPr>
              <a:defRPr/>
            </a:pPr>
            <a:endParaRPr lang="en-GB" dirty="0"/>
          </a:p>
        </p:txBody>
      </p:sp>
      <p:sp>
        <p:nvSpPr>
          <p:cNvPr id="3" name="Foliennummernplatzhalter 2"/>
          <p:cNvSpPr>
            <a:spLocks noGrp="1"/>
          </p:cNvSpPr>
          <p:nvPr>
            <p:ph type="sldNum" sz="quarter" idx="11"/>
          </p:nvPr>
        </p:nvSpPr>
        <p:spPr/>
        <p:txBody>
          <a:bodyPr/>
          <a:lstStyle/>
          <a:p>
            <a:pPr>
              <a:defRPr/>
            </a:pPr>
            <a:r>
              <a:rPr lang="en-GB" noProof="0" smtClean="0"/>
              <a:t>DLR.de  •  Chart </a:t>
            </a:r>
            <a:fld id="{18C7CB6D-895A-4F21-B0E7-2185F6FE5534}" type="slidenum">
              <a:rPr lang="en-GB" noProof="0" smtClean="0"/>
              <a:pPr>
                <a:defRPr/>
              </a:pPr>
              <a:t>‹Nr.›</a:t>
            </a:fld>
            <a:endParaRPr lang="en-GB" noProof="0" dirty="0"/>
          </a:p>
        </p:txBody>
      </p:sp>
      <p:pic>
        <p:nvPicPr>
          <p:cNvPr id="11" name="Grafik 10" descr="dlr_signet.pn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44475" y="5857875"/>
            <a:ext cx="857250" cy="76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285370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9" name="Textplatzhalter 8"/>
          <p:cNvSpPr>
            <a:spLocks noGrp="1"/>
          </p:cNvSpPr>
          <p:nvPr>
            <p:ph type="body" sz="quarter" idx="12" hasCustomPrompt="1"/>
          </p:nvPr>
        </p:nvSpPr>
        <p:spPr>
          <a:xfrm>
            <a:off x="486000" y="1591199"/>
            <a:ext cx="8172000" cy="4338000"/>
          </a:xfrm>
        </p:spPr>
        <p:txBody>
          <a:bodyPr/>
          <a:lstStyle/>
          <a:p>
            <a:pPr lvl="0"/>
            <a:r>
              <a:rPr lang="en-GB" noProof="0" dirty="0" smtClean="0"/>
              <a:t>Click here to insert text</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13" name="Titel 12"/>
          <p:cNvSpPr>
            <a:spLocks noGrp="1"/>
          </p:cNvSpPr>
          <p:nvPr>
            <p:ph type="title" hasCustomPrompt="1"/>
          </p:nvPr>
        </p:nvSpPr>
        <p:spPr/>
        <p:txBody>
          <a:bodyPr/>
          <a:lstStyle/>
          <a:p>
            <a:r>
              <a:rPr lang="en-GB" noProof="0" dirty="0" smtClean="0"/>
              <a:t>Click here to insert chart title</a:t>
            </a:r>
            <a:endParaRPr lang="en-GB" noProof="0" dirty="0"/>
          </a:p>
        </p:txBody>
      </p:sp>
      <p:sp>
        <p:nvSpPr>
          <p:cNvPr id="2" name="Fußzeilenplatzhalter 1"/>
          <p:cNvSpPr>
            <a:spLocks noGrp="1"/>
          </p:cNvSpPr>
          <p:nvPr>
            <p:ph type="ftr" sz="quarter" idx="13"/>
          </p:nvPr>
        </p:nvSpPr>
        <p:spPr/>
        <p:txBody>
          <a:bodyPr/>
          <a:lstStyle/>
          <a:p>
            <a:pPr>
              <a:defRPr/>
            </a:pPr>
            <a:r>
              <a:rPr lang="en-GB" dirty="0" smtClean="0"/>
              <a:t>&gt; Challenges of airborne measurements in the Eastern Mediterranean &gt; </a:t>
            </a:r>
            <a:r>
              <a:rPr lang="en-GB" dirty="0" err="1" smtClean="0"/>
              <a:t>A.Hausold</a:t>
            </a:r>
            <a:r>
              <a:rPr lang="en-GB" dirty="0" smtClean="0"/>
              <a:t> &gt; 01 Dec 2015</a:t>
            </a:r>
            <a:endParaRPr lang="en-GB" dirty="0"/>
          </a:p>
        </p:txBody>
      </p:sp>
      <p:sp>
        <p:nvSpPr>
          <p:cNvPr id="3" name="Foliennummernplatzhalter 2"/>
          <p:cNvSpPr>
            <a:spLocks noGrp="1"/>
          </p:cNvSpPr>
          <p:nvPr>
            <p:ph type="sldNum" sz="quarter" idx="14"/>
          </p:nvPr>
        </p:nvSpPr>
        <p:spPr/>
        <p:txBody>
          <a:bodyPr/>
          <a:lstStyle/>
          <a:p>
            <a:pPr>
              <a:defRPr/>
            </a:pPr>
            <a:r>
              <a:rPr lang="en-GB" noProof="0" smtClean="0"/>
              <a:t>DLR.de  •  Chart </a:t>
            </a:r>
            <a:fld id="{18C7CB6D-895A-4F21-B0E7-2185F6FE5534}" type="slidenum">
              <a:rPr lang="en-GB" noProof="0" smtClean="0"/>
              <a:pPr>
                <a:defRPr/>
              </a:pPr>
              <a:t>‹Nr.›</a:t>
            </a:fld>
            <a:endParaRPr lang="en-GB" noProof="0" dirty="0"/>
          </a:p>
        </p:txBody>
      </p:sp>
    </p:spTree>
    <p:extLst>
      <p:ext uri="{BB962C8B-B14F-4D97-AF65-F5344CB8AC3E}">
        <p14:creationId xmlns:p14="http://schemas.microsoft.com/office/powerpoint/2010/main" val="307575190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halt und Bild">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GB" noProof="0" dirty="0" smtClean="0"/>
              <a:t>Click here to insert chart title</a:t>
            </a:r>
            <a:endParaRPr lang="en-GB" noProof="0" dirty="0"/>
          </a:p>
        </p:txBody>
      </p:sp>
      <p:sp>
        <p:nvSpPr>
          <p:cNvPr id="10" name="Textplatzhalter 9"/>
          <p:cNvSpPr>
            <a:spLocks noGrp="1"/>
          </p:cNvSpPr>
          <p:nvPr>
            <p:ph type="body" sz="quarter" idx="12" hasCustomPrompt="1"/>
          </p:nvPr>
        </p:nvSpPr>
        <p:spPr>
          <a:xfrm>
            <a:off x="486000" y="1591200"/>
            <a:ext cx="4086000" cy="4338000"/>
          </a:xfrm>
        </p:spPr>
        <p:txBody>
          <a:bodyPr/>
          <a:lstStyle/>
          <a:p>
            <a:pPr lvl="0"/>
            <a:r>
              <a:rPr lang="en-GB" noProof="0" dirty="0" smtClean="0"/>
              <a:t>Click here to insert text</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6" name="Bildplatzhalter 5"/>
          <p:cNvSpPr>
            <a:spLocks noGrp="1"/>
          </p:cNvSpPr>
          <p:nvPr>
            <p:ph type="pic" sz="quarter" idx="13" hasCustomPrompt="1"/>
          </p:nvPr>
        </p:nvSpPr>
        <p:spPr>
          <a:xfrm>
            <a:off x="4698000" y="1591200"/>
            <a:ext cx="3960812" cy="4338000"/>
          </a:xfrm>
        </p:spPr>
        <p:txBody>
          <a:bodyPr/>
          <a:lstStyle>
            <a:lvl1pPr marL="0" indent="0">
              <a:buNone/>
              <a:defRPr baseline="0"/>
            </a:lvl1pPr>
          </a:lstStyle>
          <a:p>
            <a:r>
              <a:rPr lang="en-GB" noProof="0" dirty="0" smtClean="0"/>
              <a:t>Click onto symbol to insert picture</a:t>
            </a:r>
            <a:endParaRPr lang="en-GB" noProof="0" dirty="0"/>
          </a:p>
        </p:txBody>
      </p:sp>
      <p:sp>
        <p:nvSpPr>
          <p:cNvPr id="5" name="Fußzeilenplatzhalter 4"/>
          <p:cNvSpPr>
            <a:spLocks noGrp="1"/>
          </p:cNvSpPr>
          <p:nvPr>
            <p:ph type="ftr" sz="quarter" idx="14"/>
          </p:nvPr>
        </p:nvSpPr>
        <p:spPr/>
        <p:txBody>
          <a:bodyPr/>
          <a:lstStyle/>
          <a:p>
            <a:pPr>
              <a:defRPr/>
            </a:pPr>
            <a:r>
              <a:rPr lang="en-GB" noProof="0" smtClean="0"/>
              <a:t>&gt; Lecture &gt; Author  •  Document &gt; Date</a:t>
            </a:r>
            <a:endParaRPr lang="en-GB" noProof="0" dirty="0"/>
          </a:p>
        </p:txBody>
      </p:sp>
      <p:sp>
        <p:nvSpPr>
          <p:cNvPr id="7" name="Foliennummernplatzhalter 6"/>
          <p:cNvSpPr>
            <a:spLocks noGrp="1"/>
          </p:cNvSpPr>
          <p:nvPr>
            <p:ph type="sldNum" sz="quarter" idx="15"/>
          </p:nvPr>
        </p:nvSpPr>
        <p:spPr/>
        <p:txBody>
          <a:bodyPr/>
          <a:lstStyle/>
          <a:p>
            <a:pPr>
              <a:defRPr/>
            </a:pPr>
            <a:r>
              <a:rPr lang="en-GB" noProof="0" smtClean="0"/>
              <a:t>DLR.de  •  Chart </a:t>
            </a:r>
            <a:fld id="{18C7CB6D-895A-4F21-B0E7-2185F6FE5534}" type="slidenum">
              <a:rPr lang="en-GB" noProof="0" smtClean="0"/>
              <a:pPr>
                <a:defRPr/>
              </a:pPr>
              <a:t>‹Nr.›</a:t>
            </a:fld>
            <a:endParaRPr lang="en-GB" noProof="0" dirty="0"/>
          </a:p>
        </p:txBody>
      </p:sp>
    </p:spTree>
    <p:extLst>
      <p:ext uri="{BB962C8B-B14F-4D97-AF65-F5344CB8AC3E}">
        <p14:creationId xmlns:p14="http://schemas.microsoft.com/office/powerpoint/2010/main" val="249095833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in Inhalt links">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GB" noProof="0" dirty="0" smtClean="0"/>
              <a:t>Click here to insert chart title</a:t>
            </a:r>
            <a:endParaRPr lang="en-GB" noProof="0" dirty="0"/>
          </a:p>
        </p:txBody>
      </p:sp>
      <p:sp>
        <p:nvSpPr>
          <p:cNvPr id="10" name="Textplatzhalter 9"/>
          <p:cNvSpPr>
            <a:spLocks noGrp="1"/>
          </p:cNvSpPr>
          <p:nvPr>
            <p:ph type="body" sz="quarter" idx="12" hasCustomPrompt="1"/>
          </p:nvPr>
        </p:nvSpPr>
        <p:spPr>
          <a:xfrm>
            <a:off x="486000" y="1591200"/>
            <a:ext cx="4086000" cy="4338000"/>
          </a:xfrm>
        </p:spPr>
        <p:txBody>
          <a:bodyPr/>
          <a:lstStyle/>
          <a:p>
            <a:pPr lvl="0"/>
            <a:r>
              <a:rPr lang="en-GB" noProof="0" dirty="0" smtClean="0"/>
              <a:t>Click here to insert text</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5" name="Fußzeilenplatzhalter 4"/>
          <p:cNvSpPr>
            <a:spLocks noGrp="1"/>
          </p:cNvSpPr>
          <p:nvPr>
            <p:ph type="ftr" sz="quarter" idx="14"/>
          </p:nvPr>
        </p:nvSpPr>
        <p:spPr/>
        <p:txBody>
          <a:bodyPr/>
          <a:lstStyle/>
          <a:p>
            <a:pPr>
              <a:defRPr/>
            </a:pPr>
            <a:r>
              <a:rPr lang="en-GB" noProof="0" smtClean="0"/>
              <a:t>&gt; Lecture &gt; Author  •  Document &gt; Date</a:t>
            </a:r>
            <a:endParaRPr lang="en-GB" noProof="0" dirty="0"/>
          </a:p>
        </p:txBody>
      </p:sp>
      <p:sp>
        <p:nvSpPr>
          <p:cNvPr id="7" name="Foliennummernplatzhalter 6"/>
          <p:cNvSpPr>
            <a:spLocks noGrp="1"/>
          </p:cNvSpPr>
          <p:nvPr>
            <p:ph type="sldNum" sz="quarter" idx="15"/>
          </p:nvPr>
        </p:nvSpPr>
        <p:spPr/>
        <p:txBody>
          <a:bodyPr/>
          <a:lstStyle/>
          <a:p>
            <a:pPr>
              <a:defRPr/>
            </a:pPr>
            <a:r>
              <a:rPr lang="en-GB" noProof="0" smtClean="0"/>
              <a:t>DLR.de  •  Chart </a:t>
            </a:r>
            <a:fld id="{18C7CB6D-895A-4F21-B0E7-2185F6FE5534}" type="slidenum">
              <a:rPr lang="en-GB" noProof="0" smtClean="0"/>
              <a:pPr>
                <a:defRPr/>
              </a:pPr>
              <a:t>‹Nr.›</a:t>
            </a:fld>
            <a:endParaRPr lang="en-GB" noProof="0" dirty="0"/>
          </a:p>
        </p:txBody>
      </p:sp>
    </p:spTree>
    <p:extLst>
      <p:ext uri="{BB962C8B-B14F-4D97-AF65-F5344CB8AC3E}">
        <p14:creationId xmlns:p14="http://schemas.microsoft.com/office/powerpoint/2010/main" val="273335379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GB" noProof="0" dirty="0" smtClean="0"/>
              <a:t>Click here to insert chart title</a:t>
            </a:r>
            <a:endParaRPr lang="en-GB" noProof="0" dirty="0"/>
          </a:p>
        </p:txBody>
      </p:sp>
      <p:sp>
        <p:nvSpPr>
          <p:cNvPr id="10" name="Textplatzhalter 9"/>
          <p:cNvSpPr>
            <a:spLocks noGrp="1"/>
          </p:cNvSpPr>
          <p:nvPr>
            <p:ph type="body" sz="quarter" idx="12" hasCustomPrompt="1"/>
          </p:nvPr>
        </p:nvSpPr>
        <p:spPr>
          <a:xfrm>
            <a:off x="486000" y="1591200"/>
            <a:ext cx="4086000" cy="4338000"/>
          </a:xfrm>
        </p:spPr>
        <p:txBody>
          <a:bodyPr/>
          <a:lstStyle/>
          <a:p>
            <a:pPr lvl="0"/>
            <a:r>
              <a:rPr lang="en-GB" noProof="0" dirty="0" smtClean="0"/>
              <a:t>Click here to insert text</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5" name="Fußzeilenplatzhalter 4"/>
          <p:cNvSpPr>
            <a:spLocks noGrp="1"/>
          </p:cNvSpPr>
          <p:nvPr>
            <p:ph type="ftr" sz="quarter" idx="14"/>
          </p:nvPr>
        </p:nvSpPr>
        <p:spPr/>
        <p:txBody>
          <a:bodyPr/>
          <a:lstStyle/>
          <a:p>
            <a:pPr>
              <a:defRPr/>
            </a:pPr>
            <a:r>
              <a:rPr lang="en-GB" noProof="0" smtClean="0"/>
              <a:t>&gt; Lecture &gt; Author  •  Document &gt; Date</a:t>
            </a:r>
            <a:endParaRPr lang="en-GB" noProof="0" dirty="0"/>
          </a:p>
        </p:txBody>
      </p:sp>
      <p:sp>
        <p:nvSpPr>
          <p:cNvPr id="7" name="Foliennummernplatzhalter 6"/>
          <p:cNvSpPr>
            <a:spLocks noGrp="1"/>
          </p:cNvSpPr>
          <p:nvPr>
            <p:ph type="sldNum" sz="quarter" idx="15"/>
          </p:nvPr>
        </p:nvSpPr>
        <p:spPr/>
        <p:txBody>
          <a:bodyPr/>
          <a:lstStyle/>
          <a:p>
            <a:pPr>
              <a:defRPr/>
            </a:pPr>
            <a:r>
              <a:rPr lang="en-GB" noProof="0" smtClean="0"/>
              <a:t>DLR.de  •  Chart </a:t>
            </a:r>
            <a:fld id="{18C7CB6D-895A-4F21-B0E7-2185F6FE5534}" type="slidenum">
              <a:rPr lang="en-GB" noProof="0" smtClean="0"/>
              <a:pPr>
                <a:defRPr/>
              </a:pPr>
              <a:t>‹Nr.›</a:t>
            </a:fld>
            <a:endParaRPr lang="en-GB" noProof="0" dirty="0"/>
          </a:p>
        </p:txBody>
      </p:sp>
      <p:sp>
        <p:nvSpPr>
          <p:cNvPr id="6" name="Textplatzhalter 9"/>
          <p:cNvSpPr>
            <a:spLocks noGrp="1"/>
          </p:cNvSpPr>
          <p:nvPr>
            <p:ph type="body" sz="quarter" idx="16" hasCustomPrompt="1"/>
          </p:nvPr>
        </p:nvSpPr>
        <p:spPr>
          <a:xfrm>
            <a:off x="4698000" y="1591200"/>
            <a:ext cx="3960000" cy="4338000"/>
          </a:xfrm>
        </p:spPr>
        <p:txBody>
          <a:bodyPr/>
          <a:lstStyle/>
          <a:p>
            <a:pPr lvl="0"/>
            <a:r>
              <a:rPr lang="en-GB" noProof="0" dirty="0" smtClean="0"/>
              <a:t>Click here to insert text</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Tree>
    <p:extLst>
      <p:ext uri="{BB962C8B-B14F-4D97-AF65-F5344CB8AC3E}">
        <p14:creationId xmlns:p14="http://schemas.microsoft.com/office/powerpoint/2010/main" val="116811928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GB" noProof="0" dirty="0" smtClean="0"/>
              <a:t>Click here to insert chart title</a:t>
            </a:r>
            <a:endParaRPr lang="en-GB" noProof="0" dirty="0"/>
          </a:p>
        </p:txBody>
      </p:sp>
      <p:sp>
        <p:nvSpPr>
          <p:cNvPr id="9" name="Textplatzhalter 1"/>
          <p:cNvSpPr>
            <a:spLocks noGrp="1"/>
          </p:cNvSpPr>
          <p:nvPr>
            <p:ph type="body" idx="13" hasCustomPrompt="1"/>
          </p:nvPr>
        </p:nvSpPr>
        <p:spPr>
          <a:xfrm>
            <a:off x="467544" y="1591200"/>
            <a:ext cx="3960000" cy="333425"/>
          </a:xfrm>
        </p:spPr>
        <p:txBody>
          <a:bodyPr/>
          <a:lstStyle>
            <a:lvl1pPr marL="0" indent="0">
              <a:buFontTx/>
              <a:buNone/>
              <a:defRPr b="1"/>
            </a:lvl1pPr>
          </a:lstStyle>
          <a:p>
            <a:pPr lvl="0"/>
            <a:r>
              <a:rPr lang="en-GB" noProof="0" dirty="0" smtClean="0"/>
              <a:t>Click here to insert header line</a:t>
            </a:r>
          </a:p>
        </p:txBody>
      </p:sp>
      <p:sp>
        <p:nvSpPr>
          <p:cNvPr id="10" name="Textplatzhalter 1"/>
          <p:cNvSpPr>
            <a:spLocks noGrp="1"/>
          </p:cNvSpPr>
          <p:nvPr>
            <p:ph type="body" idx="14" hasCustomPrompt="1"/>
          </p:nvPr>
        </p:nvSpPr>
        <p:spPr>
          <a:xfrm>
            <a:off x="4698000" y="1591200"/>
            <a:ext cx="3960000" cy="333425"/>
          </a:xfrm>
        </p:spPr>
        <p:txBody>
          <a:bodyPr/>
          <a:lstStyle>
            <a:lvl1pPr marL="0" indent="0">
              <a:buFontTx/>
              <a:buNone/>
              <a:defRPr b="1"/>
            </a:lvl1pPr>
          </a:lstStyle>
          <a:p>
            <a:pPr lvl="0"/>
            <a:r>
              <a:rPr lang="en-GB" noProof="0" dirty="0" smtClean="0"/>
              <a:t>Click here to insert header line</a:t>
            </a:r>
          </a:p>
        </p:txBody>
      </p:sp>
      <p:sp>
        <p:nvSpPr>
          <p:cNvPr id="11" name="Textplatzhalter 10"/>
          <p:cNvSpPr>
            <a:spLocks noGrp="1"/>
          </p:cNvSpPr>
          <p:nvPr>
            <p:ph type="body" sz="quarter" idx="15" hasCustomPrompt="1"/>
          </p:nvPr>
        </p:nvSpPr>
        <p:spPr>
          <a:xfrm>
            <a:off x="486000" y="2142000"/>
            <a:ext cx="3960000" cy="3787200"/>
          </a:xfrm>
        </p:spPr>
        <p:txBody>
          <a:bodyPr/>
          <a:lstStyle/>
          <a:p>
            <a:pPr lvl="0"/>
            <a:r>
              <a:rPr lang="en-GB" noProof="0" dirty="0" smtClean="0"/>
              <a:t>Click here to insert text</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12" name="Textplatzhalter 10"/>
          <p:cNvSpPr>
            <a:spLocks noGrp="1"/>
          </p:cNvSpPr>
          <p:nvPr>
            <p:ph type="body" sz="quarter" idx="16" hasCustomPrompt="1"/>
          </p:nvPr>
        </p:nvSpPr>
        <p:spPr>
          <a:xfrm>
            <a:off x="4698000" y="2142000"/>
            <a:ext cx="3960000" cy="3787200"/>
          </a:xfrm>
        </p:spPr>
        <p:txBody>
          <a:bodyPr/>
          <a:lstStyle/>
          <a:p>
            <a:pPr lvl="0"/>
            <a:r>
              <a:rPr lang="en-GB" noProof="0" dirty="0" smtClean="0"/>
              <a:t>Click here to insert text</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5" name="Fußzeilenplatzhalter 4"/>
          <p:cNvSpPr>
            <a:spLocks noGrp="1"/>
          </p:cNvSpPr>
          <p:nvPr>
            <p:ph type="ftr" sz="quarter" idx="17"/>
          </p:nvPr>
        </p:nvSpPr>
        <p:spPr/>
        <p:txBody>
          <a:bodyPr/>
          <a:lstStyle/>
          <a:p>
            <a:pPr>
              <a:defRPr/>
            </a:pPr>
            <a:r>
              <a:rPr lang="en-GB" noProof="0" smtClean="0"/>
              <a:t>&gt; Lecture &gt; Author  •  Document &gt; Date</a:t>
            </a:r>
            <a:endParaRPr lang="en-GB" noProof="0" dirty="0"/>
          </a:p>
        </p:txBody>
      </p:sp>
      <p:sp>
        <p:nvSpPr>
          <p:cNvPr id="6" name="Foliennummernplatzhalter 5"/>
          <p:cNvSpPr>
            <a:spLocks noGrp="1"/>
          </p:cNvSpPr>
          <p:nvPr>
            <p:ph type="sldNum" sz="quarter" idx="18"/>
          </p:nvPr>
        </p:nvSpPr>
        <p:spPr/>
        <p:txBody>
          <a:bodyPr/>
          <a:lstStyle/>
          <a:p>
            <a:pPr>
              <a:defRPr/>
            </a:pPr>
            <a:r>
              <a:rPr lang="en-GB" noProof="0" smtClean="0"/>
              <a:t>DLR.de  •  Chart </a:t>
            </a:r>
            <a:fld id="{18C7CB6D-895A-4F21-B0E7-2185F6FE5534}" type="slidenum">
              <a:rPr lang="en-GB" noProof="0" smtClean="0"/>
              <a:pPr>
                <a:defRPr/>
              </a:pPr>
              <a:t>‹Nr.›</a:t>
            </a:fld>
            <a:endParaRPr lang="en-GB" noProof="0" dirty="0"/>
          </a:p>
        </p:txBody>
      </p:sp>
    </p:spTree>
    <p:extLst>
      <p:ext uri="{BB962C8B-B14F-4D97-AF65-F5344CB8AC3E}">
        <p14:creationId xmlns:p14="http://schemas.microsoft.com/office/powerpoint/2010/main" val="19992963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GB" noProof="0" dirty="0" smtClean="0"/>
              <a:t>Click here to insert chart title</a:t>
            </a:r>
            <a:endParaRPr lang="en-GB" noProof="0" dirty="0"/>
          </a:p>
        </p:txBody>
      </p:sp>
      <p:sp>
        <p:nvSpPr>
          <p:cNvPr id="5" name="Fußzeilenplatzhalter 4"/>
          <p:cNvSpPr>
            <a:spLocks noGrp="1"/>
          </p:cNvSpPr>
          <p:nvPr>
            <p:ph type="ftr" sz="quarter" idx="10"/>
          </p:nvPr>
        </p:nvSpPr>
        <p:spPr/>
        <p:txBody>
          <a:bodyPr/>
          <a:lstStyle/>
          <a:p>
            <a:pPr>
              <a:defRPr/>
            </a:pPr>
            <a:r>
              <a:rPr lang="en-GB" noProof="0" smtClean="0"/>
              <a:t>&gt; Lecture &gt; Author  •  Document &gt; Date</a:t>
            </a:r>
            <a:endParaRPr lang="en-GB" noProof="0" dirty="0"/>
          </a:p>
        </p:txBody>
      </p:sp>
      <p:sp>
        <p:nvSpPr>
          <p:cNvPr id="6" name="Foliennummernplatzhalter 5"/>
          <p:cNvSpPr>
            <a:spLocks noGrp="1"/>
          </p:cNvSpPr>
          <p:nvPr>
            <p:ph type="sldNum" sz="quarter" idx="11"/>
          </p:nvPr>
        </p:nvSpPr>
        <p:spPr/>
        <p:txBody>
          <a:bodyPr/>
          <a:lstStyle/>
          <a:p>
            <a:pPr>
              <a:defRPr/>
            </a:pPr>
            <a:r>
              <a:rPr lang="en-GB" noProof="0" smtClean="0"/>
              <a:t>DLR.de  •  Chart </a:t>
            </a:r>
            <a:fld id="{18C7CB6D-895A-4F21-B0E7-2185F6FE5534}" type="slidenum">
              <a:rPr lang="en-GB" noProof="0" smtClean="0"/>
              <a:pPr>
                <a:defRPr/>
              </a:pPr>
              <a:t>‹Nr.›</a:t>
            </a:fld>
            <a:endParaRPr lang="en-GB" noProof="0" dirty="0"/>
          </a:p>
        </p:txBody>
      </p:sp>
    </p:spTree>
    <p:extLst>
      <p:ext uri="{BB962C8B-B14F-4D97-AF65-F5344CB8AC3E}">
        <p14:creationId xmlns:p14="http://schemas.microsoft.com/office/powerpoint/2010/main" val="1774471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2" name="Fußzeilenplatzhalter 1"/>
          <p:cNvSpPr>
            <a:spLocks noGrp="1"/>
          </p:cNvSpPr>
          <p:nvPr>
            <p:ph type="ftr" sz="quarter" idx="10"/>
          </p:nvPr>
        </p:nvSpPr>
        <p:spPr/>
        <p:txBody>
          <a:bodyPr/>
          <a:lstStyle/>
          <a:p>
            <a:pPr>
              <a:defRPr/>
            </a:pPr>
            <a:r>
              <a:rPr lang="en-GB" noProof="0" smtClean="0"/>
              <a:t>&gt; Lecture &gt; Author  •  Document &gt; Date</a:t>
            </a:r>
            <a:endParaRPr lang="en-GB" noProof="0" dirty="0"/>
          </a:p>
        </p:txBody>
      </p:sp>
      <p:sp>
        <p:nvSpPr>
          <p:cNvPr id="5" name="Foliennummernplatzhalter 4"/>
          <p:cNvSpPr>
            <a:spLocks noGrp="1"/>
          </p:cNvSpPr>
          <p:nvPr>
            <p:ph type="sldNum" sz="quarter" idx="11"/>
          </p:nvPr>
        </p:nvSpPr>
        <p:spPr/>
        <p:txBody>
          <a:bodyPr/>
          <a:lstStyle/>
          <a:p>
            <a:pPr>
              <a:defRPr/>
            </a:pPr>
            <a:r>
              <a:rPr lang="en-GB" noProof="0" smtClean="0"/>
              <a:t>DLR.de  •  Chart </a:t>
            </a:r>
            <a:fld id="{18C7CB6D-895A-4F21-B0E7-2185F6FE5534}" type="slidenum">
              <a:rPr lang="en-GB" noProof="0" smtClean="0"/>
              <a:pPr>
                <a:defRPr/>
              </a:pPr>
              <a:t>‹Nr.›</a:t>
            </a:fld>
            <a:endParaRPr lang="en-GB" noProof="0" dirty="0"/>
          </a:p>
        </p:txBody>
      </p:sp>
    </p:spTree>
    <p:extLst>
      <p:ext uri="{BB962C8B-B14F-4D97-AF65-F5344CB8AC3E}">
        <p14:creationId xmlns:p14="http://schemas.microsoft.com/office/powerpoint/2010/main" val="439236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Leer ohne Hintergrund">
    <p:spTree>
      <p:nvGrpSpPr>
        <p:cNvPr id="1" name=""/>
        <p:cNvGrpSpPr/>
        <p:nvPr/>
      </p:nvGrpSpPr>
      <p:grpSpPr>
        <a:xfrm>
          <a:off x="0" y="0"/>
          <a:ext cx="0" cy="0"/>
          <a:chOff x="0" y="0"/>
          <a:chExt cx="0" cy="0"/>
        </a:xfrm>
      </p:grpSpPr>
      <p:sp>
        <p:nvSpPr>
          <p:cNvPr id="2" name="Fußzeilenplatzhalter 1"/>
          <p:cNvSpPr>
            <a:spLocks noGrp="1"/>
          </p:cNvSpPr>
          <p:nvPr>
            <p:ph type="ftr" sz="quarter" idx="10"/>
          </p:nvPr>
        </p:nvSpPr>
        <p:spPr/>
        <p:txBody>
          <a:bodyPr/>
          <a:lstStyle/>
          <a:p>
            <a:pPr>
              <a:defRPr/>
            </a:pPr>
            <a:r>
              <a:rPr lang="en-GB" noProof="0" smtClean="0"/>
              <a:t>&gt; Lecture &gt; Author  •  Document &gt; Date</a:t>
            </a:r>
            <a:endParaRPr lang="en-GB" noProof="0" dirty="0"/>
          </a:p>
        </p:txBody>
      </p:sp>
      <p:sp>
        <p:nvSpPr>
          <p:cNvPr id="5" name="Foliennummernplatzhalter 4"/>
          <p:cNvSpPr>
            <a:spLocks noGrp="1"/>
          </p:cNvSpPr>
          <p:nvPr>
            <p:ph type="sldNum" sz="quarter" idx="11"/>
          </p:nvPr>
        </p:nvSpPr>
        <p:spPr/>
        <p:txBody>
          <a:bodyPr/>
          <a:lstStyle/>
          <a:p>
            <a:pPr>
              <a:defRPr/>
            </a:pPr>
            <a:r>
              <a:rPr lang="en-GB" noProof="0" smtClean="0"/>
              <a:t>DLR.de  •  Chart </a:t>
            </a:r>
            <a:fld id="{18C7CB6D-895A-4F21-B0E7-2185F6FE5534}" type="slidenum">
              <a:rPr lang="en-GB" noProof="0" smtClean="0"/>
              <a:pPr>
                <a:defRPr/>
              </a:pPr>
              <a:t>‹Nr.›</a:t>
            </a:fld>
            <a:endParaRPr lang="en-GB" noProof="0" dirty="0"/>
          </a:p>
        </p:txBody>
      </p:sp>
    </p:spTree>
    <p:extLst>
      <p:ext uri="{BB962C8B-B14F-4D97-AF65-F5344CB8AC3E}">
        <p14:creationId xmlns:p14="http://schemas.microsoft.com/office/powerpoint/2010/main" val="40927204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8" descr="\\psf\Host\Users\cd\Desktop\Startbild_4zu3-Fuss.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6307138"/>
            <a:ext cx="9144000" cy="55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
          <p:cNvSpPr>
            <a:spLocks noGrp="1" noChangeArrowheads="1"/>
          </p:cNvSpPr>
          <p:nvPr>
            <p:ph type="title"/>
          </p:nvPr>
        </p:nvSpPr>
        <p:spPr bwMode="auto">
          <a:xfrm>
            <a:off x="486000" y="648000"/>
            <a:ext cx="8172000" cy="738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noProof="0" dirty="0" smtClean="0"/>
              <a:t>Click here to insert chart title</a:t>
            </a:r>
          </a:p>
        </p:txBody>
      </p:sp>
      <p:sp>
        <p:nvSpPr>
          <p:cNvPr id="10" name="Rectangle 3"/>
          <p:cNvSpPr>
            <a:spLocks noGrp="1" noChangeArrowheads="1"/>
          </p:cNvSpPr>
          <p:nvPr>
            <p:ph type="body" idx="1"/>
          </p:nvPr>
        </p:nvSpPr>
        <p:spPr bwMode="auto">
          <a:xfrm>
            <a:off x="485999" y="1591200"/>
            <a:ext cx="8172000" cy="433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noProof="0" dirty="0" smtClean="0"/>
              <a:t>Master text format</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7" name="Rectangle 50"/>
          <p:cNvSpPr>
            <a:spLocks noGrp="1" noChangeArrowheads="1"/>
          </p:cNvSpPr>
          <p:nvPr>
            <p:ph type="sldNum" sz="quarter" idx="4"/>
          </p:nvPr>
        </p:nvSpPr>
        <p:spPr bwMode="auto">
          <a:xfrm>
            <a:off x="486000" y="125999"/>
            <a:ext cx="1044000" cy="14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nSpc>
                <a:spcPct val="100000"/>
              </a:lnSpc>
              <a:buFontTx/>
              <a:buNone/>
              <a:defRPr lang="de-DE" sz="800" kern="1200">
                <a:solidFill>
                  <a:srgbClr val="686868"/>
                </a:solidFill>
                <a:latin typeface="Arial" charset="0"/>
                <a:ea typeface="ヒラギノ角ゴ Pro W3" charset="-128"/>
                <a:cs typeface="+mn-cs"/>
              </a:defRPr>
            </a:lvl1pPr>
          </a:lstStyle>
          <a:p>
            <a:pPr>
              <a:defRPr/>
            </a:pPr>
            <a:r>
              <a:rPr lang="en-GB" noProof="0" dirty="0" smtClean="0"/>
              <a:t>DLR.de  •  Chart </a:t>
            </a:r>
            <a:fld id="{18C7CB6D-895A-4F21-B0E7-2185F6FE5534}" type="slidenum">
              <a:rPr lang="en-GB" noProof="0" smtClean="0"/>
              <a:pPr>
                <a:defRPr/>
              </a:pPr>
              <a:t>‹Nr.›</a:t>
            </a:fld>
            <a:endParaRPr lang="en-GB" noProof="0" dirty="0"/>
          </a:p>
        </p:txBody>
      </p:sp>
      <p:sp>
        <p:nvSpPr>
          <p:cNvPr id="8" name="Rectangle 51"/>
          <p:cNvSpPr>
            <a:spLocks noGrp="1" noChangeArrowheads="1"/>
          </p:cNvSpPr>
          <p:nvPr>
            <p:ph type="ftr" sz="quarter" idx="3"/>
          </p:nvPr>
        </p:nvSpPr>
        <p:spPr bwMode="auto">
          <a:xfrm>
            <a:off x="1529999" y="125999"/>
            <a:ext cx="7128000" cy="14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nSpc>
                <a:spcPct val="100000"/>
              </a:lnSpc>
              <a:buFontTx/>
              <a:buNone/>
              <a:defRPr sz="800">
                <a:solidFill>
                  <a:srgbClr val="686868"/>
                </a:solidFill>
                <a:latin typeface="Arial" pitchFamily="34" charset="0"/>
                <a:cs typeface="+mn-cs"/>
              </a:defRPr>
            </a:lvl1pPr>
          </a:lstStyle>
          <a:p>
            <a:pPr>
              <a:defRPr/>
            </a:pPr>
            <a:r>
              <a:rPr lang="en-GB" noProof="0" dirty="0" smtClean="0"/>
              <a:t>&gt; Lecture &gt; Author  •  Document &gt; Date</a:t>
            </a:r>
            <a:endParaRPr lang="en-GB" noProof="0" dirty="0"/>
          </a:p>
        </p:txBody>
      </p:sp>
      <p:pic>
        <p:nvPicPr>
          <p:cNvPr id="11" name="Grafik 10" descr="dlr_signet.png"/>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34963" y="6143625"/>
            <a:ext cx="5715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8367548"/>
      </p:ext>
    </p:extLst>
  </p:cSld>
  <p:clrMap bg1="lt1" tx1="dk1" bg2="lt2" tx2="dk2" accent1="accent1" accent2="accent2" accent3="accent3" accent4="accent4" accent5="accent5" accent6="accent6" hlink="hlink" folHlink="folHlink"/>
  <p:sldLayoutIdLst>
    <p:sldLayoutId id="2147483649" r:id="rId1"/>
    <p:sldLayoutId id="2147483659" r:id="rId2"/>
    <p:sldLayoutId id="2147483660" r:id="rId3"/>
    <p:sldLayoutId id="2147483664" r:id="rId4"/>
    <p:sldLayoutId id="2147483665" r:id="rId5"/>
    <p:sldLayoutId id="2147483661" r:id="rId6"/>
    <p:sldLayoutId id="2147483662" r:id="rId7"/>
    <p:sldLayoutId id="2147483663" r:id="rId8"/>
    <p:sldLayoutId id="2147483666" r:id="rId9"/>
  </p:sldLayoutIdLst>
  <p:timing>
    <p:tnLst>
      <p:par>
        <p:cTn id="1" dur="indefinite" restart="never" nodeType="tmRoot"/>
      </p:par>
    </p:tnLst>
  </p:timing>
  <p:hf hdr="0" dt="0"/>
  <p:txStyles>
    <p:titleStyle>
      <a:lvl1pPr algn="l" defTabSz="914400" rtl="0" eaLnBrk="1" latinLnBrk="0" hangingPunct="1">
        <a:spcBef>
          <a:spcPct val="0"/>
        </a:spcBef>
        <a:buNone/>
        <a:defRPr sz="2400" b="1" kern="1200">
          <a:solidFill>
            <a:srgbClr val="686868"/>
          </a:solidFill>
          <a:latin typeface="Arial" pitchFamily="34" charset="0"/>
          <a:ea typeface="+mj-ea"/>
          <a:cs typeface="Arial" pitchFamily="34" charset="0"/>
        </a:defRPr>
      </a:lvl1pPr>
    </p:titleStyle>
    <p:bodyStyle>
      <a:lvl1pPr marL="180000" indent="-180000" algn="l" defTabSz="914400" rtl="0" eaLnBrk="1" latinLnBrk="0" hangingPunct="1">
        <a:spcBef>
          <a:spcPts val="300"/>
        </a:spcBef>
        <a:spcAft>
          <a:spcPts val="0"/>
        </a:spcAft>
        <a:buFont typeface="Arial" pitchFamily="34" charset="0"/>
        <a:buChar char="•"/>
        <a:defRPr sz="1800" kern="1200">
          <a:solidFill>
            <a:schemeClr val="tx1"/>
          </a:solidFill>
          <a:latin typeface="Arial" pitchFamily="34" charset="0"/>
          <a:ea typeface="+mn-ea"/>
          <a:cs typeface="Arial" pitchFamily="34" charset="0"/>
        </a:defRPr>
      </a:lvl1pPr>
      <a:lvl2pPr marL="626400" indent="-180000" algn="l" defTabSz="914400" rtl="0" eaLnBrk="1" latinLnBrk="0" hangingPunct="1">
        <a:spcBef>
          <a:spcPts val="0"/>
        </a:spcBef>
        <a:buFont typeface="Arial" pitchFamily="34" charset="0"/>
        <a:buChar char="•"/>
        <a:defRPr sz="1800" kern="1200">
          <a:solidFill>
            <a:schemeClr val="tx1"/>
          </a:solidFill>
          <a:latin typeface="Arial" pitchFamily="34" charset="0"/>
          <a:ea typeface="+mn-ea"/>
          <a:cs typeface="Arial" pitchFamily="34" charset="0"/>
        </a:defRPr>
      </a:lvl2pPr>
      <a:lvl3pPr marL="1076400" indent="-180000" algn="l" defTabSz="914400" rtl="0" eaLnBrk="1" latinLnBrk="0" hangingPunct="1">
        <a:spcBef>
          <a:spcPts val="0"/>
        </a:spcBef>
        <a:buFont typeface="Arial" pitchFamily="34" charset="0"/>
        <a:buChar char="•"/>
        <a:defRPr sz="1800" kern="1200">
          <a:solidFill>
            <a:schemeClr val="tx1"/>
          </a:solidFill>
          <a:latin typeface="Arial" pitchFamily="34" charset="0"/>
          <a:ea typeface="+mn-ea"/>
          <a:cs typeface="Arial" pitchFamily="34" charset="0"/>
        </a:defRPr>
      </a:lvl3pPr>
      <a:lvl4pPr marL="1522800" indent="-180000" algn="l" defTabSz="914400" rtl="0" eaLnBrk="1" latinLnBrk="0" hangingPunct="1">
        <a:spcBef>
          <a:spcPts val="0"/>
        </a:spcBef>
        <a:buFont typeface="Arial" pitchFamily="34" charset="0"/>
        <a:buChar char="•"/>
        <a:defRPr sz="1800" kern="1200">
          <a:solidFill>
            <a:schemeClr val="tx1"/>
          </a:solidFill>
          <a:latin typeface="Arial" pitchFamily="34" charset="0"/>
          <a:ea typeface="+mn-ea"/>
          <a:cs typeface="Arial" pitchFamily="34" charset="0"/>
        </a:defRPr>
      </a:lvl4pPr>
      <a:lvl5pPr marL="1969200" indent="-180000" algn="l" defTabSz="914400" rtl="0" eaLnBrk="1" latinLnBrk="0" hangingPunct="1">
        <a:spcBef>
          <a:spcPts val="0"/>
        </a:spcBef>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hyperlink" Target="http://www.diviresorts.com/divi-southwinds-beach-resort-babados.htm"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www.auswaertiges-amt.de/DE/Laenderinformationen/00-SiHi/BarbadosSicherheit.html"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faa.gov/air_traffic/publications/us_restrictions/#restrictTD" TargetMode="External"/><Relationship Id="rId2" Type="http://schemas.openxmlformats.org/officeDocument/2006/relationships/hyperlink" Target="http://www.auswaertiges-amt.de/DE/Laenderinformationen/01-Reisewarnungen-Liste_node.html" TargetMode="External"/><Relationship Id="rId1" Type="http://schemas.openxmlformats.org/officeDocument/2006/relationships/slideLayout" Target="../slideLayouts/slideLayout2.xml"/><Relationship Id="rId5" Type="http://schemas.openxmlformats.org/officeDocument/2006/relationships/hyperlink" Target="http://www.icao.int/czir/Pages/default.aspx" TargetMode="External"/><Relationship Id="rId4" Type="http://schemas.openxmlformats.org/officeDocument/2006/relationships/hyperlink" Target="http://www.bmvi.de/DE/VerkehrUndMobilitaet/Verkehrstraeger/Luft/Krisenmanagement/krisenmanagement-luft_node.html"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sz="quarter"/>
          </p:nvPr>
        </p:nvSpPr>
        <p:spPr>
          <a:xfrm>
            <a:off x="878400" y="1573200"/>
            <a:ext cx="7779600" cy="1135720"/>
          </a:xfrm>
        </p:spPr>
        <p:txBody>
          <a:bodyPr/>
          <a:lstStyle/>
          <a:p>
            <a:r>
              <a:rPr lang="en-GB" dirty="0" smtClean="0"/>
              <a:t>NARVAL-II</a:t>
            </a:r>
            <a:br>
              <a:rPr lang="en-GB" dirty="0" smtClean="0"/>
            </a:br>
            <a:r>
              <a:rPr lang="en-GB" dirty="0"/>
              <a:t/>
            </a:r>
            <a:br>
              <a:rPr lang="en-GB" dirty="0"/>
            </a:br>
            <a:r>
              <a:rPr lang="en-GB" sz="1400" dirty="0" smtClean="0"/>
              <a:t>Workshop Köln 11./12.05.2016</a:t>
            </a:r>
            <a:endParaRPr lang="en-GB" sz="1400" dirty="0"/>
          </a:p>
        </p:txBody>
      </p:sp>
      <p:sp>
        <p:nvSpPr>
          <p:cNvPr id="3" name="Untertitel 2"/>
          <p:cNvSpPr>
            <a:spLocks noGrp="1"/>
          </p:cNvSpPr>
          <p:nvPr>
            <p:ph type="subTitle" idx="1"/>
          </p:nvPr>
        </p:nvSpPr>
        <p:spPr>
          <a:xfrm>
            <a:off x="878400" y="3059977"/>
            <a:ext cx="7779600" cy="657055"/>
          </a:xfrm>
        </p:spPr>
        <p:txBody>
          <a:bodyPr/>
          <a:lstStyle/>
          <a:p>
            <a:r>
              <a:rPr lang="en-GB" sz="1600" dirty="0" smtClean="0"/>
              <a:t>Andrea Hausold, FX-OPO</a:t>
            </a:r>
            <a:endParaRPr lang="en-GB" sz="1600" dirty="0"/>
          </a:p>
        </p:txBody>
      </p:sp>
    </p:spTree>
    <p:extLst>
      <p:ext uri="{BB962C8B-B14F-4D97-AF65-F5344CB8AC3E}">
        <p14:creationId xmlns:p14="http://schemas.microsoft.com/office/powerpoint/2010/main" val="36110107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86000" y="548680"/>
            <a:ext cx="8172000" cy="476744"/>
          </a:xfrm>
        </p:spPr>
        <p:txBody>
          <a:bodyPr/>
          <a:lstStyle/>
          <a:p>
            <a:r>
              <a:rPr lang="en-GB" dirty="0" smtClean="0"/>
              <a:t>Airport (cont.)</a:t>
            </a:r>
            <a:endParaRPr lang="en-GB" dirty="0"/>
          </a:p>
        </p:txBody>
      </p:sp>
      <p:sp>
        <p:nvSpPr>
          <p:cNvPr id="8" name="Rechteck 7"/>
          <p:cNvSpPr/>
          <p:nvPr/>
        </p:nvSpPr>
        <p:spPr>
          <a:xfrm>
            <a:off x="467544" y="1255400"/>
            <a:ext cx="7920880" cy="5016758"/>
          </a:xfrm>
          <a:prstGeom prst="rect">
            <a:avLst/>
          </a:prstGeom>
        </p:spPr>
        <p:txBody>
          <a:bodyPr wrap="square">
            <a:spAutoFit/>
          </a:bodyPr>
          <a:lstStyle/>
          <a:p>
            <a:r>
              <a:rPr lang="de-DE" sz="1600" dirty="0" err="1" smtClean="0">
                <a:latin typeface="Arial" pitchFamily="34" charset="0"/>
                <a:cs typeface="Arial" pitchFamily="34" charset="0"/>
              </a:rPr>
              <a:t>Requirements</a:t>
            </a:r>
            <a:r>
              <a:rPr lang="de-DE" sz="1600" dirty="0" smtClean="0">
                <a:latin typeface="Arial" pitchFamily="34" charset="0"/>
                <a:cs typeface="Arial" pitchFamily="34" charset="0"/>
              </a:rPr>
              <a:t>/</a:t>
            </a:r>
            <a:r>
              <a:rPr lang="de-DE" sz="1600" dirty="0" err="1" smtClean="0">
                <a:latin typeface="Arial" pitchFamily="34" charset="0"/>
                <a:cs typeface="Arial" pitchFamily="34" charset="0"/>
              </a:rPr>
              <a:t>infrastructure</a:t>
            </a:r>
            <a:r>
              <a:rPr lang="de-DE" sz="1600" dirty="0" smtClean="0">
                <a:latin typeface="Arial" pitchFamily="34" charset="0"/>
                <a:cs typeface="Arial" pitchFamily="34" charset="0"/>
              </a:rPr>
              <a:t> (</a:t>
            </a:r>
            <a:r>
              <a:rPr lang="de-DE" sz="1600" dirty="0" err="1" smtClean="0">
                <a:latin typeface="Arial" pitchFamily="34" charset="0"/>
                <a:cs typeface="Arial" pitchFamily="34" charset="0"/>
              </a:rPr>
              <a:t>cont</a:t>
            </a:r>
            <a:r>
              <a:rPr lang="de-DE" sz="1600" dirty="0" smtClean="0">
                <a:latin typeface="Arial" pitchFamily="34" charset="0"/>
                <a:cs typeface="Arial" pitchFamily="34" charset="0"/>
              </a:rPr>
              <a:t>.):</a:t>
            </a:r>
          </a:p>
          <a:p>
            <a:pPr marL="285750" indent="-285750">
              <a:buFont typeface="Arial" panose="020B0604020202020204" pitchFamily="34" charset="0"/>
              <a:buChar char="•"/>
            </a:pPr>
            <a:r>
              <a:rPr lang="de-DE" sz="1600" b="1" dirty="0" err="1" smtClean="0">
                <a:latin typeface="Arial" pitchFamily="34" charset="0"/>
                <a:cs typeface="Arial" pitchFamily="34" charset="0"/>
              </a:rPr>
              <a:t>Parking</a:t>
            </a:r>
            <a:r>
              <a:rPr lang="de-DE" sz="1600" dirty="0" smtClean="0">
                <a:latin typeface="Arial" pitchFamily="34" charset="0"/>
                <a:cs typeface="Arial" pitchFamily="34" charset="0"/>
              </a:rPr>
              <a:t> </a:t>
            </a:r>
            <a:r>
              <a:rPr lang="de-DE" sz="1600" dirty="0" err="1" smtClean="0">
                <a:latin typeface="Arial" pitchFamily="34" charset="0"/>
                <a:cs typeface="Arial" pitchFamily="34" charset="0"/>
              </a:rPr>
              <a:t>of</a:t>
            </a:r>
            <a:r>
              <a:rPr lang="de-DE" sz="1600" dirty="0" smtClean="0">
                <a:latin typeface="Arial" pitchFamily="34" charset="0"/>
                <a:cs typeface="Arial" pitchFamily="34" charset="0"/>
              </a:rPr>
              <a:t> </a:t>
            </a:r>
            <a:r>
              <a:rPr lang="de-DE" sz="1600" dirty="0" err="1" smtClean="0">
                <a:latin typeface="Arial" pitchFamily="34" charset="0"/>
                <a:cs typeface="Arial" pitchFamily="34" charset="0"/>
              </a:rPr>
              <a:t>aircraft</a:t>
            </a:r>
            <a:r>
              <a:rPr lang="de-DE" sz="1600" dirty="0" smtClean="0">
                <a:latin typeface="Arial" pitchFamily="34" charset="0"/>
                <a:cs typeface="Arial" pitchFamily="34" charset="0"/>
              </a:rPr>
              <a:t>, </a:t>
            </a:r>
            <a:r>
              <a:rPr lang="de-DE" sz="1600" dirty="0" err="1" smtClean="0">
                <a:latin typeface="Arial" pitchFamily="34" charset="0"/>
                <a:cs typeface="Arial" pitchFamily="34" charset="0"/>
              </a:rPr>
              <a:t>close</a:t>
            </a:r>
            <a:r>
              <a:rPr lang="de-DE" sz="1600" dirty="0" smtClean="0">
                <a:latin typeface="Arial" pitchFamily="34" charset="0"/>
                <a:cs typeface="Arial" pitchFamily="34" charset="0"/>
              </a:rPr>
              <a:t> </a:t>
            </a:r>
            <a:r>
              <a:rPr lang="de-DE" sz="1600" dirty="0" err="1" smtClean="0">
                <a:latin typeface="Arial" pitchFamily="34" charset="0"/>
                <a:cs typeface="Arial" pitchFamily="34" charset="0"/>
              </a:rPr>
              <a:t>to</a:t>
            </a:r>
            <a:r>
              <a:rPr lang="de-DE" sz="1600" dirty="0" smtClean="0">
                <a:latin typeface="Arial" pitchFamily="34" charset="0"/>
                <a:cs typeface="Arial" pitchFamily="34" charset="0"/>
              </a:rPr>
              <a:t> Concorde </a:t>
            </a:r>
            <a:r>
              <a:rPr lang="de-DE" sz="1600" dirty="0" err="1" smtClean="0">
                <a:latin typeface="Arial" pitchFamily="34" charset="0"/>
                <a:cs typeface="Arial" pitchFamily="34" charset="0"/>
              </a:rPr>
              <a:t>hangar</a:t>
            </a:r>
            <a:endParaRPr lang="de-DE" sz="1600" dirty="0" smtClean="0">
              <a:latin typeface="Arial" pitchFamily="34" charset="0"/>
              <a:cs typeface="Arial" pitchFamily="34" charset="0"/>
            </a:endParaRPr>
          </a:p>
          <a:p>
            <a:pPr marL="285750" indent="-285750">
              <a:buFont typeface="Arial" panose="020B0604020202020204" pitchFamily="34" charset="0"/>
              <a:buChar char="•"/>
            </a:pPr>
            <a:r>
              <a:rPr lang="de-DE" sz="1600" b="1" dirty="0" smtClean="0">
                <a:latin typeface="Arial" pitchFamily="34" charset="0"/>
                <a:cs typeface="Arial" pitchFamily="34" charset="0"/>
              </a:rPr>
              <a:t>Access </a:t>
            </a:r>
            <a:r>
              <a:rPr lang="de-DE" sz="1600" b="1" dirty="0" err="1" smtClean="0">
                <a:latin typeface="Arial" pitchFamily="34" charset="0"/>
                <a:cs typeface="Arial" pitchFamily="34" charset="0"/>
              </a:rPr>
              <a:t>to</a:t>
            </a:r>
            <a:r>
              <a:rPr lang="de-DE" sz="1600" b="1" dirty="0" smtClean="0">
                <a:latin typeface="Arial" pitchFamily="34" charset="0"/>
                <a:cs typeface="Arial" pitchFamily="34" charset="0"/>
              </a:rPr>
              <a:t> </a:t>
            </a:r>
            <a:r>
              <a:rPr lang="de-DE" sz="1600" b="1" dirty="0" err="1" smtClean="0">
                <a:latin typeface="Arial" pitchFamily="34" charset="0"/>
                <a:cs typeface="Arial" pitchFamily="34" charset="0"/>
              </a:rPr>
              <a:t>aircraft</a:t>
            </a:r>
            <a:r>
              <a:rPr lang="de-DE" sz="1600" b="1" dirty="0" smtClean="0">
                <a:latin typeface="Arial" pitchFamily="34" charset="0"/>
                <a:cs typeface="Arial" pitchFamily="34" charset="0"/>
              </a:rPr>
              <a:t> 24/7</a:t>
            </a:r>
            <a:r>
              <a:rPr lang="de-DE" sz="1600" dirty="0" smtClean="0">
                <a:latin typeface="Arial" pitchFamily="34" charset="0"/>
                <a:cs typeface="Arial" pitchFamily="34" charset="0"/>
              </a:rPr>
              <a:t>, </a:t>
            </a:r>
            <a:r>
              <a:rPr lang="de-DE" sz="1600" dirty="0" err="1" smtClean="0">
                <a:latin typeface="Arial" pitchFamily="34" charset="0"/>
                <a:cs typeface="Arial" pitchFamily="34" charset="0"/>
              </a:rPr>
              <a:t>access</a:t>
            </a:r>
            <a:r>
              <a:rPr lang="de-DE" sz="1600" dirty="0" smtClean="0">
                <a:latin typeface="Arial" pitchFamily="34" charset="0"/>
                <a:cs typeface="Arial" pitchFamily="34" charset="0"/>
              </a:rPr>
              <a:t> </a:t>
            </a:r>
            <a:r>
              <a:rPr lang="de-DE" sz="1600" dirty="0" err="1" smtClean="0">
                <a:latin typeface="Arial" pitchFamily="34" charset="0"/>
                <a:cs typeface="Arial" pitchFamily="34" charset="0"/>
              </a:rPr>
              <a:t>badges</a:t>
            </a:r>
            <a:r>
              <a:rPr lang="de-DE" sz="1600" dirty="0" smtClean="0">
                <a:latin typeface="Arial" pitchFamily="34" charset="0"/>
                <a:cs typeface="Arial" pitchFamily="34" charset="0"/>
              </a:rPr>
              <a:t>: </a:t>
            </a:r>
            <a:r>
              <a:rPr lang="de-DE" sz="1600" dirty="0" err="1" smtClean="0">
                <a:latin typeface="Arial" pitchFamily="34" charset="0"/>
                <a:cs typeface="Arial" pitchFamily="34" charset="0"/>
              </a:rPr>
              <a:t>scan</a:t>
            </a:r>
            <a:r>
              <a:rPr lang="de-DE" sz="1600" dirty="0" smtClean="0">
                <a:latin typeface="Arial" pitchFamily="34" charset="0"/>
                <a:cs typeface="Arial" pitchFamily="34" charset="0"/>
              </a:rPr>
              <a:t> </a:t>
            </a:r>
            <a:r>
              <a:rPr lang="de-DE" sz="1600" dirty="0" err="1" smtClean="0">
                <a:latin typeface="Arial" pitchFamily="34" charset="0"/>
                <a:cs typeface="Arial" pitchFamily="34" charset="0"/>
              </a:rPr>
              <a:t>of</a:t>
            </a:r>
            <a:r>
              <a:rPr lang="de-DE" sz="1600" dirty="0" smtClean="0">
                <a:latin typeface="Arial" pitchFamily="34" charset="0"/>
                <a:cs typeface="Arial" pitchFamily="34" charset="0"/>
              </a:rPr>
              <a:t> </a:t>
            </a:r>
            <a:r>
              <a:rPr lang="de-DE" sz="1600" dirty="0" err="1" smtClean="0">
                <a:latin typeface="Arial" pitchFamily="34" charset="0"/>
                <a:cs typeface="Arial" pitchFamily="34" charset="0"/>
              </a:rPr>
              <a:t>passport</a:t>
            </a:r>
            <a:r>
              <a:rPr lang="de-DE" sz="1600" dirty="0" smtClean="0">
                <a:latin typeface="Arial" pitchFamily="34" charset="0"/>
                <a:cs typeface="Arial" pitchFamily="34" charset="0"/>
              </a:rPr>
              <a:t> and </a:t>
            </a:r>
            <a:r>
              <a:rPr lang="de-DE" sz="1600" dirty="0" err="1" smtClean="0">
                <a:latin typeface="Arial" pitchFamily="34" charset="0"/>
                <a:cs typeface="Arial" pitchFamily="34" charset="0"/>
              </a:rPr>
              <a:t>letter</a:t>
            </a:r>
            <a:r>
              <a:rPr lang="de-DE" sz="1600" dirty="0" smtClean="0">
                <a:latin typeface="Arial" pitchFamily="34" charset="0"/>
                <a:cs typeface="Arial" pitchFamily="34" charset="0"/>
              </a:rPr>
              <a:t> </a:t>
            </a:r>
            <a:r>
              <a:rPr lang="de-DE" sz="1600" dirty="0" err="1" smtClean="0">
                <a:latin typeface="Arial" pitchFamily="34" charset="0"/>
                <a:cs typeface="Arial" pitchFamily="34" charset="0"/>
              </a:rPr>
              <a:t>of</a:t>
            </a:r>
            <a:r>
              <a:rPr lang="de-DE" sz="1600" dirty="0" smtClean="0">
                <a:latin typeface="Arial" pitchFamily="34" charset="0"/>
                <a:cs typeface="Arial" pitchFamily="34" charset="0"/>
              </a:rPr>
              <a:t> </a:t>
            </a:r>
            <a:r>
              <a:rPr lang="de-DE" sz="1600" dirty="0" err="1" smtClean="0">
                <a:latin typeface="Arial" pitchFamily="34" charset="0"/>
                <a:cs typeface="Arial" pitchFamily="34" charset="0"/>
              </a:rPr>
              <a:t>employer</a:t>
            </a:r>
            <a:r>
              <a:rPr lang="de-DE" sz="1600" dirty="0" smtClean="0">
                <a:latin typeface="Arial" pitchFamily="34" charset="0"/>
                <a:cs typeface="Arial" pitchFamily="34" charset="0"/>
              </a:rPr>
              <a:t> </a:t>
            </a:r>
            <a:r>
              <a:rPr lang="de-DE" sz="1600" dirty="0" err="1" smtClean="0">
                <a:latin typeface="Arial" pitchFamily="34" charset="0"/>
                <a:cs typeface="Arial" pitchFamily="34" charset="0"/>
              </a:rPr>
              <a:t>required</a:t>
            </a:r>
            <a:endParaRPr lang="de-DE" sz="1600" dirty="0" smtClean="0">
              <a:latin typeface="Arial" pitchFamily="34" charset="0"/>
              <a:cs typeface="Arial" pitchFamily="34" charset="0"/>
            </a:endParaRPr>
          </a:p>
          <a:p>
            <a:pPr marL="285750" indent="-285750">
              <a:buFont typeface="Arial" panose="020B0604020202020204" pitchFamily="34" charset="0"/>
              <a:buChar char="•"/>
            </a:pPr>
            <a:r>
              <a:rPr lang="de-DE" sz="1600" b="1" dirty="0" smtClean="0">
                <a:latin typeface="Arial" pitchFamily="34" charset="0"/>
                <a:cs typeface="Arial" pitchFamily="34" charset="0"/>
              </a:rPr>
              <a:t>Office </a:t>
            </a:r>
            <a:r>
              <a:rPr lang="de-DE" sz="1600" b="1" dirty="0" err="1" smtClean="0">
                <a:latin typeface="Arial" pitchFamily="34" charset="0"/>
                <a:cs typeface="Arial" pitchFamily="34" charset="0"/>
              </a:rPr>
              <a:t>rooms</a:t>
            </a:r>
            <a:r>
              <a:rPr lang="de-DE" sz="1600" b="1" dirty="0" smtClean="0">
                <a:latin typeface="Arial" pitchFamily="34" charset="0"/>
                <a:cs typeface="Arial" pitchFamily="34" charset="0"/>
              </a:rPr>
              <a:t> (?) </a:t>
            </a:r>
            <a:r>
              <a:rPr lang="de-DE" sz="1600" dirty="0" err="1" smtClean="0">
                <a:latin typeface="Arial" pitchFamily="34" charset="0"/>
                <a:cs typeface="Arial" pitchFamily="34" charset="0"/>
              </a:rPr>
              <a:t>as</a:t>
            </a:r>
            <a:r>
              <a:rPr lang="de-DE" sz="1600" dirty="0" smtClean="0">
                <a:latin typeface="Arial" pitchFamily="34" charset="0"/>
                <a:cs typeface="Arial" pitchFamily="34" charset="0"/>
              </a:rPr>
              <a:t> </a:t>
            </a:r>
            <a:r>
              <a:rPr lang="de-DE" sz="1600" dirty="0" err="1" smtClean="0">
                <a:latin typeface="Arial" pitchFamily="34" charset="0"/>
                <a:cs typeface="Arial" pitchFamily="34" charset="0"/>
              </a:rPr>
              <a:t>far</a:t>
            </a:r>
            <a:r>
              <a:rPr lang="de-DE" sz="1600" dirty="0" smtClean="0">
                <a:latin typeface="Arial" pitchFamily="34" charset="0"/>
                <a:cs typeface="Arial" pitchFamily="34" charset="0"/>
              </a:rPr>
              <a:t> </a:t>
            </a:r>
            <a:r>
              <a:rPr lang="de-DE" sz="1600" dirty="0" err="1" smtClean="0">
                <a:latin typeface="Arial" pitchFamily="34" charset="0"/>
                <a:cs typeface="Arial" pitchFamily="34" charset="0"/>
              </a:rPr>
              <a:t>as</a:t>
            </a:r>
            <a:r>
              <a:rPr lang="de-DE" sz="1600" dirty="0" smtClean="0">
                <a:latin typeface="Arial" pitchFamily="34" charset="0"/>
                <a:cs typeface="Arial" pitchFamily="34" charset="0"/>
              </a:rPr>
              <a:t> </a:t>
            </a:r>
            <a:r>
              <a:rPr lang="de-DE" sz="1600" dirty="0" err="1" smtClean="0">
                <a:latin typeface="Arial" pitchFamily="34" charset="0"/>
                <a:cs typeface="Arial" pitchFamily="34" charset="0"/>
              </a:rPr>
              <a:t>available</a:t>
            </a:r>
            <a:r>
              <a:rPr lang="de-DE" sz="1600" dirty="0" smtClean="0">
                <a:latin typeface="Arial" pitchFamily="34" charset="0"/>
                <a:cs typeface="Arial" pitchFamily="34" charset="0"/>
              </a:rPr>
              <a:t> (</a:t>
            </a:r>
            <a:r>
              <a:rPr lang="de-DE" sz="1600" dirty="0" err="1" smtClean="0">
                <a:latin typeface="Arial" pitchFamily="34" charset="0"/>
                <a:cs typeface="Arial" pitchFamily="34" charset="0"/>
              </a:rPr>
              <a:t>few</a:t>
            </a:r>
            <a:r>
              <a:rPr lang="de-DE" sz="1600" dirty="0" smtClean="0">
                <a:latin typeface="Arial" pitchFamily="34" charset="0"/>
                <a:cs typeface="Arial" pitchFamily="34" charset="0"/>
              </a:rPr>
              <a:t> </a:t>
            </a:r>
            <a:r>
              <a:rPr lang="de-DE" sz="1600" dirty="0" err="1" smtClean="0">
                <a:latin typeface="Arial" pitchFamily="34" charset="0"/>
                <a:cs typeface="Arial" pitchFamily="34" charset="0"/>
              </a:rPr>
              <a:t>persons</a:t>
            </a:r>
            <a:r>
              <a:rPr lang="de-DE" sz="1600" dirty="0" smtClean="0">
                <a:latin typeface="Arial" pitchFamily="34" charset="0"/>
                <a:cs typeface="Arial" pitchFamily="34" charset="0"/>
              </a:rPr>
              <a:t>) – Concorde </a:t>
            </a:r>
            <a:r>
              <a:rPr lang="de-DE" sz="1600" dirty="0" err="1" smtClean="0">
                <a:latin typeface="Arial" pitchFamily="34" charset="0"/>
                <a:cs typeface="Arial" pitchFamily="34" charset="0"/>
              </a:rPr>
              <a:t>hangar</a:t>
            </a:r>
            <a:r>
              <a:rPr lang="de-DE" sz="1600" dirty="0" smtClean="0">
                <a:latin typeface="Arial" pitchFamily="34" charset="0"/>
                <a:cs typeface="Arial" pitchFamily="34" charset="0"/>
              </a:rPr>
              <a:t> </a:t>
            </a:r>
            <a:r>
              <a:rPr lang="de-DE" sz="1600" dirty="0" err="1" smtClean="0">
                <a:latin typeface="Arial" pitchFamily="34" charset="0"/>
                <a:cs typeface="Arial" pitchFamily="34" charset="0"/>
              </a:rPr>
              <a:t>or</a:t>
            </a:r>
            <a:r>
              <a:rPr lang="de-DE" sz="1600" dirty="0" smtClean="0">
                <a:latin typeface="Arial" pitchFamily="34" charset="0"/>
                <a:cs typeface="Arial" pitchFamily="34" charset="0"/>
              </a:rPr>
              <a:t> Terminal </a:t>
            </a:r>
            <a:r>
              <a:rPr lang="de-DE" sz="1600" dirty="0" err="1" smtClean="0">
                <a:latin typeface="Arial" pitchFamily="34" charset="0"/>
                <a:cs typeface="Arial" pitchFamily="34" charset="0"/>
              </a:rPr>
              <a:t>building</a:t>
            </a:r>
            <a:r>
              <a:rPr lang="de-DE" sz="1600" dirty="0" smtClean="0">
                <a:latin typeface="Arial" pitchFamily="34" charset="0"/>
                <a:cs typeface="Arial" pitchFamily="34" charset="0"/>
              </a:rPr>
              <a:t>; Internet </a:t>
            </a:r>
            <a:r>
              <a:rPr lang="de-DE" sz="1600" dirty="0" err="1" smtClean="0">
                <a:latin typeface="Arial" pitchFamily="34" charset="0"/>
                <a:cs typeface="Arial" pitchFamily="34" charset="0"/>
              </a:rPr>
              <a:t>required</a:t>
            </a:r>
            <a:r>
              <a:rPr lang="de-DE" sz="1600" dirty="0" smtClean="0">
                <a:latin typeface="Arial" pitchFamily="34" charset="0"/>
                <a:cs typeface="Arial" pitchFamily="34" charset="0"/>
              </a:rPr>
              <a:t>?</a:t>
            </a:r>
          </a:p>
          <a:p>
            <a:pPr marL="285750" indent="-285750">
              <a:buFont typeface="Arial" panose="020B0604020202020204" pitchFamily="34" charset="0"/>
              <a:buChar char="•"/>
            </a:pPr>
            <a:r>
              <a:rPr lang="de-DE" sz="1600" b="1" dirty="0" err="1" smtClean="0">
                <a:latin typeface="Arial" pitchFamily="34" charset="0"/>
                <a:cs typeface="Arial" pitchFamily="34" charset="0"/>
              </a:rPr>
              <a:t>Aircraft</a:t>
            </a:r>
            <a:r>
              <a:rPr lang="de-DE" sz="1600" b="1" dirty="0" smtClean="0">
                <a:latin typeface="Arial" pitchFamily="34" charset="0"/>
                <a:cs typeface="Arial" pitchFamily="34" charset="0"/>
              </a:rPr>
              <a:t> </a:t>
            </a:r>
            <a:r>
              <a:rPr lang="de-DE" sz="1600" b="1" dirty="0" err="1" smtClean="0">
                <a:latin typeface="Arial" pitchFamily="34" charset="0"/>
                <a:cs typeface="Arial" pitchFamily="34" charset="0"/>
              </a:rPr>
              <a:t>handling</a:t>
            </a:r>
            <a:r>
              <a:rPr lang="de-DE" sz="1600" b="1" dirty="0" smtClean="0">
                <a:latin typeface="Arial" pitchFamily="34" charset="0"/>
                <a:cs typeface="Arial" pitchFamily="34" charset="0"/>
              </a:rPr>
              <a:t> </a:t>
            </a:r>
            <a:r>
              <a:rPr lang="de-DE" sz="1600" dirty="0" smtClean="0">
                <a:latin typeface="Arial" pitchFamily="34" charset="0"/>
                <a:cs typeface="Arial" pitchFamily="34" charset="0"/>
              </a:rPr>
              <a:t>(like in 2013): </a:t>
            </a:r>
            <a:r>
              <a:rPr lang="de-DE" sz="1600" dirty="0" err="1" smtClean="0">
                <a:latin typeface="Arial" pitchFamily="34" charset="0"/>
                <a:cs typeface="Arial" pitchFamily="34" charset="0"/>
              </a:rPr>
              <a:t>Caribbean</a:t>
            </a:r>
            <a:r>
              <a:rPr lang="de-DE" sz="1600" dirty="0" smtClean="0">
                <a:latin typeface="Arial" pitchFamily="34" charset="0"/>
                <a:cs typeface="Arial" pitchFamily="34" charset="0"/>
              </a:rPr>
              <a:t> </a:t>
            </a:r>
            <a:r>
              <a:rPr lang="de-DE" sz="1600" dirty="0" err="1" smtClean="0">
                <a:latin typeface="Arial" pitchFamily="34" charset="0"/>
                <a:cs typeface="Arial" pitchFamily="34" charset="0"/>
              </a:rPr>
              <a:t>Aircraft</a:t>
            </a:r>
            <a:r>
              <a:rPr lang="de-DE" sz="1600" dirty="0" smtClean="0">
                <a:latin typeface="Arial" pitchFamily="34" charset="0"/>
                <a:cs typeface="Arial" pitchFamily="34" charset="0"/>
              </a:rPr>
              <a:t> Handling (CAH)</a:t>
            </a:r>
          </a:p>
          <a:p>
            <a:pPr marL="285750" indent="-285750">
              <a:buFont typeface="Arial" panose="020B0604020202020204" pitchFamily="34" charset="0"/>
              <a:buChar char="•"/>
            </a:pPr>
            <a:r>
              <a:rPr lang="de-DE" sz="1600" dirty="0" smtClean="0">
                <a:latin typeface="Arial" pitchFamily="34" charset="0"/>
                <a:cs typeface="Arial" pitchFamily="34" charset="0"/>
              </a:rPr>
              <a:t>Hangar: not </a:t>
            </a:r>
            <a:r>
              <a:rPr lang="de-DE" sz="1600" dirty="0" err="1" smtClean="0">
                <a:latin typeface="Arial" pitchFamily="34" charset="0"/>
                <a:cs typeface="Arial" pitchFamily="34" charset="0"/>
              </a:rPr>
              <a:t>available</a:t>
            </a:r>
            <a:endParaRPr lang="de-DE" sz="1600" dirty="0" smtClean="0">
              <a:latin typeface="Arial" pitchFamily="34" charset="0"/>
              <a:cs typeface="Arial" pitchFamily="34" charset="0"/>
            </a:endParaRPr>
          </a:p>
          <a:p>
            <a:pPr marL="285750" indent="-285750">
              <a:buFont typeface="Arial" panose="020B0604020202020204" pitchFamily="34" charset="0"/>
              <a:buChar char="•"/>
            </a:pPr>
            <a:endParaRPr lang="de-DE" sz="1600" dirty="0">
              <a:latin typeface="Arial" pitchFamily="34" charset="0"/>
              <a:cs typeface="Arial" pitchFamily="34" charset="0"/>
            </a:endParaRPr>
          </a:p>
          <a:p>
            <a:pPr marL="285750" indent="-285750">
              <a:buFont typeface="Arial" panose="020B0604020202020204" pitchFamily="34" charset="0"/>
              <a:buChar char="•"/>
            </a:pPr>
            <a:endParaRPr lang="de-DE" sz="1600" dirty="0" smtClean="0">
              <a:latin typeface="Arial" pitchFamily="34" charset="0"/>
              <a:cs typeface="Arial" pitchFamily="34" charset="0"/>
            </a:endParaRPr>
          </a:p>
          <a:p>
            <a:r>
              <a:rPr lang="de-DE" sz="1600" dirty="0" smtClean="0">
                <a:latin typeface="Arial" pitchFamily="34" charset="0"/>
                <a:cs typeface="Arial" pitchFamily="34" charset="0"/>
              </a:rPr>
              <a:t>Access </a:t>
            </a:r>
            <a:r>
              <a:rPr lang="de-DE" sz="1600" dirty="0" err="1" smtClean="0">
                <a:latin typeface="Arial" pitchFamily="34" charset="0"/>
                <a:cs typeface="Arial" pitchFamily="34" charset="0"/>
              </a:rPr>
              <a:t>with</a:t>
            </a:r>
            <a:r>
              <a:rPr lang="de-DE" sz="1600" dirty="0" smtClean="0">
                <a:latin typeface="Arial" pitchFamily="34" charset="0"/>
                <a:cs typeface="Arial" pitchFamily="34" charset="0"/>
              </a:rPr>
              <a:t> </a:t>
            </a:r>
            <a:r>
              <a:rPr lang="de-DE" sz="1600" dirty="0" err="1" smtClean="0">
                <a:latin typeface="Arial" pitchFamily="34" charset="0"/>
                <a:cs typeface="Arial" pitchFamily="34" charset="0"/>
              </a:rPr>
              <a:t>equipment</a:t>
            </a:r>
            <a:r>
              <a:rPr lang="de-DE" sz="1600" dirty="0" smtClean="0">
                <a:latin typeface="Arial" pitchFamily="34" charset="0"/>
                <a:cs typeface="Arial" pitchFamily="34" charset="0"/>
              </a:rPr>
              <a:t> via </a:t>
            </a:r>
            <a:r>
              <a:rPr lang="de-DE" sz="1600" dirty="0" err="1" smtClean="0">
                <a:latin typeface="Arial" pitchFamily="34" charset="0"/>
                <a:cs typeface="Arial" pitchFamily="34" charset="0"/>
              </a:rPr>
              <a:t>Spencer‘s</a:t>
            </a:r>
            <a:r>
              <a:rPr lang="de-DE" sz="1600" dirty="0" smtClean="0">
                <a:latin typeface="Arial" pitchFamily="34" charset="0"/>
                <a:cs typeface="Arial" pitchFamily="34" charset="0"/>
              </a:rPr>
              <a:t> </a:t>
            </a:r>
            <a:r>
              <a:rPr lang="de-DE" sz="1600" dirty="0" err="1" smtClean="0">
                <a:latin typeface="Arial" pitchFamily="34" charset="0"/>
                <a:cs typeface="Arial" pitchFamily="34" charset="0"/>
              </a:rPr>
              <a:t>gate</a:t>
            </a:r>
            <a:r>
              <a:rPr lang="de-DE" sz="1600" dirty="0" smtClean="0">
                <a:latin typeface="Arial" pitchFamily="34" charset="0"/>
                <a:cs typeface="Arial" pitchFamily="34" charset="0"/>
              </a:rPr>
              <a:t>.</a:t>
            </a:r>
          </a:p>
          <a:p>
            <a:r>
              <a:rPr lang="de-DE" sz="1600" dirty="0" smtClean="0">
                <a:latin typeface="Arial" pitchFamily="34" charset="0"/>
                <a:cs typeface="Arial" pitchFamily="34" charset="0"/>
              </a:rPr>
              <a:t>Access </a:t>
            </a:r>
            <a:r>
              <a:rPr lang="de-DE" sz="1600" dirty="0" err="1" smtClean="0">
                <a:latin typeface="Arial" pitchFamily="34" charset="0"/>
                <a:cs typeface="Arial" pitchFamily="34" charset="0"/>
              </a:rPr>
              <a:t>for</a:t>
            </a:r>
            <a:r>
              <a:rPr lang="de-DE" sz="1600" dirty="0" smtClean="0">
                <a:latin typeface="Arial" pitchFamily="34" charset="0"/>
                <a:cs typeface="Arial" pitchFamily="34" charset="0"/>
              </a:rPr>
              <a:t> </a:t>
            </a:r>
            <a:r>
              <a:rPr lang="de-DE" sz="1600" dirty="0" err="1" smtClean="0">
                <a:latin typeface="Arial" pitchFamily="34" charset="0"/>
                <a:cs typeface="Arial" pitchFamily="34" charset="0"/>
              </a:rPr>
              <a:t>persons</a:t>
            </a:r>
            <a:r>
              <a:rPr lang="de-DE" sz="1600" dirty="0" smtClean="0">
                <a:latin typeface="Arial" pitchFamily="34" charset="0"/>
                <a:cs typeface="Arial" pitchFamily="34" charset="0"/>
              </a:rPr>
              <a:t> via Terminal, </a:t>
            </a:r>
            <a:r>
              <a:rPr lang="de-DE" sz="1600" dirty="0" err="1" smtClean="0">
                <a:latin typeface="Arial" pitchFamily="34" charset="0"/>
                <a:cs typeface="Arial" pitchFamily="34" charset="0"/>
              </a:rPr>
              <a:t>transport</a:t>
            </a:r>
            <a:r>
              <a:rPr lang="de-DE" sz="1600" dirty="0" smtClean="0">
                <a:latin typeface="Arial" pitchFamily="34" charset="0"/>
                <a:cs typeface="Arial" pitchFamily="34" charset="0"/>
              </a:rPr>
              <a:t> </a:t>
            </a:r>
            <a:r>
              <a:rPr lang="de-DE" sz="1600" dirty="0" err="1" smtClean="0">
                <a:latin typeface="Arial" pitchFamily="34" charset="0"/>
                <a:cs typeface="Arial" pitchFamily="34" charset="0"/>
              </a:rPr>
              <a:t>airside</a:t>
            </a:r>
            <a:r>
              <a:rPr lang="de-DE" sz="1600" dirty="0" smtClean="0">
                <a:latin typeface="Arial" pitchFamily="34" charset="0"/>
                <a:cs typeface="Arial" pitchFamily="34" charset="0"/>
              </a:rPr>
              <a:t> </a:t>
            </a:r>
            <a:r>
              <a:rPr lang="de-DE" sz="1600" dirty="0" err="1" smtClean="0">
                <a:latin typeface="Arial" pitchFamily="34" charset="0"/>
                <a:cs typeface="Arial" pitchFamily="34" charset="0"/>
              </a:rPr>
              <a:t>by</a:t>
            </a:r>
            <a:r>
              <a:rPr lang="de-DE" sz="1600" dirty="0" smtClean="0">
                <a:latin typeface="Arial" pitchFamily="34" charset="0"/>
                <a:cs typeface="Arial" pitchFamily="34" charset="0"/>
              </a:rPr>
              <a:t> CAH -&gt; </a:t>
            </a:r>
            <a:r>
              <a:rPr lang="de-DE" sz="1600" dirty="0" err="1" smtClean="0">
                <a:latin typeface="Arial" pitchFamily="34" charset="0"/>
                <a:cs typeface="Arial" pitchFamily="34" charset="0"/>
              </a:rPr>
              <a:t>build</a:t>
            </a:r>
            <a:r>
              <a:rPr lang="de-DE" sz="1600" dirty="0" smtClean="0">
                <a:latin typeface="Arial" pitchFamily="34" charset="0"/>
                <a:cs typeface="Arial" pitchFamily="34" charset="0"/>
              </a:rPr>
              <a:t> </a:t>
            </a:r>
            <a:r>
              <a:rPr lang="de-DE" sz="1600" dirty="0" err="1" smtClean="0">
                <a:latin typeface="Arial" pitchFamily="34" charset="0"/>
                <a:cs typeface="Arial" pitchFamily="34" charset="0"/>
              </a:rPr>
              <a:t>groups</a:t>
            </a:r>
            <a:r>
              <a:rPr lang="de-DE" sz="1600" dirty="0" smtClean="0">
                <a:latin typeface="Arial" pitchFamily="34" charset="0"/>
                <a:cs typeface="Arial" pitchFamily="34" charset="0"/>
              </a:rPr>
              <a:t> </a:t>
            </a:r>
            <a:r>
              <a:rPr lang="de-DE" sz="1600" dirty="0" err="1" smtClean="0">
                <a:latin typeface="Arial" pitchFamily="34" charset="0"/>
                <a:cs typeface="Arial" pitchFamily="34" charset="0"/>
              </a:rPr>
              <a:t>for</a:t>
            </a:r>
            <a:r>
              <a:rPr lang="de-DE" sz="1600" dirty="0" smtClean="0">
                <a:latin typeface="Arial" pitchFamily="34" charset="0"/>
                <a:cs typeface="Arial" pitchFamily="34" charset="0"/>
              </a:rPr>
              <a:t> </a:t>
            </a:r>
            <a:r>
              <a:rPr lang="de-DE" sz="1600" dirty="0" err="1" smtClean="0">
                <a:latin typeface="Arial" pitchFamily="34" charset="0"/>
                <a:cs typeface="Arial" pitchFamily="34" charset="0"/>
              </a:rPr>
              <a:t>access</a:t>
            </a:r>
            <a:endParaRPr lang="de-DE" sz="1600" dirty="0" smtClean="0">
              <a:latin typeface="Arial" pitchFamily="34" charset="0"/>
              <a:cs typeface="Arial" pitchFamily="34" charset="0"/>
            </a:endParaRPr>
          </a:p>
          <a:p>
            <a:endParaRPr lang="de-DE" sz="1600" dirty="0">
              <a:latin typeface="Arial" pitchFamily="34" charset="0"/>
              <a:cs typeface="Arial" pitchFamily="34" charset="0"/>
            </a:endParaRPr>
          </a:p>
          <a:p>
            <a:r>
              <a:rPr lang="de-DE" sz="1600" u="sng" dirty="0" smtClean="0">
                <a:latin typeface="Arial" pitchFamily="34" charset="0"/>
                <a:cs typeface="Arial" pitchFamily="34" charset="0"/>
              </a:rPr>
              <a:t>IMPORTANT:</a:t>
            </a:r>
          </a:p>
          <a:p>
            <a:r>
              <a:rPr lang="de-DE" sz="1600" dirty="0" err="1" smtClean="0">
                <a:latin typeface="Arial" pitchFamily="34" charset="0"/>
                <a:cs typeface="Arial" pitchFamily="34" charset="0"/>
              </a:rPr>
              <a:t>No</a:t>
            </a:r>
            <a:r>
              <a:rPr lang="de-DE" sz="1600" dirty="0" smtClean="0">
                <a:latin typeface="Arial" pitchFamily="34" charset="0"/>
                <a:cs typeface="Arial" pitchFamily="34" charset="0"/>
              </a:rPr>
              <a:t> DG </a:t>
            </a:r>
            <a:r>
              <a:rPr lang="de-DE" sz="1600" dirty="0" err="1" smtClean="0">
                <a:latin typeface="Arial" pitchFamily="34" charset="0"/>
                <a:cs typeface="Arial" pitchFamily="34" charset="0"/>
              </a:rPr>
              <a:t>can</a:t>
            </a:r>
            <a:r>
              <a:rPr lang="de-DE" sz="1600" dirty="0" smtClean="0">
                <a:latin typeface="Arial" pitchFamily="34" charset="0"/>
                <a:cs typeface="Arial" pitchFamily="34" charset="0"/>
              </a:rPr>
              <a:t> </a:t>
            </a:r>
            <a:r>
              <a:rPr lang="de-DE" sz="1600" dirty="0" err="1" smtClean="0">
                <a:latin typeface="Arial" pitchFamily="34" charset="0"/>
                <a:cs typeface="Arial" pitchFamily="34" charset="0"/>
              </a:rPr>
              <a:t>be</a:t>
            </a:r>
            <a:r>
              <a:rPr lang="de-DE" sz="1600" dirty="0" smtClean="0">
                <a:latin typeface="Arial" pitchFamily="34" charset="0"/>
                <a:cs typeface="Arial" pitchFamily="34" charset="0"/>
              </a:rPr>
              <a:t> </a:t>
            </a:r>
            <a:r>
              <a:rPr lang="de-DE" sz="1600" dirty="0" err="1" smtClean="0">
                <a:latin typeface="Arial" pitchFamily="34" charset="0"/>
                <a:cs typeface="Arial" pitchFamily="34" charset="0"/>
              </a:rPr>
              <a:t>stored</a:t>
            </a:r>
            <a:r>
              <a:rPr lang="de-DE" sz="1600" dirty="0" smtClean="0">
                <a:latin typeface="Arial" pitchFamily="34" charset="0"/>
                <a:cs typeface="Arial" pitchFamily="34" charset="0"/>
              </a:rPr>
              <a:t> </a:t>
            </a:r>
            <a:r>
              <a:rPr lang="de-DE" sz="1600" dirty="0" err="1" smtClean="0">
                <a:latin typeface="Arial" pitchFamily="34" charset="0"/>
                <a:cs typeface="Arial" pitchFamily="34" charset="0"/>
              </a:rPr>
              <a:t>airside</a:t>
            </a:r>
            <a:r>
              <a:rPr lang="de-DE" sz="1600" dirty="0" smtClean="0">
                <a:latin typeface="Arial" pitchFamily="34" charset="0"/>
                <a:cs typeface="Arial" pitchFamily="34" charset="0"/>
              </a:rPr>
              <a:t>.</a:t>
            </a:r>
          </a:p>
          <a:p>
            <a:r>
              <a:rPr lang="de-DE" sz="1600" dirty="0" smtClean="0">
                <a:latin typeface="Arial" pitchFamily="34" charset="0"/>
                <a:cs typeface="Arial" pitchFamily="34" charset="0"/>
              </a:rPr>
              <a:t>Transport </a:t>
            </a:r>
            <a:r>
              <a:rPr lang="de-DE" sz="1600" dirty="0" err="1" smtClean="0">
                <a:latin typeface="Arial" pitchFamily="34" charset="0"/>
                <a:cs typeface="Arial" pitchFamily="34" charset="0"/>
              </a:rPr>
              <a:t>of</a:t>
            </a:r>
            <a:r>
              <a:rPr lang="de-DE" sz="1600" dirty="0" smtClean="0">
                <a:latin typeface="Arial" pitchFamily="34" charset="0"/>
                <a:cs typeface="Arial" pitchFamily="34" charset="0"/>
              </a:rPr>
              <a:t> </a:t>
            </a:r>
            <a:r>
              <a:rPr lang="de-DE" sz="1600" dirty="0" err="1" smtClean="0">
                <a:latin typeface="Arial" pitchFamily="34" charset="0"/>
                <a:cs typeface="Arial" pitchFamily="34" charset="0"/>
              </a:rPr>
              <a:t>equipment</a:t>
            </a:r>
            <a:r>
              <a:rPr lang="de-DE" sz="1600" dirty="0" smtClean="0">
                <a:latin typeface="Arial" pitchFamily="34" charset="0"/>
                <a:cs typeface="Arial" pitchFamily="34" charset="0"/>
              </a:rPr>
              <a:t> </a:t>
            </a:r>
            <a:r>
              <a:rPr lang="de-DE" sz="1600" dirty="0" err="1" smtClean="0">
                <a:latin typeface="Arial" pitchFamily="34" charset="0"/>
                <a:cs typeface="Arial" pitchFamily="34" charset="0"/>
              </a:rPr>
              <a:t>landside</a:t>
            </a:r>
            <a:r>
              <a:rPr lang="de-DE" sz="1600" dirty="0" smtClean="0">
                <a:latin typeface="Arial" pitchFamily="34" charset="0"/>
                <a:cs typeface="Arial" pitchFamily="34" charset="0"/>
              </a:rPr>
              <a:t>/</a:t>
            </a:r>
            <a:r>
              <a:rPr lang="de-DE" sz="1600" dirty="0" err="1" smtClean="0">
                <a:latin typeface="Arial" pitchFamily="34" charset="0"/>
                <a:cs typeface="Arial" pitchFamily="34" charset="0"/>
              </a:rPr>
              <a:t>airside</a:t>
            </a:r>
            <a:r>
              <a:rPr lang="de-DE" sz="1600" dirty="0" smtClean="0">
                <a:latin typeface="Arial" pitchFamily="34" charset="0"/>
                <a:cs typeface="Arial" pitchFamily="34" charset="0"/>
              </a:rPr>
              <a:t> </a:t>
            </a:r>
            <a:r>
              <a:rPr lang="de-DE" sz="1600" dirty="0" err="1" smtClean="0">
                <a:latin typeface="Arial" pitchFamily="34" charset="0"/>
                <a:cs typeface="Arial" pitchFamily="34" charset="0"/>
              </a:rPr>
              <a:t>should</a:t>
            </a:r>
            <a:r>
              <a:rPr lang="de-DE" sz="1600" dirty="0" smtClean="0">
                <a:latin typeface="Arial" pitchFamily="34" charset="0"/>
                <a:cs typeface="Arial" pitchFamily="34" charset="0"/>
              </a:rPr>
              <a:t> </a:t>
            </a:r>
            <a:r>
              <a:rPr lang="de-DE" sz="1600" dirty="0" err="1" smtClean="0">
                <a:latin typeface="Arial" pitchFamily="34" charset="0"/>
                <a:cs typeface="Arial" pitchFamily="34" charset="0"/>
              </a:rPr>
              <a:t>be</a:t>
            </a:r>
            <a:r>
              <a:rPr lang="de-DE" sz="1600" dirty="0" smtClean="0">
                <a:latin typeface="Arial" pitchFamily="34" charset="0"/>
                <a:cs typeface="Arial" pitchFamily="34" charset="0"/>
              </a:rPr>
              <a:t> limited </a:t>
            </a:r>
            <a:r>
              <a:rPr lang="de-DE" sz="1600" dirty="0" err="1" smtClean="0">
                <a:latin typeface="Arial" pitchFamily="34" charset="0"/>
                <a:cs typeface="Arial" pitchFamily="34" charset="0"/>
              </a:rPr>
              <a:t>as</a:t>
            </a:r>
            <a:r>
              <a:rPr lang="de-DE" sz="1600" dirty="0" smtClean="0">
                <a:latin typeface="Arial" pitchFamily="34" charset="0"/>
                <a:cs typeface="Arial" pitchFamily="34" charset="0"/>
              </a:rPr>
              <a:t> fas </a:t>
            </a:r>
            <a:r>
              <a:rPr lang="de-DE" sz="1600" dirty="0" err="1" smtClean="0">
                <a:latin typeface="Arial" pitchFamily="34" charset="0"/>
                <a:cs typeface="Arial" pitchFamily="34" charset="0"/>
              </a:rPr>
              <a:t>as</a:t>
            </a:r>
            <a:r>
              <a:rPr lang="de-DE" sz="1600" dirty="0" smtClean="0">
                <a:latin typeface="Arial" pitchFamily="34" charset="0"/>
                <a:cs typeface="Arial" pitchFamily="34" charset="0"/>
              </a:rPr>
              <a:t> </a:t>
            </a:r>
            <a:r>
              <a:rPr lang="de-DE" sz="1600" dirty="0" err="1" smtClean="0">
                <a:latin typeface="Arial" pitchFamily="34" charset="0"/>
                <a:cs typeface="Arial" pitchFamily="34" charset="0"/>
              </a:rPr>
              <a:t>possible</a:t>
            </a:r>
            <a:r>
              <a:rPr lang="de-DE" sz="1600" dirty="0" smtClean="0">
                <a:latin typeface="Arial" pitchFamily="34" charset="0"/>
                <a:cs typeface="Arial" pitchFamily="34" charset="0"/>
              </a:rPr>
              <a:t>.</a:t>
            </a:r>
          </a:p>
          <a:p>
            <a:r>
              <a:rPr lang="de-DE" sz="1600" dirty="0" smtClean="0">
                <a:latin typeface="Arial" pitchFamily="34" charset="0"/>
                <a:cs typeface="Arial" pitchFamily="34" charset="0"/>
              </a:rPr>
              <a:t>Suggestion: </a:t>
            </a:r>
            <a:r>
              <a:rPr lang="de-DE" sz="1600" dirty="0" err="1" smtClean="0">
                <a:latin typeface="Arial" pitchFamily="34" charset="0"/>
                <a:cs typeface="Arial" pitchFamily="34" charset="0"/>
              </a:rPr>
              <a:t>sea</a:t>
            </a:r>
            <a:r>
              <a:rPr lang="de-DE" sz="1600" dirty="0" smtClean="0">
                <a:latin typeface="Arial" pitchFamily="34" charset="0"/>
                <a:cs typeface="Arial" pitchFamily="34" charset="0"/>
              </a:rPr>
              <a:t> </a:t>
            </a:r>
            <a:r>
              <a:rPr lang="de-DE" sz="1600" dirty="0" err="1" smtClean="0">
                <a:latin typeface="Arial" pitchFamily="34" charset="0"/>
                <a:cs typeface="Arial" pitchFamily="34" charset="0"/>
              </a:rPr>
              <a:t>freight</a:t>
            </a:r>
            <a:r>
              <a:rPr lang="de-DE" sz="1600" dirty="0" smtClean="0">
                <a:latin typeface="Arial" pitchFamily="34" charset="0"/>
                <a:cs typeface="Arial" pitchFamily="34" charset="0"/>
              </a:rPr>
              <a:t> </a:t>
            </a:r>
            <a:r>
              <a:rPr lang="de-DE" sz="1600" dirty="0" err="1" smtClean="0">
                <a:latin typeface="Arial" pitchFamily="34" charset="0"/>
                <a:cs typeface="Arial" pitchFamily="34" charset="0"/>
              </a:rPr>
              <a:t>container</a:t>
            </a:r>
            <a:r>
              <a:rPr lang="de-DE" sz="1600" dirty="0" smtClean="0">
                <a:latin typeface="Arial" pitchFamily="34" charset="0"/>
                <a:cs typeface="Arial" pitchFamily="34" charset="0"/>
              </a:rPr>
              <a:t> </a:t>
            </a:r>
            <a:r>
              <a:rPr lang="de-DE" sz="1600" dirty="0" err="1" smtClean="0">
                <a:latin typeface="Arial" pitchFamily="34" charset="0"/>
                <a:cs typeface="Arial" pitchFamily="34" charset="0"/>
              </a:rPr>
              <a:t>airside</a:t>
            </a:r>
            <a:endParaRPr lang="de-DE" sz="1600" dirty="0" smtClean="0">
              <a:latin typeface="Arial" pitchFamily="34" charset="0"/>
              <a:cs typeface="Arial" pitchFamily="34" charset="0"/>
            </a:endParaRPr>
          </a:p>
          <a:p>
            <a:endParaRPr lang="de-DE" sz="1600" dirty="0">
              <a:latin typeface="Arial" pitchFamily="34" charset="0"/>
              <a:cs typeface="Arial" pitchFamily="34" charset="0"/>
            </a:endParaRPr>
          </a:p>
          <a:p>
            <a:endParaRPr lang="de-DE" sz="1600" dirty="0" smtClean="0">
              <a:latin typeface="Arial" pitchFamily="34" charset="0"/>
              <a:cs typeface="Arial" pitchFamily="34" charset="0"/>
            </a:endParaRPr>
          </a:p>
          <a:p>
            <a:endParaRPr lang="de-DE" sz="1600" dirty="0">
              <a:latin typeface="Arial" pitchFamily="34" charset="0"/>
              <a:cs typeface="Arial" pitchFamily="34" charset="0"/>
            </a:endParaRPr>
          </a:p>
        </p:txBody>
      </p:sp>
    </p:spTree>
    <p:extLst>
      <p:ext uri="{BB962C8B-B14F-4D97-AF65-F5344CB8AC3E}">
        <p14:creationId xmlns:p14="http://schemas.microsoft.com/office/powerpoint/2010/main" val="1418204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16" y="388653"/>
            <a:ext cx="9144000" cy="6137149"/>
          </a:xfrm>
          <a:prstGeom prst="rect">
            <a:avLst/>
          </a:prstGeom>
        </p:spPr>
      </p:pic>
      <p:sp>
        <p:nvSpPr>
          <p:cNvPr id="6" name="Rechteck 5"/>
          <p:cNvSpPr/>
          <p:nvPr/>
        </p:nvSpPr>
        <p:spPr>
          <a:xfrm rot="20772148">
            <a:off x="5972972" y="4216777"/>
            <a:ext cx="1296144" cy="432048"/>
          </a:xfrm>
          <a:prstGeom prst="rect">
            <a:avLst/>
          </a:prstGeom>
          <a:solidFill>
            <a:srgbClr val="FFFF99">
              <a:alpha val="4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rPr>
              <a:t>HALO</a:t>
            </a:r>
            <a:endParaRPr lang="de-DE" dirty="0">
              <a:solidFill>
                <a:schemeClr val="tx1"/>
              </a:solidFill>
            </a:endParaRPr>
          </a:p>
        </p:txBody>
      </p:sp>
      <p:sp>
        <p:nvSpPr>
          <p:cNvPr id="7" name="Freihandform 6"/>
          <p:cNvSpPr/>
          <p:nvPr/>
        </p:nvSpPr>
        <p:spPr>
          <a:xfrm>
            <a:off x="6273483" y="2514600"/>
            <a:ext cx="1892634" cy="1320800"/>
          </a:xfrm>
          <a:custGeom>
            <a:avLst/>
            <a:gdLst>
              <a:gd name="connsiteX0" fmla="*/ 25717 w 1892634"/>
              <a:gd name="connsiteY0" fmla="*/ 1016000 h 1320800"/>
              <a:gd name="connsiteX1" fmla="*/ 63817 w 1892634"/>
              <a:gd name="connsiteY1" fmla="*/ 952500 h 1320800"/>
              <a:gd name="connsiteX2" fmla="*/ 63817 w 1892634"/>
              <a:gd name="connsiteY2" fmla="*/ 787400 h 1320800"/>
              <a:gd name="connsiteX3" fmla="*/ 25717 w 1892634"/>
              <a:gd name="connsiteY3" fmla="*/ 673100 h 1320800"/>
              <a:gd name="connsiteX4" fmla="*/ 13017 w 1892634"/>
              <a:gd name="connsiteY4" fmla="*/ 635000 h 1320800"/>
              <a:gd name="connsiteX5" fmla="*/ 13017 w 1892634"/>
              <a:gd name="connsiteY5" fmla="*/ 381000 h 1320800"/>
              <a:gd name="connsiteX6" fmla="*/ 89217 w 1892634"/>
              <a:gd name="connsiteY6" fmla="*/ 330200 h 1320800"/>
              <a:gd name="connsiteX7" fmla="*/ 203517 w 1892634"/>
              <a:gd name="connsiteY7" fmla="*/ 279400 h 1320800"/>
              <a:gd name="connsiteX8" fmla="*/ 241617 w 1892634"/>
              <a:gd name="connsiteY8" fmla="*/ 266700 h 1320800"/>
              <a:gd name="connsiteX9" fmla="*/ 279717 w 1892634"/>
              <a:gd name="connsiteY9" fmla="*/ 254000 h 1320800"/>
              <a:gd name="connsiteX10" fmla="*/ 330517 w 1892634"/>
              <a:gd name="connsiteY10" fmla="*/ 241300 h 1320800"/>
              <a:gd name="connsiteX11" fmla="*/ 406717 w 1892634"/>
              <a:gd name="connsiteY11" fmla="*/ 215900 h 1320800"/>
              <a:gd name="connsiteX12" fmla="*/ 444817 w 1892634"/>
              <a:gd name="connsiteY12" fmla="*/ 190500 h 1320800"/>
              <a:gd name="connsiteX13" fmla="*/ 660717 w 1892634"/>
              <a:gd name="connsiteY13" fmla="*/ 165100 h 1320800"/>
              <a:gd name="connsiteX14" fmla="*/ 698817 w 1892634"/>
              <a:gd name="connsiteY14" fmla="*/ 127000 h 1320800"/>
              <a:gd name="connsiteX15" fmla="*/ 813117 w 1892634"/>
              <a:gd name="connsiteY15" fmla="*/ 88900 h 1320800"/>
              <a:gd name="connsiteX16" fmla="*/ 851217 w 1892634"/>
              <a:gd name="connsiteY16" fmla="*/ 63500 h 1320800"/>
              <a:gd name="connsiteX17" fmla="*/ 1016317 w 1892634"/>
              <a:gd name="connsiteY17" fmla="*/ 25400 h 1320800"/>
              <a:gd name="connsiteX18" fmla="*/ 1105217 w 1892634"/>
              <a:gd name="connsiteY18" fmla="*/ 0 h 1320800"/>
              <a:gd name="connsiteX19" fmla="*/ 1143317 w 1892634"/>
              <a:gd name="connsiteY19" fmla="*/ 12700 h 1320800"/>
              <a:gd name="connsiteX20" fmla="*/ 1181417 w 1892634"/>
              <a:gd name="connsiteY20" fmla="*/ 88900 h 1320800"/>
              <a:gd name="connsiteX21" fmla="*/ 1219517 w 1892634"/>
              <a:gd name="connsiteY21" fmla="*/ 114300 h 1320800"/>
              <a:gd name="connsiteX22" fmla="*/ 1308417 w 1892634"/>
              <a:gd name="connsiteY22" fmla="*/ 215900 h 1320800"/>
              <a:gd name="connsiteX23" fmla="*/ 1321117 w 1892634"/>
              <a:gd name="connsiteY23" fmla="*/ 254000 h 1320800"/>
              <a:gd name="connsiteX24" fmla="*/ 1422717 w 1892634"/>
              <a:gd name="connsiteY24" fmla="*/ 342900 h 1320800"/>
              <a:gd name="connsiteX25" fmla="*/ 1689417 w 1892634"/>
              <a:gd name="connsiteY25" fmla="*/ 368300 h 1320800"/>
              <a:gd name="connsiteX26" fmla="*/ 1778317 w 1892634"/>
              <a:gd name="connsiteY26" fmla="*/ 431800 h 1320800"/>
              <a:gd name="connsiteX27" fmla="*/ 1829117 w 1892634"/>
              <a:gd name="connsiteY27" fmla="*/ 508000 h 1320800"/>
              <a:gd name="connsiteX28" fmla="*/ 1841817 w 1892634"/>
              <a:gd name="connsiteY28" fmla="*/ 571500 h 1320800"/>
              <a:gd name="connsiteX29" fmla="*/ 1816417 w 1892634"/>
              <a:gd name="connsiteY29" fmla="*/ 749300 h 1320800"/>
              <a:gd name="connsiteX30" fmla="*/ 1791017 w 1892634"/>
              <a:gd name="connsiteY30" fmla="*/ 825500 h 1320800"/>
              <a:gd name="connsiteX31" fmla="*/ 1803717 w 1892634"/>
              <a:gd name="connsiteY31" fmla="*/ 990600 h 1320800"/>
              <a:gd name="connsiteX32" fmla="*/ 1829117 w 1892634"/>
              <a:gd name="connsiteY32" fmla="*/ 1028700 h 1320800"/>
              <a:gd name="connsiteX33" fmla="*/ 1854517 w 1892634"/>
              <a:gd name="connsiteY33" fmla="*/ 1143000 h 1320800"/>
              <a:gd name="connsiteX34" fmla="*/ 1867217 w 1892634"/>
              <a:gd name="connsiteY34" fmla="*/ 1181100 h 1320800"/>
              <a:gd name="connsiteX35" fmla="*/ 1879917 w 1892634"/>
              <a:gd name="connsiteY35" fmla="*/ 1257300 h 1320800"/>
              <a:gd name="connsiteX36" fmla="*/ 1892617 w 1892634"/>
              <a:gd name="connsiteY36" fmla="*/ 1320800 h 132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892634" h="1320800">
                <a:moveTo>
                  <a:pt x="25717" y="1016000"/>
                </a:moveTo>
                <a:cubicBezTo>
                  <a:pt x="38417" y="994833"/>
                  <a:pt x="52778" y="974578"/>
                  <a:pt x="63817" y="952500"/>
                </a:cubicBezTo>
                <a:cubicBezTo>
                  <a:pt x="90727" y="898679"/>
                  <a:pt x="75444" y="849412"/>
                  <a:pt x="63817" y="787400"/>
                </a:cubicBezTo>
                <a:lnTo>
                  <a:pt x="25717" y="673100"/>
                </a:lnTo>
                <a:lnTo>
                  <a:pt x="13017" y="635000"/>
                </a:lnTo>
                <a:cubicBezTo>
                  <a:pt x="6185" y="559844"/>
                  <a:pt x="-12502" y="457558"/>
                  <a:pt x="13017" y="381000"/>
                </a:cubicBezTo>
                <a:cubicBezTo>
                  <a:pt x="24909" y="345325"/>
                  <a:pt x="60668" y="339716"/>
                  <a:pt x="89217" y="330200"/>
                </a:cubicBezTo>
                <a:cubicBezTo>
                  <a:pt x="149594" y="289948"/>
                  <a:pt x="112837" y="309627"/>
                  <a:pt x="203517" y="279400"/>
                </a:cubicBezTo>
                <a:lnTo>
                  <a:pt x="241617" y="266700"/>
                </a:lnTo>
                <a:cubicBezTo>
                  <a:pt x="254317" y="262467"/>
                  <a:pt x="266730" y="257247"/>
                  <a:pt x="279717" y="254000"/>
                </a:cubicBezTo>
                <a:cubicBezTo>
                  <a:pt x="296650" y="249767"/>
                  <a:pt x="313799" y="246316"/>
                  <a:pt x="330517" y="241300"/>
                </a:cubicBezTo>
                <a:cubicBezTo>
                  <a:pt x="356162" y="233607"/>
                  <a:pt x="406717" y="215900"/>
                  <a:pt x="406717" y="215900"/>
                </a:cubicBezTo>
                <a:cubicBezTo>
                  <a:pt x="419417" y="207433"/>
                  <a:pt x="430525" y="195859"/>
                  <a:pt x="444817" y="190500"/>
                </a:cubicBezTo>
                <a:cubicBezTo>
                  <a:pt x="490211" y="173477"/>
                  <a:pt x="647608" y="166192"/>
                  <a:pt x="660717" y="165100"/>
                </a:cubicBezTo>
                <a:cubicBezTo>
                  <a:pt x="673417" y="152400"/>
                  <a:pt x="684202" y="137439"/>
                  <a:pt x="698817" y="127000"/>
                </a:cubicBezTo>
                <a:cubicBezTo>
                  <a:pt x="739713" y="97789"/>
                  <a:pt x="764359" y="98652"/>
                  <a:pt x="813117" y="88900"/>
                </a:cubicBezTo>
                <a:cubicBezTo>
                  <a:pt x="825817" y="80433"/>
                  <a:pt x="837269" y="69699"/>
                  <a:pt x="851217" y="63500"/>
                </a:cubicBezTo>
                <a:cubicBezTo>
                  <a:pt x="926875" y="29874"/>
                  <a:pt x="933268" y="40500"/>
                  <a:pt x="1016317" y="25400"/>
                </a:cubicBezTo>
                <a:cubicBezTo>
                  <a:pt x="1051400" y="19021"/>
                  <a:pt x="1072573" y="10881"/>
                  <a:pt x="1105217" y="0"/>
                </a:cubicBezTo>
                <a:cubicBezTo>
                  <a:pt x="1117917" y="4233"/>
                  <a:pt x="1132864" y="4337"/>
                  <a:pt x="1143317" y="12700"/>
                </a:cubicBezTo>
                <a:cubicBezTo>
                  <a:pt x="1202794" y="60282"/>
                  <a:pt x="1140515" y="37773"/>
                  <a:pt x="1181417" y="88900"/>
                </a:cubicBezTo>
                <a:cubicBezTo>
                  <a:pt x="1190952" y="100819"/>
                  <a:pt x="1206817" y="105833"/>
                  <a:pt x="1219517" y="114300"/>
                </a:cubicBezTo>
                <a:cubicBezTo>
                  <a:pt x="1278784" y="203200"/>
                  <a:pt x="1244917" y="173567"/>
                  <a:pt x="1308417" y="215900"/>
                </a:cubicBezTo>
                <a:cubicBezTo>
                  <a:pt x="1312650" y="228600"/>
                  <a:pt x="1315130" y="242026"/>
                  <a:pt x="1321117" y="254000"/>
                </a:cubicBezTo>
                <a:cubicBezTo>
                  <a:pt x="1339003" y="289772"/>
                  <a:pt x="1382712" y="339090"/>
                  <a:pt x="1422717" y="342900"/>
                </a:cubicBezTo>
                <a:lnTo>
                  <a:pt x="1689417" y="368300"/>
                </a:lnTo>
                <a:cubicBezTo>
                  <a:pt x="1812953" y="409479"/>
                  <a:pt x="1739832" y="362527"/>
                  <a:pt x="1778317" y="431800"/>
                </a:cubicBezTo>
                <a:cubicBezTo>
                  <a:pt x="1793142" y="458485"/>
                  <a:pt x="1829117" y="508000"/>
                  <a:pt x="1829117" y="508000"/>
                </a:cubicBezTo>
                <a:cubicBezTo>
                  <a:pt x="1833350" y="529167"/>
                  <a:pt x="1841817" y="549914"/>
                  <a:pt x="1841817" y="571500"/>
                </a:cubicBezTo>
                <a:cubicBezTo>
                  <a:pt x="1841817" y="604073"/>
                  <a:pt x="1828141" y="706310"/>
                  <a:pt x="1816417" y="749300"/>
                </a:cubicBezTo>
                <a:cubicBezTo>
                  <a:pt x="1809372" y="775131"/>
                  <a:pt x="1791017" y="825500"/>
                  <a:pt x="1791017" y="825500"/>
                </a:cubicBezTo>
                <a:cubicBezTo>
                  <a:pt x="1795250" y="880533"/>
                  <a:pt x="1793545" y="936349"/>
                  <a:pt x="1803717" y="990600"/>
                </a:cubicBezTo>
                <a:cubicBezTo>
                  <a:pt x="1806530" y="1005602"/>
                  <a:pt x="1823104" y="1014671"/>
                  <a:pt x="1829117" y="1028700"/>
                </a:cubicBezTo>
                <a:cubicBezTo>
                  <a:pt x="1836939" y="1046952"/>
                  <a:pt x="1850901" y="1128534"/>
                  <a:pt x="1854517" y="1143000"/>
                </a:cubicBezTo>
                <a:cubicBezTo>
                  <a:pt x="1857764" y="1155987"/>
                  <a:pt x="1864313" y="1168032"/>
                  <a:pt x="1867217" y="1181100"/>
                </a:cubicBezTo>
                <a:cubicBezTo>
                  <a:pt x="1872803" y="1206237"/>
                  <a:pt x="1874867" y="1232050"/>
                  <a:pt x="1879917" y="1257300"/>
                </a:cubicBezTo>
                <a:cubicBezTo>
                  <a:pt x="1893644" y="1325934"/>
                  <a:pt x="1892617" y="1287316"/>
                  <a:pt x="1892617" y="1320800"/>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Textfeld 7"/>
          <p:cNvSpPr txBox="1"/>
          <p:nvPr/>
        </p:nvSpPr>
        <p:spPr>
          <a:xfrm>
            <a:off x="5580112" y="2015262"/>
            <a:ext cx="2893036" cy="369332"/>
          </a:xfrm>
          <a:prstGeom prst="rect">
            <a:avLst/>
          </a:prstGeom>
          <a:noFill/>
        </p:spPr>
        <p:txBody>
          <a:bodyPr wrap="none" rtlCol="0">
            <a:spAutoFit/>
          </a:bodyPr>
          <a:lstStyle/>
          <a:p>
            <a:r>
              <a:rPr lang="de-DE" b="1" dirty="0" err="1">
                <a:solidFill>
                  <a:srgbClr val="00B050"/>
                </a:solidFill>
              </a:rPr>
              <a:t>c</a:t>
            </a:r>
            <a:r>
              <a:rPr lang="de-DE" b="1" dirty="0" err="1" smtClean="0">
                <a:solidFill>
                  <a:srgbClr val="00B050"/>
                </a:solidFill>
              </a:rPr>
              <a:t>ar</a:t>
            </a:r>
            <a:r>
              <a:rPr lang="de-DE" b="1" dirty="0" smtClean="0">
                <a:solidFill>
                  <a:srgbClr val="00B050"/>
                </a:solidFill>
              </a:rPr>
              <a:t> </a:t>
            </a:r>
            <a:r>
              <a:rPr lang="de-DE" b="1" dirty="0" err="1" smtClean="0">
                <a:solidFill>
                  <a:srgbClr val="00B050"/>
                </a:solidFill>
              </a:rPr>
              <a:t>access</a:t>
            </a:r>
            <a:r>
              <a:rPr lang="de-DE" b="1" dirty="0" smtClean="0">
                <a:solidFill>
                  <a:srgbClr val="00B050"/>
                </a:solidFill>
              </a:rPr>
              <a:t> via </a:t>
            </a:r>
            <a:r>
              <a:rPr lang="de-DE" b="1" dirty="0" err="1" smtClean="0">
                <a:solidFill>
                  <a:srgbClr val="00B050"/>
                </a:solidFill>
              </a:rPr>
              <a:t>Spencer‘s</a:t>
            </a:r>
            <a:r>
              <a:rPr lang="de-DE" b="1" dirty="0" smtClean="0">
                <a:solidFill>
                  <a:srgbClr val="00B050"/>
                </a:solidFill>
              </a:rPr>
              <a:t> </a:t>
            </a:r>
            <a:r>
              <a:rPr lang="de-DE" b="1" dirty="0" err="1" smtClean="0">
                <a:solidFill>
                  <a:srgbClr val="00B050"/>
                </a:solidFill>
              </a:rPr>
              <a:t>gate</a:t>
            </a:r>
            <a:endParaRPr lang="de-DE" b="1" dirty="0">
              <a:solidFill>
                <a:srgbClr val="00B050"/>
              </a:solidFill>
            </a:endParaRPr>
          </a:p>
        </p:txBody>
      </p:sp>
      <p:sp>
        <p:nvSpPr>
          <p:cNvPr id="9" name="Rechteck 8"/>
          <p:cNvSpPr/>
          <p:nvPr/>
        </p:nvSpPr>
        <p:spPr>
          <a:xfrm rot="20700000">
            <a:off x="6084168" y="3573016"/>
            <a:ext cx="288032" cy="144016"/>
          </a:xfrm>
          <a:prstGeom prst="rect">
            <a:avLst/>
          </a:prstGeom>
          <a:solidFill>
            <a:srgbClr val="00FFFF">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Rechteck 9"/>
          <p:cNvSpPr/>
          <p:nvPr/>
        </p:nvSpPr>
        <p:spPr>
          <a:xfrm rot="20700000">
            <a:off x="8535995" y="3524583"/>
            <a:ext cx="288032" cy="144016"/>
          </a:xfrm>
          <a:prstGeom prst="rect">
            <a:avLst/>
          </a:prstGeom>
          <a:solidFill>
            <a:srgbClr val="00FFFF">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Textfeld 10"/>
          <p:cNvSpPr txBox="1"/>
          <p:nvPr/>
        </p:nvSpPr>
        <p:spPr>
          <a:xfrm rot="20716715">
            <a:off x="8202040" y="3174432"/>
            <a:ext cx="848566" cy="276999"/>
          </a:xfrm>
          <a:prstGeom prst="rect">
            <a:avLst/>
          </a:prstGeom>
          <a:solidFill>
            <a:srgbClr val="00FFFF">
              <a:alpha val="50000"/>
            </a:srgbClr>
          </a:solidFill>
        </p:spPr>
        <p:txBody>
          <a:bodyPr wrap="none" rtlCol="0">
            <a:spAutoFit/>
          </a:bodyPr>
          <a:lstStyle/>
          <a:p>
            <a:r>
              <a:rPr lang="de-DE" sz="1200" dirty="0" err="1"/>
              <a:t>c</a:t>
            </a:r>
            <a:r>
              <a:rPr lang="de-DE" sz="1200" dirty="0" err="1" smtClean="0"/>
              <a:t>ontainer</a:t>
            </a:r>
            <a:r>
              <a:rPr lang="de-DE" sz="1200" dirty="0" smtClean="0"/>
              <a:t>?</a:t>
            </a:r>
            <a:endParaRPr lang="de-DE" sz="1200" dirty="0"/>
          </a:p>
        </p:txBody>
      </p:sp>
      <p:sp>
        <p:nvSpPr>
          <p:cNvPr id="12" name="Textfeld 11"/>
          <p:cNvSpPr txBox="1"/>
          <p:nvPr/>
        </p:nvSpPr>
        <p:spPr>
          <a:xfrm rot="20716715">
            <a:off x="6473848" y="3326832"/>
            <a:ext cx="848566" cy="276999"/>
          </a:xfrm>
          <a:prstGeom prst="rect">
            <a:avLst/>
          </a:prstGeom>
          <a:solidFill>
            <a:srgbClr val="00FFFF">
              <a:alpha val="50000"/>
            </a:srgbClr>
          </a:solidFill>
        </p:spPr>
        <p:txBody>
          <a:bodyPr wrap="none" rtlCol="0">
            <a:spAutoFit/>
          </a:bodyPr>
          <a:lstStyle/>
          <a:p>
            <a:r>
              <a:rPr lang="de-DE" sz="1200" dirty="0" err="1"/>
              <a:t>c</a:t>
            </a:r>
            <a:r>
              <a:rPr lang="de-DE" sz="1200" dirty="0" err="1" smtClean="0"/>
              <a:t>ontainer</a:t>
            </a:r>
            <a:r>
              <a:rPr lang="de-DE" sz="1200" dirty="0" smtClean="0"/>
              <a:t>?</a:t>
            </a:r>
            <a:endParaRPr lang="de-DE" sz="1200" dirty="0"/>
          </a:p>
        </p:txBody>
      </p:sp>
      <p:sp>
        <p:nvSpPr>
          <p:cNvPr id="14" name="Ellipse 13"/>
          <p:cNvSpPr/>
          <p:nvPr/>
        </p:nvSpPr>
        <p:spPr>
          <a:xfrm rot="20702218">
            <a:off x="4347608" y="3626236"/>
            <a:ext cx="214676" cy="742842"/>
          </a:xfrm>
          <a:prstGeom prst="ellipse">
            <a:avLst/>
          </a:prstGeom>
          <a:solidFill>
            <a:srgbClr val="FF6600">
              <a:alpha val="49804"/>
            </a:srgbClr>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Ellipse 14"/>
          <p:cNvSpPr/>
          <p:nvPr/>
        </p:nvSpPr>
        <p:spPr>
          <a:xfrm rot="20702218">
            <a:off x="4433323" y="4501423"/>
            <a:ext cx="430134" cy="97842"/>
          </a:xfrm>
          <a:prstGeom prst="ellipse">
            <a:avLst/>
          </a:prstGeom>
          <a:solidFill>
            <a:srgbClr val="FF6600">
              <a:alpha val="49804"/>
            </a:srgbClr>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Ellipse 15"/>
          <p:cNvSpPr/>
          <p:nvPr/>
        </p:nvSpPr>
        <p:spPr>
          <a:xfrm rot="20702218">
            <a:off x="6084576" y="3482107"/>
            <a:ext cx="210826" cy="64790"/>
          </a:xfrm>
          <a:prstGeom prst="ellipse">
            <a:avLst/>
          </a:prstGeom>
          <a:solidFill>
            <a:srgbClr val="FF6600">
              <a:alpha val="49804"/>
            </a:srgbClr>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Ellipse 16"/>
          <p:cNvSpPr/>
          <p:nvPr/>
        </p:nvSpPr>
        <p:spPr>
          <a:xfrm rot="20702218">
            <a:off x="184851" y="236941"/>
            <a:ext cx="430134" cy="97842"/>
          </a:xfrm>
          <a:prstGeom prst="ellipse">
            <a:avLst/>
          </a:prstGeom>
          <a:solidFill>
            <a:srgbClr val="FF6600">
              <a:alpha val="49804"/>
            </a:srgbClr>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Textfeld 17"/>
          <p:cNvSpPr txBox="1"/>
          <p:nvPr/>
        </p:nvSpPr>
        <p:spPr>
          <a:xfrm>
            <a:off x="827584" y="38484"/>
            <a:ext cx="2086982" cy="369332"/>
          </a:xfrm>
          <a:prstGeom prst="rect">
            <a:avLst/>
          </a:prstGeom>
          <a:noFill/>
        </p:spPr>
        <p:txBody>
          <a:bodyPr wrap="none" rtlCol="0">
            <a:spAutoFit/>
          </a:bodyPr>
          <a:lstStyle/>
          <a:p>
            <a:r>
              <a:rPr lang="de-DE" dirty="0" err="1"/>
              <a:t>p</a:t>
            </a:r>
            <a:r>
              <a:rPr lang="de-DE" dirty="0" err="1" smtClean="0"/>
              <a:t>ossible</a:t>
            </a:r>
            <a:r>
              <a:rPr lang="de-DE" dirty="0" smtClean="0"/>
              <a:t> </a:t>
            </a:r>
            <a:r>
              <a:rPr lang="de-DE" dirty="0" err="1" smtClean="0"/>
              <a:t>office</a:t>
            </a:r>
            <a:r>
              <a:rPr lang="de-DE" dirty="0" smtClean="0"/>
              <a:t> </a:t>
            </a:r>
            <a:r>
              <a:rPr lang="de-DE" dirty="0" err="1" smtClean="0"/>
              <a:t>areas</a:t>
            </a:r>
            <a:endParaRPr lang="de-DE" dirty="0"/>
          </a:p>
        </p:txBody>
      </p:sp>
      <p:sp>
        <p:nvSpPr>
          <p:cNvPr id="21" name="Textfeld 20"/>
          <p:cNvSpPr txBox="1"/>
          <p:nvPr/>
        </p:nvSpPr>
        <p:spPr>
          <a:xfrm>
            <a:off x="3013008" y="2804969"/>
            <a:ext cx="1646348" cy="646331"/>
          </a:xfrm>
          <a:prstGeom prst="rect">
            <a:avLst/>
          </a:prstGeom>
          <a:noFill/>
        </p:spPr>
        <p:txBody>
          <a:bodyPr wrap="none" rtlCol="0">
            <a:spAutoFit/>
          </a:bodyPr>
          <a:lstStyle/>
          <a:p>
            <a:r>
              <a:rPr lang="de-DE" b="1" dirty="0" err="1">
                <a:solidFill>
                  <a:srgbClr val="00B0F0"/>
                </a:solidFill>
              </a:rPr>
              <a:t>p</a:t>
            </a:r>
            <a:r>
              <a:rPr lang="de-DE" b="1" dirty="0" err="1" smtClean="0">
                <a:solidFill>
                  <a:srgbClr val="00B0F0"/>
                </a:solidFill>
              </a:rPr>
              <a:t>ersons</a:t>
            </a:r>
            <a:r>
              <a:rPr lang="de-DE" b="1" dirty="0" smtClean="0">
                <a:solidFill>
                  <a:srgbClr val="00B0F0"/>
                </a:solidFill>
              </a:rPr>
              <a:t>‘ </a:t>
            </a:r>
            <a:r>
              <a:rPr lang="de-DE" b="1" dirty="0" err="1" smtClean="0">
                <a:solidFill>
                  <a:srgbClr val="00B0F0"/>
                </a:solidFill>
              </a:rPr>
              <a:t>access</a:t>
            </a:r>
            <a:endParaRPr lang="de-DE" b="1" dirty="0">
              <a:solidFill>
                <a:srgbClr val="00B0F0"/>
              </a:solidFill>
            </a:endParaRPr>
          </a:p>
          <a:p>
            <a:r>
              <a:rPr lang="de-DE" b="1" dirty="0" smtClean="0">
                <a:solidFill>
                  <a:srgbClr val="00B0F0"/>
                </a:solidFill>
              </a:rPr>
              <a:t>via terminal</a:t>
            </a:r>
            <a:endParaRPr lang="de-DE" b="1" dirty="0">
              <a:solidFill>
                <a:srgbClr val="00B0F0"/>
              </a:solidFill>
            </a:endParaRPr>
          </a:p>
        </p:txBody>
      </p:sp>
      <p:cxnSp>
        <p:nvCxnSpPr>
          <p:cNvPr id="23" name="Gerade Verbindung mit Pfeil 22"/>
          <p:cNvCxnSpPr/>
          <p:nvPr/>
        </p:nvCxnSpPr>
        <p:spPr>
          <a:xfrm>
            <a:off x="3836182" y="3573016"/>
            <a:ext cx="419166" cy="1368152"/>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24" name="Textfeld 23"/>
          <p:cNvSpPr txBox="1"/>
          <p:nvPr/>
        </p:nvSpPr>
        <p:spPr>
          <a:xfrm rot="20557555">
            <a:off x="4659356" y="4404751"/>
            <a:ext cx="804259" cy="369332"/>
          </a:xfrm>
          <a:prstGeom prst="rect">
            <a:avLst/>
          </a:prstGeom>
          <a:noFill/>
        </p:spPr>
        <p:txBody>
          <a:bodyPr wrap="none" rtlCol="0">
            <a:spAutoFit/>
          </a:bodyPr>
          <a:lstStyle/>
          <a:p>
            <a:r>
              <a:rPr lang="de-DE" dirty="0" err="1" smtClean="0">
                <a:solidFill>
                  <a:srgbClr val="FFC000"/>
                </a:solidFill>
              </a:rPr>
              <a:t>airside</a:t>
            </a:r>
            <a:endParaRPr lang="de-DE" dirty="0">
              <a:solidFill>
                <a:srgbClr val="FFC000"/>
              </a:solidFill>
            </a:endParaRPr>
          </a:p>
        </p:txBody>
      </p:sp>
      <p:sp>
        <p:nvSpPr>
          <p:cNvPr id="25" name="Textfeld 24"/>
          <p:cNvSpPr txBox="1"/>
          <p:nvPr/>
        </p:nvSpPr>
        <p:spPr>
          <a:xfrm rot="20557555">
            <a:off x="4935436" y="3476583"/>
            <a:ext cx="971741" cy="369332"/>
          </a:xfrm>
          <a:prstGeom prst="rect">
            <a:avLst/>
          </a:prstGeom>
          <a:noFill/>
        </p:spPr>
        <p:txBody>
          <a:bodyPr wrap="none" rtlCol="0">
            <a:spAutoFit/>
          </a:bodyPr>
          <a:lstStyle/>
          <a:p>
            <a:r>
              <a:rPr lang="de-DE" dirty="0" err="1" smtClean="0">
                <a:solidFill>
                  <a:srgbClr val="FFC000"/>
                </a:solidFill>
              </a:rPr>
              <a:t>landside</a:t>
            </a:r>
            <a:endParaRPr lang="de-DE" dirty="0">
              <a:solidFill>
                <a:srgbClr val="FFC000"/>
              </a:solidFill>
            </a:endParaRPr>
          </a:p>
        </p:txBody>
      </p:sp>
      <p:sp>
        <p:nvSpPr>
          <p:cNvPr id="26" name="Rechteck 25"/>
          <p:cNvSpPr/>
          <p:nvPr/>
        </p:nvSpPr>
        <p:spPr>
          <a:xfrm rot="20700000">
            <a:off x="3469091" y="151142"/>
            <a:ext cx="288032" cy="144016"/>
          </a:xfrm>
          <a:prstGeom prst="rect">
            <a:avLst/>
          </a:prstGeom>
          <a:solidFill>
            <a:srgbClr val="00FFFF">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Textfeld 26"/>
          <p:cNvSpPr txBox="1"/>
          <p:nvPr/>
        </p:nvSpPr>
        <p:spPr>
          <a:xfrm>
            <a:off x="3947053" y="19322"/>
            <a:ext cx="5217839" cy="369332"/>
          </a:xfrm>
          <a:prstGeom prst="rect">
            <a:avLst/>
          </a:prstGeom>
          <a:noFill/>
        </p:spPr>
        <p:txBody>
          <a:bodyPr wrap="none" rtlCol="0">
            <a:spAutoFit/>
          </a:bodyPr>
          <a:lstStyle/>
          <a:p>
            <a:r>
              <a:rPr lang="de-DE" dirty="0" err="1"/>
              <a:t>p</a:t>
            </a:r>
            <a:r>
              <a:rPr lang="de-DE" dirty="0" err="1" smtClean="0"/>
              <a:t>ossible</a:t>
            </a:r>
            <a:r>
              <a:rPr lang="de-DE" dirty="0" smtClean="0"/>
              <a:t> </a:t>
            </a:r>
            <a:r>
              <a:rPr lang="de-DE" dirty="0" err="1" smtClean="0"/>
              <a:t>container</a:t>
            </a:r>
            <a:r>
              <a:rPr lang="de-DE" dirty="0" smtClean="0"/>
              <a:t> </a:t>
            </a:r>
            <a:r>
              <a:rPr lang="de-DE" dirty="0" err="1" smtClean="0"/>
              <a:t>areas</a:t>
            </a:r>
            <a:r>
              <a:rPr lang="de-DE" dirty="0" smtClean="0"/>
              <a:t> (</a:t>
            </a:r>
            <a:r>
              <a:rPr lang="de-DE" dirty="0" err="1" smtClean="0"/>
              <a:t>no</a:t>
            </a:r>
            <a:r>
              <a:rPr lang="de-DE" dirty="0" smtClean="0"/>
              <a:t> </a:t>
            </a:r>
            <a:r>
              <a:rPr lang="de-DE" dirty="0" err="1" smtClean="0"/>
              <a:t>dangerous</a:t>
            </a:r>
            <a:r>
              <a:rPr lang="de-DE" dirty="0" smtClean="0"/>
              <a:t> </a:t>
            </a:r>
            <a:r>
              <a:rPr lang="de-DE" dirty="0" err="1" smtClean="0"/>
              <a:t>goods</a:t>
            </a:r>
            <a:r>
              <a:rPr lang="de-DE" dirty="0" smtClean="0"/>
              <a:t> </a:t>
            </a:r>
            <a:r>
              <a:rPr lang="de-DE" dirty="0" err="1" smtClean="0"/>
              <a:t>airside</a:t>
            </a:r>
            <a:r>
              <a:rPr lang="de-DE" dirty="0" smtClean="0"/>
              <a:t>)</a:t>
            </a:r>
            <a:endParaRPr lang="de-DE" dirty="0"/>
          </a:p>
        </p:txBody>
      </p:sp>
    </p:spTree>
    <p:extLst>
      <p:ext uri="{BB962C8B-B14F-4D97-AF65-F5344CB8AC3E}">
        <p14:creationId xmlns:p14="http://schemas.microsoft.com/office/powerpoint/2010/main" val="33518516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86000" y="648001"/>
            <a:ext cx="8172000" cy="476744"/>
          </a:xfrm>
        </p:spPr>
        <p:txBody>
          <a:bodyPr/>
          <a:lstStyle/>
          <a:p>
            <a:r>
              <a:rPr lang="en-GB" dirty="0" smtClean="0"/>
              <a:t>hotel</a:t>
            </a:r>
            <a:endParaRPr lang="en-GB" dirty="0"/>
          </a:p>
        </p:txBody>
      </p:sp>
      <p:sp>
        <p:nvSpPr>
          <p:cNvPr id="8" name="Rechteck 7"/>
          <p:cNvSpPr/>
          <p:nvPr/>
        </p:nvSpPr>
        <p:spPr>
          <a:xfrm>
            <a:off x="467544" y="1252498"/>
            <a:ext cx="7920880" cy="4031873"/>
          </a:xfrm>
          <a:prstGeom prst="rect">
            <a:avLst/>
          </a:prstGeom>
        </p:spPr>
        <p:txBody>
          <a:bodyPr wrap="square">
            <a:spAutoFit/>
          </a:bodyPr>
          <a:lstStyle/>
          <a:p>
            <a:r>
              <a:rPr lang="de-DE" sz="1600" u="sng" dirty="0" smtClean="0">
                <a:latin typeface="Arial" pitchFamily="34" charset="0"/>
                <a:cs typeface="Arial" pitchFamily="34" charset="0"/>
              </a:rPr>
              <a:t>Hotel: </a:t>
            </a:r>
            <a:r>
              <a:rPr lang="de-DE" sz="1600" u="sng" dirty="0" err="1" smtClean="0">
                <a:latin typeface="Arial" pitchFamily="34" charset="0"/>
                <a:cs typeface="Arial" pitchFamily="34" charset="0"/>
              </a:rPr>
              <a:t>Divi</a:t>
            </a:r>
            <a:r>
              <a:rPr lang="de-DE" sz="1600" u="sng" dirty="0" smtClean="0">
                <a:latin typeface="Arial" pitchFamily="34" charset="0"/>
                <a:cs typeface="Arial" pitchFamily="34" charset="0"/>
              </a:rPr>
              <a:t> </a:t>
            </a:r>
            <a:r>
              <a:rPr lang="de-DE" sz="1600" u="sng" dirty="0" err="1" smtClean="0">
                <a:latin typeface="Arial" pitchFamily="34" charset="0"/>
                <a:cs typeface="Arial" pitchFamily="34" charset="0"/>
              </a:rPr>
              <a:t>Southwinds</a:t>
            </a:r>
            <a:r>
              <a:rPr lang="de-DE" sz="1600" u="sng" dirty="0" smtClean="0">
                <a:latin typeface="Arial" pitchFamily="34" charset="0"/>
                <a:cs typeface="Arial" pitchFamily="34" charset="0"/>
              </a:rPr>
              <a:t> Hotel, Christchurch, Barbados</a:t>
            </a:r>
          </a:p>
          <a:p>
            <a:r>
              <a:rPr lang="de-DE" sz="1600" u="sng" dirty="0">
                <a:latin typeface="Arial" pitchFamily="34" charset="0"/>
                <a:cs typeface="Arial" pitchFamily="34" charset="0"/>
                <a:hlinkClick r:id="rId2"/>
              </a:rPr>
              <a:t>http://</a:t>
            </a:r>
            <a:r>
              <a:rPr lang="de-DE" sz="1600" u="sng" dirty="0" smtClean="0">
                <a:latin typeface="Arial" pitchFamily="34" charset="0"/>
                <a:cs typeface="Arial" pitchFamily="34" charset="0"/>
                <a:hlinkClick r:id="rId2"/>
              </a:rPr>
              <a:t>www.diviresorts.com/divi-southwinds-beach-resort-babados.htm</a:t>
            </a:r>
            <a:endParaRPr lang="de-DE" sz="1600" u="sng" dirty="0" smtClean="0">
              <a:latin typeface="Arial" pitchFamily="34" charset="0"/>
              <a:cs typeface="Arial" pitchFamily="34" charset="0"/>
            </a:endParaRPr>
          </a:p>
          <a:p>
            <a:r>
              <a:rPr lang="de-DE" sz="1600" dirty="0" err="1" smtClean="0">
                <a:latin typeface="Arial" pitchFamily="34" charset="0"/>
                <a:cs typeface="Arial" pitchFamily="34" charset="0"/>
              </a:rPr>
              <a:t>Room</a:t>
            </a:r>
            <a:r>
              <a:rPr lang="de-DE" sz="1600" dirty="0" smtClean="0">
                <a:latin typeface="Arial" pitchFamily="34" charset="0"/>
                <a:cs typeface="Arial" pitchFamily="34" charset="0"/>
              </a:rPr>
              <a:t> rate: 110 USD plus </a:t>
            </a:r>
            <a:r>
              <a:rPr lang="de-DE" sz="1600" dirty="0" err="1" smtClean="0">
                <a:latin typeface="Arial" pitchFamily="34" charset="0"/>
                <a:cs typeface="Arial" pitchFamily="34" charset="0"/>
              </a:rPr>
              <a:t>tax</a:t>
            </a:r>
            <a:r>
              <a:rPr lang="de-DE" sz="1600" dirty="0" smtClean="0">
                <a:latin typeface="Arial" pitchFamily="34" charset="0"/>
                <a:cs typeface="Arial" pitchFamily="34" charset="0"/>
              </a:rPr>
              <a:t> plus </a:t>
            </a:r>
            <a:r>
              <a:rPr lang="de-DE" sz="1600" dirty="0" err="1" smtClean="0">
                <a:latin typeface="Arial" pitchFamily="34" charset="0"/>
                <a:cs typeface="Arial" pitchFamily="34" charset="0"/>
              </a:rPr>
              <a:t>service</a:t>
            </a:r>
            <a:r>
              <a:rPr lang="de-DE" sz="1600" dirty="0" smtClean="0">
                <a:latin typeface="Arial" pitchFamily="34" charset="0"/>
                <a:cs typeface="Arial" pitchFamily="34" charset="0"/>
              </a:rPr>
              <a:t> </a:t>
            </a:r>
            <a:r>
              <a:rPr lang="de-DE" sz="1600" dirty="0" err="1" smtClean="0">
                <a:latin typeface="Arial" pitchFamily="34" charset="0"/>
                <a:cs typeface="Arial" pitchFamily="34" charset="0"/>
              </a:rPr>
              <a:t>charge</a:t>
            </a:r>
            <a:r>
              <a:rPr lang="de-DE" sz="1600" dirty="0" smtClean="0">
                <a:latin typeface="Arial" pitchFamily="34" charset="0"/>
                <a:cs typeface="Arial" pitchFamily="34" charset="0"/>
              </a:rPr>
              <a:t> (</a:t>
            </a:r>
            <a:r>
              <a:rPr lang="de-DE" sz="1600" dirty="0" err="1" smtClean="0">
                <a:latin typeface="Arial" pitchFamily="34" charset="0"/>
                <a:cs typeface="Arial" pitchFamily="34" charset="0"/>
              </a:rPr>
              <a:t>internet</a:t>
            </a:r>
            <a:r>
              <a:rPr lang="de-DE" sz="1600" dirty="0" smtClean="0">
                <a:latin typeface="Arial" pitchFamily="34" charset="0"/>
                <a:cs typeface="Arial" pitchFamily="34" charset="0"/>
              </a:rPr>
              <a:t> </a:t>
            </a:r>
            <a:r>
              <a:rPr lang="de-DE" sz="1600" dirty="0" err="1" smtClean="0">
                <a:latin typeface="Arial" pitchFamily="34" charset="0"/>
                <a:cs typeface="Arial" pitchFamily="34" charset="0"/>
              </a:rPr>
              <a:t>included</a:t>
            </a:r>
            <a:r>
              <a:rPr lang="de-DE" sz="1600" dirty="0" smtClean="0">
                <a:latin typeface="Arial" pitchFamily="34" charset="0"/>
                <a:cs typeface="Arial" pitchFamily="34" charset="0"/>
              </a:rPr>
              <a:t>)</a:t>
            </a:r>
          </a:p>
          <a:p>
            <a:r>
              <a:rPr lang="de-DE" sz="1600" dirty="0" err="1" smtClean="0">
                <a:latin typeface="Arial" pitchFamily="34" charset="0"/>
                <a:cs typeface="Arial" pitchFamily="34" charset="0"/>
              </a:rPr>
              <a:t>Rooms</a:t>
            </a:r>
            <a:r>
              <a:rPr lang="de-DE" sz="1600" dirty="0" smtClean="0">
                <a:latin typeface="Arial" pitchFamily="34" charset="0"/>
                <a:cs typeface="Arial" pitchFamily="34" charset="0"/>
              </a:rPr>
              <a:t> </a:t>
            </a:r>
            <a:r>
              <a:rPr lang="de-DE" sz="1600" dirty="0">
                <a:latin typeface="Arial" pitchFamily="34" charset="0"/>
                <a:cs typeface="Arial" pitchFamily="34" charset="0"/>
              </a:rPr>
              <a:t>will </a:t>
            </a:r>
            <a:r>
              <a:rPr lang="de-DE" sz="1600" dirty="0" err="1">
                <a:latin typeface="Arial" pitchFamily="34" charset="0"/>
                <a:cs typeface="Arial" pitchFamily="34" charset="0"/>
              </a:rPr>
              <a:t>be</a:t>
            </a:r>
            <a:r>
              <a:rPr lang="de-DE" sz="1600" dirty="0">
                <a:latin typeface="Arial" pitchFamily="34" charset="0"/>
                <a:cs typeface="Arial" pitchFamily="34" charset="0"/>
              </a:rPr>
              <a:t> </a:t>
            </a:r>
            <a:r>
              <a:rPr lang="de-DE" sz="1600" dirty="0" err="1">
                <a:latin typeface="Arial" pitchFamily="34" charset="0"/>
                <a:cs typeface="Arial" pitchFamily="34" charset="0"/>
              </a:rPr>
              <a:t>reserved</a:t>
            </a:r>
            <a:r>
              <a:rPr lang="de-DE" sz="1600" dirty="0">
                <a:latin typeface="Arial" pitchFamily="34" charset="0"/>
                <a:cs typeface="Arial" pitchFamily="34" charset="0"/>
              </a:rPr>
              <a:t> </a:t>
            </a:r>
            <a:r>
              <a:rPr lang="de-DE" sz="1600" dirty="0" err="1">
                <a:latin typeface="Arial" pitchFamily="34" charset="0"/>
                <a:cs typeface="Arial" pitchFamily="34" charset="0"/>
              </a:rPr>
              <a:t>without</a:t>
            </a:r>
            <a:r>
              <a:rPr lang="de-DE" sz="1600" dirty="0">
                <a:latin typeface="Arial" pitchFamily="34" charset="0"/>
                <a:cs typeface="Arial" pitchFamily="34" charset="0"/>
              </a:rPr>
              <a:t> breakfast (45 BBD). All </a:t>
            </a:r>
            <a:r>
              <a:rPr lang="de-DE" sz="1600" dirty="0" err="1">
                <a:latin typeface="Arial" pitchFamily="34" charset="0"/>
                <a:cs typeface="Arial" pitchFamily="34" charset="0"/>
              </a:rPr>
              <a:t>rooms</a:t>
            </a:r>
            <a:r>
              <a:rPr lang="de-DE" sz="1600" dirty="0">
                <a:latin typeface="Arial" pitchFamily="34" charset="0"/>
                <a:cs typeface="Arial" pitchFamily="34" charset="0"/>
              </a:rPr>
              <a:t> </a:t>
            </a:r>
            <a:r>
              <a:rPr lang="de-DE" sz="1600" dirty="0" err="1">
                <a:latin typeface="Arial" pitchFamily="34" charset="0"/>
                <a:cs typeface="Arial" pitchFamily="34" charset="0"/>
              </a:rPr>
              <a:t>have</a:t>
            </a:r>
            <a:r>
              <a:rPr lang="de-DE" sz="1600" dirty="0">
                <a:latin typeface="Arial" pitchFamily="34" charset="0"/>
                <a:cs typeface="Arial" pitchFamily="34" charset="0"/>
              </a:rPr>
              <a:t> </a:t>
            </a:r>
            <a:r>
              <a:rPr lang="de-DE" sz="1600" dirty="0" err="1">
                <a:latin typeface="Arial" pitchFamily="34" charset="0"/>
                <a:cs typeface="Arial" pitchFamily="34" charset="0"/>
              </a:rPr>
              <a:t>fully</a:t>
            </a:r>
            <a:r>
              <a:rPr lang="de-DE" sz="1600" dirty="0">
                <a:latin typeface="Arial" pitchFamily="34" charset="0"/>
                <a:cs typeface="Arial" pitchFamily="34" charset="0"/>
              </a:rPr>
              <a:t> </a:t>
            </a:r>
            <a:r>
              <a:rPr lang="de-DE" sz="1600" dirty="0" err="1">
                <a:latin typeface="Arial" pitchFamily="34" charset="0"/>
                <a:cs typeface="Arial" pitchFamily="34" charset="0"/>
              </a:rPr>
              <a:t>equipped</a:t>
            </a:r>
            <a:r>
              <a:rPr lang="de-DE" sz="1600" dirty="0">
                <a:latin typeface="Arial" pitchFamily="34" charset="0"/>
                <a:cs typeface="Arial" pitchFamily="34" charset="0"/>
              </a:rPr>
              <a:t> </a:t>
            </a:r>
            <a:r>
              <a:rPr lang="de-DE" sz="1600" dirty="0" err="1" smtClean="0">
                <a:latin typeface="Arial" pitchFamily="34" charset="0"/>
                <a:cs typeface="Arial" pitchFamily="34" charset="0"/>
              </a:rPr>
              <a:t>kitchen</a:t>
            </a:r>
            <a:endParaRPr lang="de-DE" sz="1600" dirty="0" smtClean="0">
              <a:latin typeface="Arial" pitchFamily="34" charset="0"/>
              <a:cs typeface="Arial" pitchFamily="34" charset="0"/>
            </a:endParaRPr>
          </a:p>
          <a:p>
            <a:r>
              <a:rPr lang="de-DE" sz="1600" dirty="0" err="1">
                <a:latin typeface="Arial" pitchFamily="34" charset="0"/>
                <a:cs typeface="Arial" pitchFamily="34" charset="0"/>
              </a:rPr>
              <a:t>One-night</a:t>
            </a:r>
            <a:r>
              <a:rPr lang="de-DE" sz="1600" dirty="0">
                <a:latin typeface="Arial" pitchFamily="34" charset="0"/>
                <a:cs typeface="Arial" pitchFamily="34" charset="0"/>
              </a:rPr>
              <a:t> </a:t>
            </a:r>
            <a:r>
              <a:rPr lang="de-DE" sz="1600" dirty="0" err="1">
                <a:latin typeface="Arial" pitchFamily="34" charset="0"/>
                <a:cs typeface="Arial" pitchFamily="34" charset="0"/>
              </a:rPr>
              <a:t>deposit</a:t>
            </a:r>
            <a:r>
              <a:rPr lang="de-DE" sz="1600" dirty="0">
                <a:latin typeface="Arial" pitchFamily="34" charset="0"/>
                <a:cs typeface="Arial" pitchFamily="34" charset="0"/>
              </a:rPr>
              <a:t> per </a:t>
            </a:r>
            <a:r>
              <a:rPr lang="de-DE" sz="1600" dirty="0" err="1">
                <a:latin typeface="Arial" pitchFamily="34" charset="0"/>
                <a:cs typeface="Arial" pitchFamily="34" charset="0"/>
              </a:rPr>
              <a:t>room</a:t>
            </a:r>
            <a:r>
              <a:rPr lang="de-DE" sz="1600" dirty="0">
                <a:latin typeface="Arial" pitchFamily="34" charset="0"/>
                <a:cs typeface="Arial" pitchFamily="34" charset="0"/>
              </a:rPr>
              <a:t> </a:t>
            </a:r>
            <a:r>
              <a:rPr lang="de-DE" sz="1600" dirty="0" err="1">
                <a:latin typeface="Arial" pitchFamily="34" charset="0"/>
                <a:cs typeface="Arial" pitchFamily="34" charset="0"/>
              </a:rPr>
              <a:t>required</a:t>
            </a:r>
            <a:r>
              <a:rPr lang="de-DE" sz="1600" dirty="0">
                <a:latin typeface="Arial" pitchFamily="34" charset="0"/>
                <a:cs typeface="Arial" pitchFamily="34" charset="0"/>
              </a:rPr>
              <a:t> in </a:t>
            </a:r>
            <a:r>
              <a:rPr lang="de-DE" sz="1600" dirty="0" err="1">
                <a:latin typeface="Arial" pitchFamily="34" charset="0"/>
                <a:cs typeface="Arial" pitchFamily="34" charset="0"/>
              </a:rPr>
              <a:t>advance</a:t>
            </a:r>
            <a:r>
              <a:rPr lang="de-DE" sz="1600" dirty="0">
                <a:latin typeface="Arial" pitchFamily="34" charset="0"/>
                <a:cs typeface="Arial" pitchFamily="34" charset="0"/>
              </a:rPr>
              <a:t> – </a:t>
            </a:r>
            <a:r>
              <a:rPr lang="de-DE" sz="1600" dirty="0" err="1">
                <a:latin typeface="Arial" pitchFamily="34" charset="0"/>
                <a:cs typeface="Arial" pitchFamily="34" charset="0"/>
              </a:rPr>
              <a:t>credit</a:t>
            </a:r>
            <a:r>
              <a:rPr lang="de-DE" sz="1600" dirty="0">
                <a:latin typeface="Arial" pitchFamily="34" charset="0"/>
                <a:cs typeface="Arial" pitchFamily="34" charset="0"/>
              </a:rPr>
              <a:t> </a:t>
            </a:r>
            <a:r>
              <a:rPr lang="de-DE" sz="1600" dirty="0" err="1">
                <a:latin typeface="Arial" pitchFamily="34" charset="0"/>
                <a:cs typeface="Arial" pitchFamily="34" charset="0"/>
              </a:rPr>
              <a:t>card</a:t>
            </a:r>
            <a:r>
              <a:rPr lang="de-DE" sz="1600" dirty="0">
                <a:latin typeface="Arial" pitchFamily="34" charset="0"/>
                <a:cs typeface="Arial" pitchFamily="34" charset="0"/>
              </a:rPr>
              <a:t> </a:t>
            </a:r>
            <a:r>
              <a:rPr lang="de-DE" sz="1600" dirty="0" err="1">
                <a:latin typeface="Arial" pitchFamily="34" charset="0"/>
                <a:cs typeface="Arial" pitchFamily="34" charset="0"/>
              </a:rPr>
              <a:t>from</a:t>
            </a:r>
            <a:r>
              <a:rPr lang="de-DE" sz="1600" dirty="0">
                <a:latin typeface="Arial" pitchFamily="34" charset="0"/>
                <a:cs typeface="Arial" pitchFamily="34" charset="0"/>
              </a:rPr>
              <a:t> </a:t>
            </a:r>
            <a:r>
              <a:rPr lang="de-DE" sz="1600" dirty="0" err="1" smtClean="0">
                <a:latin typeface="Arial" pitchFamily="34" charset="0"/>
                <a:cs typeface="Arial" pitchFamily="34" charset="0"/>
              </a:rPr>
              <a:t>everybody</a:t>
            </a:r>
            <a:r>
              <a:rPr lang="de-DE" sz="1600" dirty="0" smtClean="0">
                <a:latin typeface="Arial" pitchFamily="34" charset="0"/>
                <a:cs typeface="Arial" pitchFamily="34" charset="0"/>
              </a:rPr>
              <a:t>?, </a:t>
            </a:r>
            <a:r>
              <a:rPr lang="de-DE" sz="1600" dirty="0" err="1" smtClean="0">
                <a:latin typeface="Arial" pitchFamily="34" charset="0"/>
                <a:cs typeface="Arial" pitchFamily="34" charset="0"/>
              </a:rPr>
              <a:t>wire</a:t>
            </a:r>
            <a:r>
              <a:rPr lang="de-DE" sz="1600" dirty="0" smtClean="0">
                <a:latin typeface="Arial" pitchFamily="34" charset="0"/>
                <a:cs typeface="Arial" pitchFamily="34" charset="0"/>
              </a:rPr>
              <a:t> </a:t>
            </a:r>
            <a:r>
              <a:rPr lang="de-DE" sz="1600" dirty="0" err="1" smtClean="0">
                <a:latin typeface="Arial" pitchFamily="34" charset="0"/>
                <a:cs typeface="Arial" pitchFamily="34" charset="0"/>
              </a:rPr>
              <a:t>transfer</a:t>
            </a:r>
            <a:r>
              <a:rPr lang="de-DE" sz="1600" dirty="0">
                <a:latin typeface="Arial" pitchFamily="34" charset="0"/>
                <a:cs typeface="Arial" pitchFamily="34" charset="0"/>
              </a:rPr>
              <a:t>?</a:t>
            </a:r>
            <a:r>
              <a:rPr lang="de-DE" sz="1600" dirty="0" smtClean="0">
                <a:solidFill>
                  <a:srgbClr val="FF0000"/>
                </a:solidFill>
                <a:latin typeface="Arial" pitchFamily="34" charset="0"/>
                <a:cs typeface="Arial" pitchFamily="34" charset="0"/>
              </a:rPr>
              <a:t> </a:t>
            </a:r>
            <a:r>
              <a:rPr lang="de-DE" sz="1600" dirty="0" err="1" smtClean="0">
                <a:latin typeface="Arial" pitchFamily="34" charset="0"/>
                <a:cs typeface="Arial" pitchFamily="34" charset="0"/>
              </a:rPr>
              <a:t>It</a:t>
            </a:r>
            <a:r>
              <a:rPr lang="de-DE" sz="1600" dirty="0" smtClean="0">
                <a:latin typeface="Arial" pitchFamily="34" charset="0"/>
                <a:cs typeface="Arial" pitchFamily="34" charset="0"/>
              </a:rPr>
              <a:t> </a:t>
            </a:r>
            <a:r>
              <a:rPr lang="de-DE" sz="1600" dirty="0" err="1" smtClean="0">
                <a:latin typeface="Arial" pitchFamily="34" charset="0"/>
                <a:cs typeface="Arial" pitchFamily="34" charset="0"/>
              </a:rPr>
              <a:t>is</a:t>
            </a:r>
            <a:r>
              <a:rPr lang="de-DE" sz="1600" dirty="0" smtClean="0">
                <a:latin typeface="Arial" pitchFamily="34" charset="0"/>
                <a:cs typeface="Arial" pitchFamily="34" charset="0"/>
              </a:rPr>
              <a:t> a real </a:t>
            </a:r>
            <a:r>
              <a:rPr lang="de-DE" sz="1600" dirty="0" err="1" smtClean="0">
                <a:latin typeface="Arial" pitchFamily="34" charset="0"/>
                <a:cs typeface="Arial" pitchFamily="34" charset="0"/>
              </a:rPr>
              <a:t>payment</a:t>
            </a:r>
            <a:r>
              <a:rPr lang="de-DE" sz="1600" dirty="0" smtClean="0">
                <a:latin typeface="Arial" pitchFamily="34" charset="0"/>
                <a:cs typeface="Arial" pitchFamily="34" charset="0"/>
              </a:rPr>
              <a:t>, not </a:t>
            </a:r>
            <a:r>
              <a:rPr lang="de-DE" sz="1600" dirty="0" err="1" smtClean="0">
                <a:latin typeface="Arial" pitchFamily="34" charset="0"/>
                <a:cs typeface="Arial" pitchFamily="34" charset="0"/>
              </a:rPr>
              <a:t>only</a:t>
            </a:r>
            <a:r>
              <a:rPr lang="de-DE" sz="1600" dirty="0" smtClean="0">
                <a:latin typeface="Arial" pitchFamily="34" charset="0"/>
                <a:cs typeface="Arial" pitchFamily="34" charset="0"/>
              </a:rPr>
              <a:t> a </a:t>
            </a:r>
            <a:r>
              <a:rPr lang="de-DE" sz="1600" dirty="0" err="1" smtClean="0">
                <a:latin typeface="Arial" pitchFamily="34" charset="0"/>
                <a:cs typeface="Arial" pitchFamily="34" charset="0"/>
              </a:rPr>
              <a:t>guarantee</a:t>
            </a:r>
            <a:r>
              <a:rPr lang="de-DE" sz="1600" dirty="0" smtClean="0">
                <a:latin typeface="Arial" pitchFamily="34" charset="0"/>
                <a:cs typeface="Arial" pitchFamily="34" charset="0"/>
              </a:rPr>
              <a:t>. </a:t>
            </a:r>
            <a:endParaRPr lang="de-DE" sz="1600" dirty="0">
              <a:latin typeface="Arial" pitchFamily="34" charset="0"/>
              <a:cs typeface="Arial" pitchFamily="34" charset="0"/>
            </a:endParaRPr>
          </a:p>
          <a:p>
            <a:endParaRPr lang="de-DE" sz="1600" dirty="0" smtClean="0">
              <a:latin typeface="Arial" pitchFamily="34" charset="0"/>
              <a:cs typeface="Arial" pitchFamily="34" charset="0"/>
            </a:endParaRPr>
          </a:p>
          <a:p>
            <a:r>
              <a:rPr lang="de-DE" sz="1600" dirty="0" smtClean="0">
                <a:latin typeface="Arial" pitchFamily="34" charset="0"/>
                <a:cs typeface="Arial" pitchFamily="34" charset="0"/>
              </a:rPr>
              <a:t>Conference </a:t>
            </a:r>
            <a:r>
              <a:rPr lang="de-DE" sz="1600" dirty="0" err="1" smtClean="0">
                <a:latin typeface="Arial" pitchFamily="34" charset="0"/>
                <a:cs typeface="Arial" pitchFamily="34" charset="0"/>
              </a:rPr>
              <a:t>room</a:t>
            </a:r>
            <a:r>
              <a:rPr lang="de-DE" sz="1600" dirty="0" smtClean="0">
                <a:latin typeface="Arial" pitchFamily="34" charset="0"/>
                <a:cs typeface="Arial" pitchFamily="34" charset="0"/>
              </a:rPr>
              <a:t> </a:t>
            </a:r>
            <a:r>
              <a:rPr lang="de-DE" sz="1600" dirty="0" err="1" smtClean="0">
                <a:latin typeface="Arial" pitchFamily="34" charset="0"/>
                <a:cs typeface="Arial" pitchFamily="34" charset="0"/>
              </a:rPr>
              <a:t>for</a:t>
            </a:r>
            <a:r>
              <a:rPr lang="de-DE" sz="1600" dirty="0" smtClean="0">
                <a:latin typeface="Arial" pitchFamily="34" charset="0"/>
                <a:cs typeface="Arial" pitchFamily="34" charset="0"/>
              </a:rPr>
              <a:t> </a:t>
            </a:r>
            <a:r>
              <a:rPr lang="de-DE" sz="1600" dirty="0" err="1" smtClean="0">
                <a:latin typeface="Arial" pitchFamily="34" charset="0"/>
                <a:cs typeface="Arial" pitchFamily="34" charset="0"/>
              </a:rPr>
              <a:t>up</a:t>
            </a:r>
            <a:r>
              <a:rPr lang="de-DE" sz="1600" dirty="0" smtClean="0">
                <a:latin typeface="Arial" pitchFamily="34" charset="0"/>
                <a:cs typeface="Arial" pitchFamily="34" charset="0"/>
              </a:rPr>
              <a:t> </a:t>
            </a:r>
            <a:r>
              <a:rPr lang="de-DE" sz="1600" dirty="0" err="1" smtClean="0">
                <a:latin typeface="Arial" pitchFamily="34" charset="0"/>
                <a:cs typeface="Arial" pitchFamily="34" charset="0"/>
              </a:rPr>
              <a:t>to</a:t>
            </a:r>
            <a:r>
              <a:rPr lang="de-DE" sz="1600" dirty="0" smtClean="0">
                <a:latin typeface="Arial" pitchFamily="34" charset="0"/>
                <a:cs typeface="Arial" pitchFamily="34" charset="0"/>
              </a:rPr>
              <a:t> 20 </a:t>
            </a:r>
            <a:r>
              <a:rPr lang="de-DE" sz="1600" dirty="0" err="1" smtClean="0">
                <a:latin typeface="Arial" pitchFamily="34" charset="0"/>
                <a:cs typeface="Arial" pitchFamily="34" charset="0"/>
              </a:rPr>
              <a:t>persons</a:t>
            </a:r>
            <a:endParaRPr lang="de-DE" sz="1600" dirty="0" smtClean="0">
              <a:latin typeface="Arial" pitchFamily="34" charset="0"/>
              <a:cs typeface="Arial" pitchFamily="34" charset="0"/>
            </a:endParaRPr>
          </a:p>
          <a:p>
            <a:r>
              <a:rPr lang="de-DE" sz="1600" dirty="0" smtClean="0">
                <a:latin typeface="Arial" pitchFamily="34" charset="0"/>
                <a:cs typeface="Arial" pitchFamily="34" charset="0"/>
              </a:rPr>
              <a:t>Extra </a:t>
            </a:r>
            <a:r>
              <a:rPr lang="de-DE" sz="1600" dirty="0" err="1" smtClean="0">
                <a:latin typeface="Arial" pitchFamily="34" charset="0"/>
                <a:cs typeface="Arial" pitchFamily="34" charset="0"/>
              </a:rPr>
              <a:t>room</a:t>
            </a:r>
            <a:r>
              <a:rPr lang="de-DE" sz="1600" dirty="0" smtClean="0">
                <a:latin typeface="Arial" pitchFamily="34" charset="0"/>
                <a:cs typeface="Arial" pitchFamily="34" charset="0"/>
              </a:rPr>
              <a:t> </a:t>
            </a:r>
            <a:r>
              <a:rPr lang="de-DE" sz="1600" dirty="0" err="1" smtClean="0">
                <a:latin typeface="Arial" pitchFamily="34" charset="0"/>
                <a:cs typeface="Arial" pitchFamily="34" charset="0"/>
              </a:rPr>
              <a:t>for</a:t>
            </a:r>
            <a:r>
              <a:rPr lang="de-DE" sz="1600" dirty="0" smtClean="0">
                <a:latin typeface="Arial" pitchFamily="34" charset="0"/>
                <a:cs typeface="Arial" pitchFamily="34" charset="0"/>
              </a:rPr>
              <a:t> </a:t>
            </a:r>
            <a:r>
              <a:rPr lang="de-DE" sz="1600" dirty="0" err="1" smtClean="0">
                <a:latin typeface="Arial" pitchFamily="34" charset="0"/>
                <a:cs typeface="Arial" pitchFamily="34" charset="0"/>
              </a:rPr>
              <a:t>data</a:t>
            </a:r>
            <a:r>
              <a:rPr lang="de-DE" sz="1600" dirty="0" smtClean="0">
                <a:latin typeface="Arial" pitchFamily="34" charset="0"/>
                <a:cs typeface="Arial" pitchFamily="34" charset="0"/>
              </a:rPr>
              <a:t> </a:t>
            </a:r>
            <a:r>
              <a:rPr lang="de-DE" sz="1600" dirty="0" err="1" smtClean="0">
                <a:latin typeface="Arial" pitchFamily="34" charset="0"/>
                <a:cs typeface="Arial" pitchFamily="34" charset="0"/>
              </a:rPr>
              <a:t>processing</a:t>
            </a:r>
            <a:r>
              <a:rPr lang="de-DE" sz="1600" dirty="0" smtClean="0">
                <a:latin typeface="Arial" pitchFamily="34" charset="0"/>
                <a:cs typeface="Arial" pitchFamily="34" charset="0"/>
              </a:rPr>
              <a:t> </a:t>
            </a:r>
            <a:r>
              <a:rPr lang="de-DE" sz="1600" dirty="0" err="1" smtClean="0">
                <a:latin typeface="Arial" pitchFamily="34" charset="0"/>
                <a:cs typeface="Arial" pitchFamily="34" charset="0"/>
              </a:rPr>
              <a:t>next</a:t>
            </a:r>
            <a:r>
              <a:rPr lang="de-DE" sz="1600" dirty="0" smtClean="0">
                <a:latin typeface="Arial" pitchFamily="34" charset="0"/>
                <a:cs typeface="Arial" pitchFamily="34" charset="0"/>
              </a:rPr>
              <a:t> </a:t>
            </a:r>
            <a:r>
              <a:rPr lang="de-DE" sz="1600" dirty="0" err="1" smtClean="0">
                <a:latin typeface="Arial" pitchFamily="34" charset="0"/>
                <a:cs typeface="Arial" pitchFamily="34" charset="0"/>
              </a:rPr>
              <a:t>to</a:t>
            </a:r>
            <a:r>
              <a:rPr lang="de-DE" sz="1600" dirty="0" smtClean="0">
                <a:latin typeface="Arial" pitchFamily="34" charset="0"/>
                <a:cs typeface="Arial" pitchFamily="34" charset="0"/>
              </a:rPr>
              <a:t> </a:t>
            </a:r>
            <a:r>
              <a:rPr lang="de-DE" sz="1600" dirty="0" err="1" smtClean="0">
                <a:latin typeface="Arial" pitchFamily="34" charset="0"/>
                <a:cs typeface="Arial" pitchFamily="34" charset="0"/>
              </a:rPr>
              <a:t>conference</a:t>
            </a:r>
            <a:r>
              <a:rPr lang="de-DE" sz="1600" dirty="0" smtClean="0">
                <a:latin typeface="Arial" pitchFamily="34" charset="0"/>
                <a:cs typeface="Arial" pitchFamily="34" charset="0"/>
              </a:rPr>
              <a:t> </a:t>
            </a:r>
            <a:r>
              <a:rPr lang="de-DE" sz="1600" dirty="0" err="1" smtClean="0">
                <a:latin typeface="Arial" pitchFamily="34" charset="0"/>
                <a:cs typeface="Arial" pitchFamily="34" charset="0"/>
              </a:rPr>
              <a:t>room</a:t>
            </a:r>
            <a:endParaRPr lang="de-DE" sz="1600" dirty="0" smtClean="0">
              <a:latin typeface="Arial" pitchFamily="34" charset="0"/>
              <a:cs typeface="Arial" pitchFamily="34" charset="0"/>
            </a:endParaRPr>
          </a:p>
          <a:p>
            <a:r>
              <a:rPr lang="de-DE" sz="1600" dirty="0" smtClean="0">
                <a:latin typeface="Arial" pitchFamily="34" charset="0"/>
                <a:cs typeface="Arial" pitchFamily="34" charset="0"/>
              </a:rPr>
              <a:t>Internet </a:t>
            </a:r>
            <a:r>
              <a:rPr lang="de-DE" sz="1600" dirty="0" err="1" smtClean="0">
                <a:latin typeface="Arial" pitchFamily="34" charset="0"/>
                <a:cs typeface="Arial" pitchFamily="34" charset="0"/>
              </a:rPr>
              <a:t>speed</a:t>
            </a:r>
            <a:r>
              <a:rPr lang="de-DE" sz="1600" dirty="0" smtClean="0">
                <a:latin typeface="Arial" pitchFamily="34" charset="0"/>
                <a:cs typeface="Arial" pitchFamily="34" charset="0"/>
              </a:rPr>
              <a:t> in </a:t>
            </a:r>
            <a:r>
              <a:rPr lang="de-DE" sz="1600" dirty="0" err="1" smtClean="0">
                <a:latin typeface="Arial" pitchFamily="34" charset="0"/>
                <a:cs typeface="Arial" pitchFamily="34" charset="0"/>
              </a:rPr>
              <a:t>conference</a:t>
            </a:r>
            <a:r>
              <a:rPr lang="de-DE" sz="1600" dirty="0" smtClean="0">
                <a:latin typeface="Arial" pitchFamily="34" charset="0"/>
                <a:cs typeface="Arial" pitchFamily="34" charset="0"/>
              </a:rPr>
              <a:t> </a:t>
            </a:r>
            <a:r>
              <a:rPr lang="de-DE" sz="1600" dirty="0" err="1" smtClean="0">
                <a:latin typeface="Arial" pitchFamily="34" charset="0"/>
                <a:cs typeface="Arial" pitchFamily="34" charset="0"/>
              </a:rPr>
              <a:t>room</a:t>
            </a:r>
            <a:r>
              <a:rPr lang="de-DE" sz="1600" dirty="0" smtClean="0">
                <a:latin typeface="Arial" pitchFamily="34" charset="0"/>
                <a:cs typeface="Arial" pitchFamily="34" charset="0"/>
              </a:rPr>
              <a:t>: </a:t>
            </a:r>
            <a:r>
              <a:rPr lang="de-DE" sz="1600" dirty="0" err="1" smtClean="0">
                <a:latin typeface="Arial" pitchFamily="34" charset="0"/>
                <a:cs typeface="Arial" pitchFamily="34" charset="0"/>
              </a:rPr>
              <a:t>upload</a:t>
            </a:r>
            <a:r>
              <a:rPr lang="de-DE" sz="1600" dirty="0" smtClean="0">
                <a:latin typeface="Arial" pitchFamily="34" charset="0"/>
                <a:cs typeface="Arial" pitchFamily="34" charset="0"/>
              </a:rPr>
              <a:t> 6 MB, </a:t>
            </a:r>
            <a:r>
              <a:rPr lang="de-DE" sz="1600" dirty="0" err="1" smtClean="0">
                <a:latin typeface="Arial" pitchFamily="34" charset="0"/>
                <a:cs typeface="Arial" pitchFamily="34" charset="0"/>
              </a:rPr>
              <a:t>download</a:t>
            </a:r>
            <a:r>
              <a:rPr lang="de-DE" sz="1600" dirty="0" smtClean="0">
                <a:latin typeface="Arial" pitchFamily="34" charset="0"/>
                <a:cs typeface="Arial" pitchFamily="34" charset="0"/>
              </a:rPr>
              <a:t> 25 MB</a:t>
            </a:r>
            <a:endParaRPr lang="de-DE" sz="1600" dirty="0">
              <a:latin typeface="Arial" pitchFamily="34" charset="0"/>
              <a:cs typeface="Arial" pitchFamily="34" charset="0"/>
            </a:endParaRPr>
          </a:p>
          <a:p>
            <a:r>
              <a:rPr lang="de-DE" sz="1600" dirty="0" smtClean="0">
                <a:latin typeface="Arial" pitchFamily="34" charset="0"/>
                <a:cs typeface="Arial" pitchFamily="34" charset="0"/>
              </a:rPr>
              <a:t>.</a:t>
            </a:r>
          </a:p>
          <a:p>
            <a:r>
              <a:rPr lang="de-DE" sz="1600" b="1" dirty="0" smtClean="0">
                <a:solidFill>
                  <a:srgbClr val="006600"/>
                </a:solidFill>
                <a:latin typeface="Arial" pitchFamily="34" charset="0"/>
                <a:cs typeface="Arial" pitchFamily="34" charset="0"/>
              </a:rPr>
              <a:t>Final </a:t>
            </a:r>
            <a:r>
              <a:rPr lang="de-DE" sz="1600" b="1" dirty="0" err="1" smtClean="0">
                <a:solidFill>
                  <a:srgbClr val="006600"/>
                </a:solidFill>
                <a:latin typeface="Arial" pitchFamily="34" charset="0"/>
                <a:cs typeface="Arial" pitchFamily="34" charset="0"/>
              </a:rPr>
              <a:t>travel</a:t>
            </a:r>
            <a:r>
              <a:rPr lang="de-DE" sz="1600" b="1" dirty="0" smtClean="0">
                <a:solidFill>
                  <a:srgbClr val="006600"/>
                </a:solidFill>
                <a:latin typeface="Arial" pitchFamily="34" charset="0"/>
                <a:cs typeface="Arial" pitchFamily="34" charset="0"/>
              </a:rPr>
              <a:t> </a:t>
            </a:r>
            <a:r>
              <a:rPr lang="de-DE" sz="1600" b="1" dirty="0" err="1" smtClean="0">
                <a:solidFill>
                  <a:srgbClr val="006600"/>
                </a:solidFill>
                <a:latin typeface="Arial" pitchFamily="34" charset="0"/>
                <a:cs typeface="Arial" pitchFamily="34" charset="0"/>
              </a:rPr>
              <a:t>dates</a:t>
            </a:r>
            <a:r>
              <a:rPr lang="de-DE" sz="1600" b="1" dirty="0" smtClean="0">
                <a:solidFill>
                  <a:srgbClr val="006600"/>
                </a:solidFill>
                <a:latin typeface="Arial" pitchFamily="34" charset="0"/>
                <a:cs typeface="Arial" pitchFamily="34" charset="0"/>
              </a:rPr>
              <a:t> </a:t>
            </a:r>
            <a:r>
              <a:rPr lang="de-DE" sz="1600" b="1" dirty="0" err="1" smtClean="0">
                <a:solidFill>
                  <a:srgbClr val="006600"/>
                </a:solidFill>
                <a:latin typeface="Arial" pitchFamily="34" charset="0"/>
                <a:cs typeface="Arial" pitchFamily="34" charset="0"/>
              </a:rPr>
              <a:t>required</a:t>
            </a:r>
            <a:r>
              <a:rPr lang="de-DE" sz="1600" b="1" dirty="0" smtClean="0">
                <a:solidFill>
                  <a:srgbClr val="006600"/>
                </a:solidFill>
                <a:latin typeface="Arial" pitchFamily="34" charset="0"/>
                <a:cs typeface="Arial" pitchFamily="34" charset="0"/>
              </a:rPr>
              <a:t> end </a:t>
            </a:r>
            <a:r>
              <a:rPr lang="de-DE" sz="1600" b="1" dirty="0" err="1" smtClean="0">
                <a:solidFill>
                  <a:srgbClr val="006600"/>
                </a:solidFill>
                <a:latin typeface="Arial" pitchFamily="34" charset="0"/>
                <a:cs typeface="Arial" pitchFamily="34" charset="0"/>
              </a:rPr>
              <a:t>of</a:t>
            </a:r>
            <a:r>
              <a:rPr lang="de-DE" sz="1600" b="1" dirty="0" smtClean="0">
                <a:solidFill>
                  <a:srgbClr val="006600"/>
                </a:solidFill>
                <a:latin typeface="Arial" pitchFamily="34" charset="0"/>
                <a:cs typeface="Arial" pitchFamily="34" charset="0"/>
              </a:rPr>
              <a:t> May. </a:t>
            </a:r>
          </a:p>
          <a:p>
            <a:endParaRPr lang="de-DE" sz="1600" b="1" dirty="0">
              <a:solidFill>
                <a:srgbClr val="006600"/>
              </a:solidFill>
              <a:latin typeface="Arial" pitchFamily="34" charset="0"/>
              <a:cs typeface="Arial" pitchFamily="34" charset="0"/>
            </a:endParaRPr>
          </a:p>
          <a:p>
            <a:endParaRPr lang="de-DE" sz="1600" b="1" dirty="0" smtClean="0">
              <a:solidFill>
                <a:srgbClr val="006600"/>
              </a:solidFill>
              <a:latin typeface="Arial" pitchFamily="34" charset="0"/>
              <a:cs typeface="Arial" pitchFamily="34" charset="0"/>
            </a:endParaRPr>
          </a:p>
          <a:p>
            <a:endParaRPr lang="de-DE" sz="1600" dirty="0">
              <a:latin typeface="Arial" pitchFamily="34" charset="0"/>
              <a:cs typeface="Arial" pitchFamily="34" charset="0"/>
            </a:endParaRPr>
          </a:p>
        </p:txBody>
      </p:sp>
    </p:spTree>
    <p:extLst>
      <p:ext uri="{BB962C8B-B14F-4D97-AF65-F5344CB8AC3E}">
        <p14:creationId xmlns:p14="http://schemas.microsoft.com/office/powerpoint/2010/main" val="24432940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86000" y="188640"/>
            <a:ext cx="8172000" cy="476744"/>
          </a:xfrm>
        </p:spPr>
        <p:txBody>
          <a:bodyPr/>
          <a:lstStyle/>
          <a:p>
            <a:r>
              <a:rPr lang="en-GB" dirty="0" smtClean="0"/>
              <a:t>Team – room at </a:t>
            </a:r>
            <a:r>
              <a:rPr lang="en-GB" dirty="0" err="1" smtClean="0"/>
              <a:t>Divi</a:t>
            </a:r>
            <a:r>
              <a:rPr lang="en-GB" dirty="0" smtClean="0"/>
              <a:t> </a:t>
            </a:r>
            <a:r>
              <a:rPr lang="en-GB" dirty="0" err="1" smtClean="0"/>
              <a:t>Southwinds</a:t>
            </a:r>
            <a:r>
              <a:rPr lang="en-GB" dirty="0" smtClean="0"/>
              <a:t> Hotel</a:t>
            </a:r>
            <a:endParaRPr lang="en-GB" dirty="0"/>
          </a:p>
        </p:txBody>
      </p:sp>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96" y="768102"/>
            <a:ext cx="9127165" cy="5037162"/>
          </a:xfrm>
          <a:prstGeom prst="rect">
            <a:avLst/>
          </a:prstGeom>
        </p:spPr>
      </p:pic>
    </p:spTree>
    <p:extLst>
      <p:ext uri="{BB962C8B-B14F-4D97-AF65-F5344CB8AC3E}">
        <p14:creationId xmlns:p14="http://schemas.microsoft.com/office/powerpoint/2010/main" val="26474960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a:xfrm>
            <a:off x="486000" y="116632"/>
            <a:ext cx="8172000" cy="476744"/>
          </a:xfrm>
        </p:spPr>
        <p:txBody>
          <a:bodyPr/>
          <a:lstStyle/>
          <a:p>
            <a:r>
              <a:rPr lang="en-GB" sz="2000" dirty="0" smtClean="0"/>
              <a:t>Team @Barbados and rooms</a:t>
            </a:r>
            <a:endParaRPr lang="en-GB" sz="2000" dirty="0"/>
          </a:p>
        </p:txBody>
      </p:sp>
      <p:sp>
        <p:nvSpPr>
          <p:cNvPr id="5" name="Textfeld 4"/>
          <p:cNvSpPr txBox="1"/>
          <p:nvPr/>
        </p:nvSpPr>
        <p:spPr>
          <a:xfrm>
            <a:off x="395536" y="476672"/>
            <a:ext cx="8856983" cy="5663089"/>
          </a:xfrm>
          <a:prstGeom prst="rect">
            <a:avLst/>
          </a:prstGeom>
          <a:noFill/>
        </p:spPr>
        <p:txBody>
          <a:bodyPr wrap="square" lIns="0" tIns="0" rIns="0" bIns="0" rtlCol="0">
            <a:spAutoFit/>
          </a:bodyPr>
          <a:lstStyle/>
          <a:p>
            <a:r>
              <a:rPr lang="de-DE" sz="1600" dirty="0" smtClean="0">
                <a:latin typeface="Arial" pitchFamily="34" charset="0"/>
                <a:cs typeface="Arial" pitchFamily="34" charset="0"/>
              </a:rPr>
              <a:t>DLR-FX:</a:t>
            </a:r>
          </a:p>
          <a:p>
            <a:r>
              <a:rPr lang="de-DE" sz="1600" dirty="0" err="1" smtClean="0">
                <a:solidFill>
                  <a:srgbClr val="0070C0"/>
                </a:solidFill>
                <a:latin typeface="Arial" pitchFamily="34" charset="0"/>
                <a:cs typeface="Arial" pitchFamily="34" charset="0"/>
              </a:rPr>
              <a:t>S.Gemsa</a:t>
            </a:r>
            <a:r>
              <a:rPr lang="de-DE" sz="1600" dirty="0" smtClean="0">
                <a:solidFill>
                  <a:srgbClr val="0070C0"/>
                </a:solidFill>
                <a:latin typeface="Arial" pitchFamily="34" charset="0"/>
                <a:cs typeface="Arial" pitchFamily="34" charset="0"/>
              </a:rPr>
              <a:t>, R. Welser, </a:t>
            </a:r>
            <a:r>
              <a:rPr lang="de-DE" sz="1600" dirty="0" err="1" smtClean="0">
                <a:solidFill>
                  <a:srgbClr val="0070C0"/>
                </a:solidFill>
                <a:latin typeface="Arial" pitchFamily="34" charset="0"/>
                <a:cs typeface="Arial" pitchFamily="34" charset="0"/>
              </a:rPr>
              <a:t>A.Wolf</a:t>
            </a:r>
            <a:r>
              <a:rPr lang="de-DE" sz="1600" dirty="0" smtClean="0">
                <a:solidFill>
                  <a:srgbClr val="0070C0"/>
                </a:solidFill>
                <a:latin typeface="Arial" pitchFamily="34" charset="0"/>
                <a:cs typeface="Arial" pitchFamily="34" charset="0"/>
              </a:rPr>
              <a:t>, </a:t>
            </a:r>
            <a:r>
              <a:rPr lang="de-DE" sz="1600" dirty="0" err="1" smtClean="0">
                <a:solidFill>
                  <a:srgbClr val="0070C0"/>
                </a:solidFill>
                <a:latin typeface="Arial" pitchFamily="34" charset="0"/>
                <a:cs typeface="Arial" pitchFamily="34" charset="0"/>
              </a:rPr>
              <a:t>F.Gebhardt</a:t>
            </a:r>
            <a:r>
              <a:rPr lang="de-DE" sz="1600" dirty="0" smtClean="0">
                <a:solidFill>
                  <a:srgbClr val="0070C0"/>
                </a:solidFill>
                <a:latin typeface="Arial" pitchFamily="34" charset="0"/>
                <a:cs typeface="Arial" pitchFamily="34" charset="0"/>
              </a:rPr>
              <a:t>, </a:t>
            </a:r>
            <a:r>
              <a:rPr lang="de-DE" sz="1600" dirty="0" err="1" smtClean="0">
                <a:solidFill>
                  <a:srgbClr val="0070C0"/>
                </a:solidFill>
                <a:latin typeface="Arial" pitchFamily="34" charset="0"/>
                <a:cs typeface="Arial" pitchFamily="34" charset="0"/>
              </a:rPr>
              <a:t>N.Hannemann</a:t>
            </a:r>
            <a:r>
              <a:rPr lang="de-DE" sz="1600" dirty="0" smtClean="0">
                <a:solidFill>
                  <a:srgbClr val="0070C0"/>
                </a:solidFill>
                <a:latin typeface="Arial" pitchFamily="34" charset="0"/>
                <a:cs typeface="Arial" pitchFamily="34" charset="0"/>
              </a:rPr>
              <a:t>, </a:t>
            </a:r>
            <a:r>
              <a:rPr lang="de-DE" sz="1600" dirty="0" err="1" smtClean="0">
                <a:solidFill>
                  <a:srgbClr val="0070C0"/>
                </a:solidFill>
                <a:latin typeface="Arial" pitchFamily="34" charset="0"/>
                <a:cs typeface="Arial" pitchFamily="34" charset="0"/>
              </a:rPr>
              <a:t>Ch.Mallaun</a:t>
            </a:r>
            <a:r>
              <a:rPr lang="de-DE" sz="1600" dirty="0" smtClean="0">
                <a:solidFill>
                  <a:srgbClr val="0070C0"/>
                </a:solidFill>
                <a:latin typeface="Arial" pitchFamily="34" charset="0"/>
                <a:cs typeface="Arial" pitchFamily="34" charset="0"/>
              </a:rPr>
              <a:t>, </a:t>
            </a:r>
            <a:r>
              <a:rPr lang="de-DE" sz="1600" dirty="0" err="1" smtClean="0">
                <a:solidFill>
                  <a:srgbClr val="0070C0"/>
                </a:solidFill>
                <a:latin typeface="Arial" pitchFamily="34" charset="0"/>
                <a:cs typeface="Arial" pitchFamily="34" charset="0"/>
              </a:rPr>
              <a:t>M.Zöger</a:t>
            </a:r>
            <a:r>
              <a:rPr lang="de-DE" sz="1600" dirty="0" smtClean="0">
                <a:solidFill>
                  <a:srgbClr val="0070C0"/>
                </a:solidFill>
                <a:latin typeface="Arial" pitchFamily="34" charset="0"/>
                <a:cs typeface="Arial" pitchFamily="34" charset="0"/>
              </a:rPr>
              <a:t>, </a:t>
            </a:r>
            <a:r>
              <a:rPr lang="de-DE" sz="1600" dirty="0" err="1" smtClean="0">
                <a:solidFill>
                  <a:srgbClr val="0070C0"/>
                </a:solidFill>
                <a:latin typeface="Arial" pitchFamily="34" charset="0"/>
                <a:cs typeface="Arial" pitchFamily="34" charset="0"/>
              </a:rPr>
              <a:t>M.Glässer</a:t>
            </a:r>
            <a:r>
              <a:rPr lang="de-DE" sz="1600" dirty="0" smtClean="0">
                <a:solidFill>
                  <a:srgbClr val="0070C0"/>
                </a:solidFill>
                <a:latin typeface="Arial" pitchFamily="34" charset="0"/>
                <a:cs typeface="Arial" pitchFamily="34" charset="0"/>
              </a:rPr>
              <a:t>, </a:t>
            </a:r>
            <a:r>
              <a:rPr lang="de-DE" sz="1600" dirty="0" err="1" smtClean="0">
                <a:solidFill>
                  <a:srgbClr val="0070C0"/>
                </a:solidFill>
                <a:latin typeface="Arial" pitchFamily="34" charset="0"/>
                <a:cs typeface="Arial" pitchFamily="34" charset="0"/>
              </a:rPr>
              <a:t>K.Witte</a:t>
            </a:r>
            <a:r>
              <a:rPr lang="de-DE" sz="1600" dirty="0" smtClean="0">
                <a:solidFill>
                  <a:srgbClr val="0070C0"/>
                </a:solidFill>
                <a:latin typeface="Arial" pitchFamily="34" charset="0"/>
                <a:cs typeface="Arial" pitchFamily="34" charset="0"/>
              </a:rPr>
              <a:t>, </a:t>
            </a:r>
            <a:r>
              <a:rPr lang="de-DE" sz="1600" dirty="0" err="1" smtClean="0">
                <a:solidFill>
                  <a:srgbClr val="0070C0"/>
                </a:solidFill>
                <a:latin typeface="Arial" pitchFamily="34" charset="0"/>
                <a:cs typeface="Arial" pitchFamily="34" charset="0"/>
              </a:rPr>
              <a:t>A.Hausold</a:t>
            </a:r>
            <a:endParaRPr lang="de-DE" sz="1600" dirty="0">
              <a:solidFill>
                <a:srgbClr val="0070C0"/>
              </a:solidFill>
              <a:latin typeface="Arial" pitchFamily="34" charset="0"/>
              <a:cs typeface="Arial" pitchFamily="34" charset="0"/>
            </a:endParaRPr>
          </a:p>
          <a:p>
            <a:endParaRPr lang="de-DE" sz="1600" dirty="0" smtClean="0">
              <a:latin typeface="Arial" pitchFamily="34" charset="0"/>
              <a:cs typeface="Arial" pitchFamily="34" charset="0"/>
            </a:endParaRPr>
          </a:p>
          <a:p>
            <a:r>
              <a:rPr lang="de-DE" sz="1600" dirty="0" smtClean="0">
                <a:latin typeface="Arial" pitchFamily="34" charset="0"/>
                <a:cs typeface="Arial" pitchFamily="34" charset="0"/>
              </a:rPr>
              <a:t>DLR-IPA:</a:t>
            </a:r>
          </a:p>
          <a:p>
            <a:r>
              <a:rPr lang="de-DE" sz="1600" dirty="0" err="1" smtClean="0">
                <a:solidFill>
                  <a:srgbClr val="0070C0"/>
                </a:solidFill>
                <a:latin typeface="Arial" pitchFamily="34" charset="0"/>
                <a:cs typeface="Arial" pitchFamily="34" charset="0"/>
              </a:rPr>
              <a:t>B.Urbanek</a:t>
            </a:r>
            <a:r>
              <a:rPr lang="de-DE" sz="1600" dirty="0" smtClean="0">
                <a:solidFill>
                  <a:srgbClr val="0070C0"/>
                </a:solidFill>
                <a:latin typeface="Arial" pitchFamily="34" charset="0"/>
                <a:cs typeface="Arial" pitchFamily="34" charset="0"/>
              </a:rPr>
              <a:t>, </a:t>
            </a:r>
            <a:r>
              <a:rPr lang="de-DE" sz="1600" dirty="0" err="1" smtClean="0">
                <a:solidFill>
                  <a:srgbClr val="0070C0"/>
                </a:solidFill>
                <a:latin typeface="Arial" pitchFamily="34" charset="0"/>
                <a:cs typeface="Arial" pitchFamily="34" charset="0"/>
              </a:rPr>
              <a:t>S.Gross</a:t>
            </a:r>
            <a:r>
              <a:rPr lang="de-DE" sz="1600" dirty="0" smtClean="0">
                <a:solidFill>
                  <a:srgbClr val="0070C0"/>
                </a:solidFill>
                <a:latin typeface="Arial" pitchFamily="34" charset="0"/>
                <a:cs typeface="Arial" pitchFamily="34" charset="0"/>
              </a:rPr>
              <a:t>, </a:t>
            </a:r>
            <a:r>
              <a:rPr lang="de-DE" sz="1600" dirty="0" err="1" smtClean="0">
                <a:solidFill>
                  <a:srgbClr val="0070C0"/>
                </a:solidFill>
                <a:latin typeface="Arial" pitchFamily="34" charset="0"/>
                <a:cs typeface="Arial" pitchFamily="34" charset="0"/>
              </a:rPr>
              <a:t>M.Wirth</a:t>
            </a:r>
            <a:r>
              <a:rPr lang="de-DE" sz="1600" dirty="0" smtClean="0">
                <a:latin typeface="Arial" pitchFamily="34" charset="0"/>
                <a:cs typeface="Arial" pitchFamily="34" charset="0"/>
              </a:rPr>
              <a:t>, </a:t>
            </a:r>
            <a:r>
              <a:rPr lang="de-DE" sz="1600" dirty="0" err="1">
                <a:solidFill>
                  <a:srgbClr val="0070C0"/>
                </a:solidFill>
                <a:latin typeface="Arial" pitchFamily="34" charset="0"/>
                <a:cs typeface="Arial" pitchFamily="34" charset="0"/>
              </a:rPr>
              <a:t>F.Ewald</a:t>
            </a:r>
            <a:endParaRPr lang="de-DE" sz="1600" dirty="0">
              <a:solidFill>
                <a:srgbClr val="0070C0"/>
              </a:solidFill>
              <a:latin typeface="Arial" pitchFamily="34" charset="0"/>
              <a:cs typeface="Arial" pitchFamily="34" charset="0"/>
            </a:endParaRPr>
          </a:p>
          <a:p>
            <a:endParaRPr lang="de-DE" sz="1600" dirty="0" smtClean="0">
              <a:latin typeface="Arial" pitchFamily="34" charset="0"/>
              <a:cs typeface="Arial" pitchFamily="34" charset="0"/>
            </a:endParaRPr>
          </a:p>
          <a:p>
            <a:r>
              <a:rPr lang="de-DE" sz="1600" dirty="0" smtClean="0">
                <a:latin typeface="Arial" pitchFamily="34" charset="0"/>
                <a:cs typeface="Arial" pitchFamily="34" charset="0"/>
              </a:rPr>
              <a:t>LMU München:</a:t>
            </a:r>
          </a:p>
          <a:p>
            <a:r>
              <a:rPr lang="de-DE" sz="1600" dirty="0" err="1" smtClean="0">
                <a:solidFill>
                  <a:srgbClr val="0070C0"/>
                </a:solidFill>
                <a:latin typeface="Arial" pitchFamily="34" charset="0"/>
                <a:cs typeface="Arial" pitchFamily="34" charset="0"/>
              </a:rPr>
              <a:t>T.Kölling</a:t>
            </a:r>
            <a:r>
              <a:rPr lang="de-DE" sz="1600" dirty="0" smtClean="0">
                <a:solidFill>
                  <a:srgbClr val="0070C0"/>
                </a:solidFill>
                <a:latin typeface="Arial" pitchFamily="34" charset="0"/>
                <a:cs typeface="Arial" pitchFamily="34" charset="0"/>
              </a:rPr>
              <a:t>, </a:t>
            </a:r>
            <a:r>
              <a:rPr lang="de-DE" sz="1600" dirty="0" err="1" smtClean="0">
                <a:solidFill>
                  <a:srgbClr val="0070C0"/>
                </a:solidFill>
                <a:latin typeface="Arial" pitchFamily="34" charset="0"/>
                <a:cs typeface="Arial" pitchFamily="34" charset="0"/>
              </a:rPr>
              <a:t>T.Zinner</a:t>
            </a:r>
            <a:endParaRPr lang="de-DE" sz="1600" dirty="0" smtClean="0">
              <a:solidFill>
                <a:srgbClr val="0070C0"/>
              </a:solidFill>
              <a:latin typeface="Arial" pitchFamily="34" charset="0"/>
              <a:cs typeface="Arial" pitchFamily="34" charset="0"/>
            </a:endParaRPr>
          </a:p>
          <a:p>
            <a:endParaRPr lang="de-DE" sz="1600" dirty="0" smtClean="0">
              <a:latin typeface="Arial" pitchFamily="34" charset="0"/>
              <a:cs typeface="Arial" pitchFamily="34" charset="0"/>
            </a:endParaRPr>
          </a:p>
          <a:p>
            <a:r>
              <a:rPr lang="de-DE" sz="1600" dirty="0" smtClean="0">
                <a:latin typeface="Arial" pitchFamily="34" charset="0"/>
                <a:cs typeface="Arial" pitchFamily="34" charset="0"/>
              </a:rPr>
              <a:t>Uni Leipzig:</a:t>
            </a:r>
          </a:p>
          <a:p>
            <a:r>
              <a:rPr lang="de-DE" sz="1600" dirty="0" err="1" smtClean="0">
                <a:solidFill>
                  <a:srgbClr val="0070C0"/>
                </a:solidFill>
                <a:latin typeface="Arial" pitchFamily="34" charset="0"/>
                <a:cs typeface="Arial" pitchFamily="34" charset="0"/>
              </a:rPr>
              <a:t>M.Wendisch</a:t>
            </a:r>
            <a:r>
              <a:rPr lang="de-DE" sz="1600" dirty="0" smtClean="0">
                <a:solidFill>
                  <a:srgbClr val="0070C0"/>
                </a:solidFill>
                <a:latin typeface="Arial" pitchFamily="34" charset="0"/>
                <a:cs typeface="Arial" pitchFamily="34" charset="0"/>
              </a:rPr>
              <a:t>, </a:t>
            </a:r>
            <a:r>
              <a:rPr lang="de-DE" sz="1600" dirty="0" err="1" smtClean="0">
                <a:solidFill>
                  <a:srgbClr val="0070C0"/>
                </a:solidFill>
                <a:latin typeface="Arial" pitchFamily="34" charset="0"/>
                <a:cs typeface="Arial" pitchFamily="34" charset="0"/>
              </a:rPr>
              <a:t>A.Ehrlich</a:t>
            </a:r>
            <a:r>
              <a:rPr lang="de-DE" sz="1600" dirty="0" smtClean="0">
                <a:solidFill>
                  <a:srgbClr val="0070C0"/>
                </a:solidFill>
                <a:latin typeface="Arial" pitchFamily="34" charset="0"/>
                <a:cs typeface="Arial" pitchFamily="34" charset="0"/>
              </a:rPr>
              <a:t>, </a:t>
            </a:r>
            <a:r>
              <a:rPr lang="de-DE" sz="1600" dirty="0" err="1" smtClean="0">
                <a:solidFill>
                  <a:srgbClr val="0070C0"/>
                </a:solidFill>
                <a:latin typeface="Arial" pitchFamily="34" charset="0"/>
                <a:cs typeface="Arial" pitchFamily="34" charset="0"/>
              </a:rPr>
              <a:t>K.Wolf</a:t>
            </a:r>
            <a:r>
              <a:rPr lang="de-DE" sz="1600" dirty="0" smtClean="0">
                <a:solidFill>
                  <a:srgbClr val="0070C0"/>
                </a:solidFill>
                <a:latin typeface="Arial" pitchFamily="34" charset="0"/>
                <a:cs typeface="Arial" pitchFamily="34" charset="0"/>
              </a:rPr>
              <a:t>, NN</a:t>
            </a:r>
            <a:endParaRPr lang="de-DE" sz="1600" dirty="0">
              <a:solidFill>
                <a:srgbClr val="0070C0"/>
              </a:solidFill>
              <a:latin typeface="Arial" pitchFamily="34" charset="0"/>
              <a:cs typeface="Arial" pitchFamily="34" charset="0"/>
            </a:endParaRPr>
          </a:p>
          <a:p>
            <a:endParaRPr lang="de-DE" sz="1600" dirty="0" smtClean="0">
              <a:latin typeface="Arial" pitchFamily="34" charset="0"/>
              <a:cs typeface="Arial" pitchFamily="34" charset="0"/>
            </a:endParaRPr>
          </a:p>
          <a:p>
            <a:r>
              <a:rPr lang="de-DE" sz="1600" dirty="0" smtClean="0">
                <a:latin typeface="Arial" pitchFamily="34" charset="0"/>
                <a:cs typeface="Arial" pitchFamily="34" charset="0"/>
              </a:rPr>
              <a:t>MPIM Hamburg:</a:t>
            </a:r>
          </a:p>
          <a:p>
            <a:r>
              <a:rPr lang="de-DE" sz="1600" dirty="0" err="1" smtClean="0">
                <a:solidFill>
                  <a:srgbClr val="0070C0"/>
                </a:solidFill>
                <a:latin typeface="Arial" pitchFamily="34" charset="0"/>
                <a:cs typeface="Arial" pitchFamily="34" charset="0"/>
              </a:rPr>
              <a:t>B.Stevens</a:t>
            </a:r>
            <a:r>
              <a:rPr lang="de-DE" sz="1600" dirty="0" smtClean="0">
                <a:solidFill>
                  <a:srgbClr val="0070C0"/>
                </a:solidFill>
                <a:latin typeface="Arial" pitchFamily="34" charset="0"/>
                <a:cs typeface="Arial" pitchFamily="34" charset="0"/>
              </a:rPr>
              <a:t>, </a:t>
            </a:r>
            <a:r>
              <a:rPr lang="de-DE" sz="1600" dirty="0" err="1" smtClean="0">
                <a:solidFill>
                  <a:srgbClr val="0070C0"/>
                </a:solidFill>
                <a:latin typeface="Arial" pitchFamily="34" charset="0"/>
                <a:cs typeface="Arial" pitchFamily="34" charset="0"/>
              </a:rPr>
              <a:t>L.Hirsch</a:t>
            </a:r>
            <a:r>
              <a:rPr lang="de-DE" sz="1600" dirty="0" smtClean="0">
                <a:solidFill>
                  <a:srgbClr val="0070C0"/>
                </a:solidFill>
                <a:latin typeface="Arial" pitchFamily="34" charset="0"/>
                <a:cs typeface="Arial" pitchFamily="34" charset="0"/>
              </a:rPr>
              <a:t>, </a:t>
            </a:r>
            <a:r>
              <a:rPr lang="de-DE" sz="1600" dirty="0" err="1" smtClean="0">
                <a:latin typeface="Arial" pitchFamily="34" charset="0"/>
                <a:cs typeface="Arial" pitchFamily="34" charset="0"/>
              </a:rPr>
              <a:t>F.Jansen</a:t>
            </a:r>
            <a:r>
              <a:rPr lang="de-DE" sz="1600" dirty="0" smtClean="0">
                <a:solidFill>
                  <a:srgbClr val="0070C0"/>
                </a:solidFill>
                <a:latin typeface="Arial" pitchFamily="34" charset="0"/>
                <a:cs typeface="Arial" pitchFamily="34" charset="0"/>
              </a:rPr>
              <a:t>, </a:t>
            </a:r>
            <a:r>
              <a:rPr lang="de-DE" sz="1600" dirty="0" err="1" smtClean="0">
                <a:solidFill>
                  <a:srgbClr val="0070C0"/>
                </a:solidFill>
                <a:latin typeface="Arial" pitchFamily="34" charset="0"/>
                <a:cs typeface="Arial" pitchFamily="34" charset="0"/>
              </a:rPr>
              <a:t>F.Ament</a:t>
            </a:r>
            <a:r>
              <a:rPr lang="de-DE" sz="1600" dirty="0" smtClean="0">
                <a:solidFill>
                  <a:srgbClr val="0070C0"/>
                </a:solidFill>
                <a:latin typeface="Arial" pitchFamily="34" charset="0"/>
                <a:cs typeface="Arial" pitchFamily="34" charset="0"/>
              </a:rPr>
              <a:t>, </a:t>
            </a:r>
            <a:r>
              <a:rPr lang="de-DE" sz="1600" dirty="0" err="1" smtClean="0">
                <a:solidFill>
                  <a:srgbClr val="0070C0"/>
                </a:solidFill>
                <a:latin typeface="Arial" pitchFamily="34" charset="0"/>
                <a:cs typeface="Arial" pitchFamily="34" charset="0"/>
              </a:rPr>
              <a:t>B.Brügmann</a:t>
            </a:r>
            <a:r>
              <a:rPr lang="de-DE" sz="1600" dirty="0" smtClean="0">
                <a:solidFill>
                  <a:srgbClr val="0070C0"/>
                </a:solidFill>
                <a:latin typeface="Arial" pitchFamily="34" charset="0"/>
                <a:cs typeface="Arial" pitchFamily="34" charset="0"/>
              </a:rPr>
              <a:t>, </a:t>
            </a:r>
            <a:r>
              <a:rPr lang="de-DE" sz="1600" dirty="0" err="1" smtClean="0">
                <a:solidFill>
                  <a:srgbClr val="0070C0"/>
                </a:solidFill>
                <a:latin typeface="Arial" pitchFamily="34" charset="0"/>
                <a:cs typeface="Arial" pitchFamily="34" charset="0"/>
              </a:rPr>
              <a:t>D.Hellmann</a:t>
            </a:r>
            <a:r>
              <a:rPr lang="de-DE" sz="1600" dirty="0" smtClean="0">
                <a:latin typeface="Arial" pitchFamily="34" charset="0"/>
                <a:cs typeface="Arial" pitchFamily="34" charset="0"/>
              </a:rPr>
              <a:t>, </a:t>
            </a:r>
            <a:r>
              <a:rPr lang="de-DE" sz="1600" dirty="0" err="1" smtClean="0">
                <a:solidFill>
                  <a:srgbClr val="FF0000"/>
                </a:solidFill>
                <a:latin typeface="Arial" pitchFamily="34" charset="0"/>
                <a:cs typeface="Arial" pitchFamily="34" charset="0"/>
              </a:rPr>
              <a:t>H.Schulz</a:t>
            </a:r>
            <a:r>
              <a:rPr lang="de-DE" sz="1600" dirty="0" smtClean="0">
                <a:solidFill>
                  <a:srgbClr val="FF0000"/>
                </a:solidFill>
                <a:latin typeface="Arial" pitchFamily="34" charset="0"/>
                <a:cs typeface="Arial" pitchFamily="34" charset="0"/>
              </a:rPr>
              <a:t>?, </a:t>
            </a:r>
            <a:r>
              <a:rPr lang="de-DE" sz="1600" dirty="0" err="1" smtClean="0">
                <a:solidFill>
                  <a:srgbClr val="0070C0"/>
                </a:solidFill>
                <a:latin typeface="Arial" pitchFamily="34" charset="0"/>
                <a:cs typeface="Arial" pitchFamily="34" charset="0"/>
              </a:rPr>
              <a:t>M.Klingenbiel</a:t>
            </a:r>
            <a:endParaRPr lang="de-DE" sz="1600" dirty="0" smtClean="0">
              <a:solidFill>
                <a:srgbClr val="0070C0"/>
              </a:solidFill>
              <a:latin typeface="Arial" pitchFamily="34" charset="0"/>
              <a:cs typeface="Arial" pitchFamily="34" charset="0"/>
            </a:endParaRPr>
          </a:p>
          <a:p>
            <a:endParaRPr lang="de-DE" sz="1600" dirty="0">
              <a:latin typeface="Arial" pitchFamily="34" charset="0"/>
              <a:cs typeface="Arial" pitchFamily="34" charset="0"/>
            </a:endParaRPr>
          </a:p>
          <a:p>
            <a:r>
              <a:rPr lang="de-DE" sz="1600" dirty="0" smtClean="0">
                <a:latin typeface="Arial" pitchFamily="34" charset="0"/>
                <a:cs typeface="Arial" pitchFamily="34" charset="0"/>
              </a:rPr>
              <a:t>Uni Hamburg:</a:t>
            </a:r>
          </a:p>
          <a:p>
            <a:r>
              <a:rPr lang="de-DE" sz="1600" dirty="0" smtClean="0">
                <a:solidFill>
                  <a:srgbClr val="0070C0"/>
                </a:solidFill>
                <a:latin typeface="Arial" pitchFamily="34" charset="0"/>
                <a:cs typeface="Arial" pitchFamily="34" charset="0"/>
              </a:rPr>
              <a:t>Heike </a:t>
            </a:r>
            <a:r>
              <a:rPr lang="de-DE" sz="1600" dirty="0" err="1" smtClean="0">
                <a:solidFill>
                  <a:srgbClr val="0070C0"/>
                </a:solidFill>
                <a:latin typeface="Arial" pitchFamily="34" charset="0"/>
                <a:cs typeface="Arial" pitchFamily="34" charset="0"/>
              </a:rPr>
              <a:t>Konow</a:t>
            </a:r>
            <a:endParaRPr lang="de-DE" sz="1600" dirty="0" smtClean="0">
              <a:solidFill>
                <a:srgbClr val="0070C0"/>
              </a:solidFill>
              <a:latin typeface="Arial" pitchFamily="34" charset="0"/>
              <a:cs typeface="Arial" pitchFamily="34" charset="0"/>
            </a:endParaRPr>
          </a:p>
          <a:p>
            <a:endParaRPr lang="de-DE" sz="1600" dirty="0" smtClean="0">
              <a:latin typeface="Arial" pitchFamily="34" charset="0"/>
              <a:cs typeface="Arial" pitchFamily="34" charset="0"/>
            </a:endParaRPr>
          </a:p>
          <a:p>
            <a:r>
              <a:rPr lang="de-DE" sz="1600" dirty="0" smtClean="0">
                <a:latin typeface="Arial" pitchFamily="34" charset="0"/>
                <a:cs typeface="Arial" pitchFamily="34" charset="0"/>
              </a:rPr>
              <a:t>Uni Köln:</a:t>
            </a:r>
          </a:p>
          <a:p>
            <a:r>
              <a:rPr lang="de-DE" sz="1600" dirty="0" err="1" smtClean="0">
                <a:latin typeface="Arial" pitchFamily="34" charset="0"/>
                <a:cs typeface="Arial" pitchFamily="34" charset="0"/>
              </a:rPr>
              <a:t>M.Mech</a:t>
            </a:r>
            <a:r>
              <a:rPr lang="de-DE" sz="1600" dirty="0" smtClean="0">
                <a:latin typeface="Arial" pitchFamily="34" charset="0"/>
                <a:cs typeface="Arial" pitchFamily="34" charset="0"/>
              </a:rPr>
              <a:t> </a:t>
            </a:r>
            <a:endParaRPr lang="de-DE" sz="1600" dirty="0">
              <a:latin typeface="Arial" pitchFamily="34" charset="0"/>
              <a:cs typeface="Arial" pitchFamily="34" charset="0"/>
            </a:endParaRPr>
          </a:p>
          <a:p>
            <a:endParaRPr lang="de-DE" sz="1600" dirty="0" smtClean="0">
              <a:latin typeface="Arial" pitchFamily="34" charset="0"/>
              <a:cs typeface="Arial" pitchFamily="34" charset="0"/>
            </a:endParaRPr>
          </a:p>
          <a:p>
            <a:r>
              <a:rPr lang="de-DE" sz="1600" dirty="0" smtClean="0">
                <a:latin typeface="Arial" pitchFamily="34" charset="0"/>
                <a:cs typeface="Arial" pitchFamily="34" charset="0"/>
              </a:rPr>
              <a:t>XXX: </a:t>
            </a:r>
            <a:r>
              <a:rPr lang="de-DE" sz="1600" dirty="0" smtClean="0">
                <a:solidFill>
                  <a:srgbClr val="0070C0"/>
                </a:solidFill>
                <a:latin typeface="Arial" pitchFamily="34" charset="0"/>
                <a:cs typeface="Arial" pitchFamily="34" charset="0"/>
              </a:rPr>
              <a:t>Sandrine </a:t>
            </a:r>
            <a:r>
              <a:rPr lang="de-DE" sz="1600" dirty="0" err="1" smtClean="0">
                <a:solidFill>
                  <a:srgbClr val="0070C0"/>
                </a:solidFill>
                <a:latin typeface="Arial" pitchFamily="34" charset="0"/>
                <a:cs typeface="Arial" pitchFamily="34" charset="0"/>
              </a:rPr>
              <a:t>Bony</a:t>
            </a:r>
            <a:r>
              <a:rPr lang="de-DE" sz="1600" dirty="0" smtClean="0">
                <a:solidFill>
                  <a:srgbClr val="0070C0"/>
                </a:solidFill>
                <a:latin typeface="Arial" pitchFamily="34" charset="0"/>
                <a:cs typeface="Arial" pitchFamily="34" charset="0"/>
              </a:rPr>
              <a:t>                                    </a:t>
            </a:r>
            <a:r>
              <a:rPr lang="de-DE" sz="1600" i="1" dirty="0" smtClean="0">
                <a:latin typeface="Arial" pitchFamily="34" charset="0"/>
                <a:cs typeface="Arial" pitchFamily="34" charset="0"/>
              </a:rPr>
              <a:t>*) </a:t>
            </a:r>
            <a:r>
              <a:rPr lang="de-DE" sz="1600" i="1" dirty="0" err="1" smtClean="0">
                <a:latin typeface="Arial" pitchFamily="34" charset="0"/>
                <a:cs typeface="Arial" pitchFamily="34" charset="0"/>
              </a:rPr>
              <a:t>name</a:t>
            </a:r>
            <a:r>
              <a:rPr lang="de-DE" sz="1600" i="1" dirty="0" smtClean="0">
                <a:latin typeface="Arial" pitchFamily="34" charset="0"/>
                <a:cs typeface="Arial" pitchFamily="34" charset="0"/>
              </a:rPr>
              <a:t> in </a:t>
            </a:r>
            <a:r>
              <a:rPr lang="de-DE" sz="1600" i="1" dirty="0" err="1" smtClean="0">
                <a:latin typeface="Arial" pitchFamily="34" charset="0"/>
                <a:cs typeface="Arial" pitchFamily="34" charset="0"/>
              </a:rPr>
              <a:t>blue</a:t>
            </a:r>
            <a:r>
              <a:rPr lang="de-DE" sz="1600" i="1" dirty="0" smtClean="0">
                <a:latin typeface="Arial" pitchFamily="34" charset="0"/>
                <a:cs typeface="Arial" pitchFamily="34" charset="0"/>
              </a:rPr>
              <a:t> = </a:t>
            </a:r>
            <a:r>
              <a:rPr lang="de-DE" sz="1600" i="1" dirty="0" err="1" smtClean="0">
                <a:latin typeface="Arial" pitchFamily="34" charset="0"/>
                <a:cs typeface="Arial" pitchFamily="34" charset="0"/>
              </a:rPr>
              <a:t>room</a:t>
            </a:r>
            <a:r>
              <a:rPr lang="de-DE" sz="1600" i="1" dirty="0" smtClean="0">
                <a:latin typeface="Arial" pitchFamily="34" charset="0"/>
                <a:cs typeface="Arial" pitchFamily="34" charset="0"/>
              </a:rPr>
              <a:t> at </a:t>
            </a:r>
            <a:r>
              <a:rPr lang="de-DE" sz="1600" i="1" dirty="0" err="1" smtClean="0">
                <a:latin typeface="Arial" pitchFamily="34" charset="0"/>
                <a:cs typeface="Arial" pitchFamily="34" charset="0"/>
              </a:rPr>
              <a:t>the</a:t>
            </a:r>
            <a:r>
              <a:rPr lang="de-DE" sz="1600" i="1" dirty="0" smtClean="0">
                <a:latin typeface="Arial" pitchFamily="34" charset="0"/>
                <a:cs typeface="Arial" pitchFamily="34" charset="0"/>
              </a:rPr>
              <a:t> </a:t>
            </a:r>
            <a:r>
              <a:rPr lang="de-DE" sz="1600" i="1" dirty="0" err="1" smtClean="0">
                <a:latin typeface="Arial" pitchFamily="34" charset="0"/>
                <a:cs typeface="Arial" pitchFamily="34" charset="0"/>
              </a:rPr>
              <a:t>Divi</a:t>
            </a:r>
            <a:r>
              <a:rPr lang="de-DE" sz="1600" i="1" dirty="0" smtClean="0">
                <a:latin typeface="Arial" pitchFamily="34" charset="0"/>
                <a:cs typeface="Arial" pitchFamily="34" charset="0"/>
              </a:rPr>
              <a:t> </a:t>
            </a:r>
            <a:r>
              <a:rPr lang="de-DE" sz="1600" i="1" dirty="0" err="1" smtClean="0">
                <a:latin typeface="Arial" pitchFamily="34" charset="0"/>
                <a:cs typeface="Arial" pitchFamily="34" charset="0"/>
              </a:rPr>
              <a:t>Southwinds</a:t>
            </a:r>
            <a:r>
              <a:rPr lang="de-DE" sz="1600" i="1" dirty="0" smtClean="0">
                <a:latin typeface="Arial" pitchFamily="34" charset="0"/>
                <a:cs typeface="Arial" pitchFamily="34" charset="0"/>
              </a:rPr>
              <a:t> Hotel</a:t>
            </a:r>
          </a:p>
        </p:txBody>
      </p:sp>
    </p:spTree>
    <p:extLst>
      <p:ext uri="{BB962C8B-B14F-4D97-AF65-F5344CB8AC3E}">
        <p14:creationId xmlns:p14="http://schemas.microsoft.com/office/powerpoint/2010/main" val="22440262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7"/>
          <p:cNvSpPr/>
          <p:nvPr/>
        </p:nvSpPr>
        <p:spPr>
          <a:xfrm>
            <a:off x="467544" y="548680"/>
            <a:ext cx="8676456" cy="400110"/>
          </a:xfrm>
          <a:prstGeom prst="rect">
            <a:avLst/>
          </a:prstGeom>
        </p:spPr>
        <p:txBody>
          <a:bodyPr wrap="square">
            <a:spAutoFit/>
          </a:bodyPr>
          <a:lstStyle/>
          <a:p>
            <a:pPr>
              <a:spcBef>
                <a:spcPct val="0"/>
              </a:spcBef>
            </a:pPr>
            <a:r>
              <a:rPr lang="de-DE" sz="2000" b="1" dirty="0">
                <a:solidFill>
                  <a:srgbClr val="686868"/>
                </a:solidFill>
                <a:latin typeface="Arial" pitchFamily="34" charset="0"/>
                <a:ea typeface="+mj-ea"/>
                <a:cs typeface="Arial" pitchFamily="34" charset="0"/>
              </a:rPr>
              <a:t>Hotel: </a:t>
            </a:r>
            <a:r>
              <a:rPr lang="de-DE" sz="2000" b="1" dirty="0" err="1">
                <a:solidFill>
                  <a:srgbClr val="686868"/>
                </a:solidFill>
                <a:latin typeface="Arial" pitchFamily="34" charset="0"/>
                <a:ea typeface="+mj-ea"/>
                <a:cs typeface="Arial" pitchFamily="34" charset="0"/>
              </a:rPr>
              <a:t>Divi</a:t>
            </a:r>
            <a:r>
              <a:rPr lang="de-DE" sz="2000" b="1" dirty="0">
                <a:solidFill>
                  <a:srgbClr val="686868"/>
                </a:solidFill>
                <a:latin typeface="Arial" pitchFamily="34" charset="0"/>
                <a:ea typeface="+mj-ea"/>
                <a:cs typeface="Arial" pitchFamily="34" charset="0"/>
              </a:rPr>
              <a:t> </a:t>
            </a:r>
            <a:r>
              <a:rPr lang="de-DE" sz="2000" b="1" dirty="0" err="1">
                <a:solidFill>
                  <a:srgbClr val="686868"/>
                </a:solidFill>
                <a:latin typeface="Arial" pitchFamily="34" charset="0"/>
                <a:ea typeface="+mj-ea"/>
                <a:cs typeface="Arial" pitchFamily="34" charset="0"/>
              </a:rPr>
              <a:t>Southwinds</a:t>
            </a:r>
            <a:r>
              <a:rPr lang="de-DE" sz="2000" b="1" dirty="0">
                <a:solidFill>
                  <a:srgbClr val="686868"/>
                </a:solidFill>
                <a:latin typeface="Arial" pitchFamily="34" charset="0"/>
                <a:ea typeface="+mj-ea"/>
                <a:cs typeface="Arial" pitchFamily="34" charset="0"/>
              </a:rPr>
              <a:t> Hotel, Christchurch, </a:t>
            </a:r>
            <a:r>
              <a:rPr lang="de-DE" sz="2000" b="1" dirty="0" smtClean="0">
                <a:solidFill>
                  <a:srgbClr val="686868"/>
                </a:solidFill>
                <a:latin typeface="Arial" pitchFamily="34" charset="0"/>
                <a:ea typeface="+mj-ea"/>
                <a:cs typeface="Arial" pitchFamily="34" charset="0"/>
              </a:rPr>
              <a:t>Barbados</a:t>
            </a:r>
            <a:endParaRPr lang="de-DE" sz="2000" b="1" dirty="0">
              <a:solidFill>
                <a:srgbClr val="686868"/>
              </a:solidFill>
              <a:latin typeface="Arial" pitchFamily="34" charset="0"/>
              <a:ea typeface="+mj-ea"/>
              <a:cs typeface="Arial" pitchFamily="34" charset="0"/>
            </a:endParaRPr>
          </a:p>
        </p:txBody>
      </p:sp>
      <p:pic>
        <p:nvPicPr>
          <p:cNvPr id="6" name="Grafik 5"/>
          <p:cNvPicPr/>
          <p:nvPr/>
        </p:nvPicPr>
        <p:blipFill>
          <a:blip r:embed="rId2">
            <a:extLst>
              <a:ext uri="{28A0092B-C50C-407E-A947-70E740481C1C}">
                <a14:useLocalDpi xmlns:a14="http://schemas.microsoft.com/office/drawing/2010/main" val="0"/>
              </a:ext>
            </a:extLst>
          </a:blip>
          <a:stretch>
            <a:fillRect/>
          </a:stretch>
        </p:blipFill>
        <p:spPr>
          <a:xfrm>
            <a:off x="107504" y="3265512"/>
            <a:ext cx="3962400" cy="2971800"/>
          </a:xfrm>
          <a:prstGeom prst="rect">
            <a:avLst/>
          </a:prstGeom>
        </p:spPr>
      </p:pic>
      <p:pic>
        <p:nvPicPr>
          <p:cNvPr id="7" name="Grafik 6"/>
          <p:cNvPicPr/>
          <p:nvPr/>
        </p:nvPicPr>
        <p:blipFill>
          <a:blip r:embed="rId3">
            <a:extLst>
              <a:ext uri="{28A0092B-C50C-407E-A947-70E740481C1C}">
                <a14:useLocalDpi xmlns:a14="http://schemas.microsoft.com/office/drawing/2010/main" val="0"/>
              </a:ext>
            </a:extLst>
          </a:blip>
          <a:stretch>
            <a:fillRect/>
          </a:stretch>
        </p:blipFill>
        <p:spPr>
          <a:xfrm>
            <a:off x="2432365" y="1219200"/>
            <a:ext cx="3962400" cy="2971800"/>
          </a:xfrm>
          <a:prstGeom prst="rect">
            <a:avLst/>
          </a:prstGeom>
        </p:spPr>
      </p:pic>
      <p:pic>
        <p:nvPicPr>
          <p:cNvPr id="9" name="Grafik 8"/>
          <p:cNvPicPr/>
          <p:nvPr/>
        </p:nvPicPr>
        <p:blipFill>
          <a:blip r:embed="rId4">
            <a:extLst>
              <a:ext uri="{28A0092B-C50C-407E-A947-70E740481C1C}">
                <a14:useLocalDpi xmlns:a14="http://schemas.microsoft.com/office/drawing/2010/main" val="0"/>
              </a:ext>
            </a:extLst>
          </a:blip>
          <a:stretch>
            <a:fillRect/>
          </a:stretch>
        </p:blipFill>
        <p:spPr>
          <a:xfrm>
            <a:off x="4288852" y="3730724"/>
            <a:ext cx="3438128" cy="2578596"/>
          </a:xfrm>
          <a:prstGeom prst="rect">
            <a:avLst/>
          </a:prstGeom>
        </p:spPr>
      </p:pic>
      <p:pic>
        <p:nvPicPr>
          <p:cNvPr id="10" name="Grafik 9"/>
          <p:cNvPicPr/>
          <p:nvPr/>
        </p:nvPicPr>
        <p:blipFill>
          <a:blip r:embed="rId5">
            <a:extLst>
              <a:ext uri="{28A0092B-C50C-407E-A947-70E740481C1C}">
                <a14:useLocalDpi xmlns:a14="http://schemas.microsoft.com/office/drawing/2010/main" val="0"/>
              </a:ext>
            </a:extLst>
          </a:blip>
          <a:stretch>
            <a:fillRect/>
          </a:stretch>
        </p:blipFill>
        <p:spPr>
          <a:xfrm>
            <a:off x="6444208" y="1219200"/>
            <a:ext cx="2582642" cy="3443523"/>
          </a:xfrm>
          <a:prstGeom prst="rect">
            <a:avLst/>
          </a:prstGeom>
        </p:spPr>
      </p:pic>
      <p:pic>
        <p:nvPicPr>
          <p:cNvPr id="11" name="Grafik 10"/>
          <p:cNvPicPr/>
          <p:nvPr/>
        </p:nvPicPr>
        <p:blipFill>
          <a:blip r:embed="rId6">
            <a:extLst>
              <a:ext uri="{28A0092B-C50C-407E-A947-70E740481C1C}">
                <a14:useLocalDpi xmlns:a14="http://schemas.microsoft.com/office/drawing/2010/main" val="0"/>
              </a:ext>
            </a:extLst>
          </a:blip>
          <a:stretch>
            <a:fillRect/>
          </a:stretch>
        </p:blipFill>
        <p:spPr>
          <a:xfrm>
            <a:off x="7380312" y="4017395"/>
            <a:ext cx="1646538" cy="2195384"/>
          </a:xfrm>
          <a:prstGeom prst="rect">
            <a:avLst/>
          </a:prstGeom>
        </p:spPr>
      </p:pic>
    </p:spTree>
    <p:extLst>
      <p:ext uri="{BB962C8B-B14F-4D97-AF65-F5344CB8AC3E}">
        <p14:creationId xmlns:p14="http://schemas.microsoft.com/office/powerpoint/2010/main" val="30103980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1046609"/>
            <a:ext cx="8912234" cy="5046687"/>
          </a:xfrm>
          <a:prstGeom prst="rect">
            <a:avLst/>
          </a:prstGeom>
        </p:spPr>
      </p:pic>
    </p:spTree>
    <p:extLst>
      <p:ext uri="{BB962C8B-B14F-4D97-AF65-F5344CB8AC3E}">
        <p14:creationId xmlns:p14="http://schemas.microsoft.com/office/powerpoint/2010/main" val="28139327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endParaRPr lang="de-DE"/>
          </a:p>
        </p:txBody>
      </p:sp>
      <p:sp>
        <p:nvSpPr>
          <p:cNvPr id="3" name="Untertitel 2"/>
          <p:cNvSpPr>
            <a:spLocks noGrp="1"/>
          </p:cNvSpPr>
          <p:nvPr>
            <p:ph type="subTitle" idx="1"/>
          </p:nvPr>
        </p:nvSpPr>
        <p:spPr/>
        <p:txBody>
          <a:bodyPr/>
          <a:lstStyle/>
          <a:p>
            <a:endParaRPr lang="de-DE"/>
          </a:p>
        </p:txBody>
      </p:sp>
      <p:pic>
        <p:nvPicPr>
          <p:cNvPr id="5" name="Grafi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20688"/>
            <a:ext cx="9144000" cy="6128238"/>
          </a:xfrm>
          <a:prstGeom prst="rect">
            <a:avLst/>
          </a:prstGeom>
        </p:spPr>
      </p:pic>
      <p:sp>
        <p:nvSpPr>
          <p:cNvPr id="6" name="Ellipse 5"/>
          <p:cNvSpPr/>
          <p:nvPr/>
        </p:nvSpPr>
        <p:spPr>
          <a:xfrm>
            <a:off x="4139952" y="3284984"/>
            <a:ext cx="936104" cy="2592288"/>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8" name="Gerade Verbindung mit Pfeil 7"/>
          <p:cNvCxnSpPr/>
          <p:nvPr/>
        </p:nvCxnSpPr>
        <p:spPr>
          <a:xfrm flipH="1" flipV="1">
            <a:off x="1259632" y="5157192"/>
            <a:ext cx="2736304" cy="216024"/>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9" name="Gerade Verbindung mit Pfeil 8"/>
          <p:cNvCxnSpPr/>
          <p:nvPr/>
        </p:nvCxnSpPr>
        <p:spPr>
          <a:xfrm>
            <a:off x="5292080" y="5412432"/>
            <a:ext cx="2007840" cy="20764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1" name="Textfeld 10"/>
          <p:cNvSpPr txBox="1"/>
          <p:nvPr/>
        </p:nvSpPr>
        <p:spPr>
          <a:xfrm>
            <a:off x="5212680" y="6093296"/>
            <a:ext cx="2101857" cy="369332"/>
          </a:xfrm>
          <a:prstGeom prst="rect">
            <a:avLst/>
          </a:prstGeom>
          <a:solidFill>
            <a:schemeClr val="bg1">
              <a:alpha val="39000"/>
            </a:schemeClr>
          </a:solidFill>
          <a:ln>
            <a:solidFill>
              <a:srgbClr val="FFC000"/>
            </a:solidFill>
          </a:ln>
        </p:spPr>
        <p:txBody>
          <a:bodyPr wrap="none" rtlCol="0">
            <a:spAutoFit/>
          </a:bodyPr>
          <a:lstStyle/>
          <a:p>
            <a:r>
              <a:rPr lang="de-DE" dirty="0" err="1">
                <a:solidFill>
                  <a:srgbClr val="C00000"/>
                </a:solidFill>
              </a:rPr>
              <a:t>r</a:t>
            </a:r>
            <a:r>
              <a:rPr lang="de-DE" dirty="0" err="1" smtClean="0">
                <a:solidFill>
                  <a:srgbClr val="C00000"/>
                </a:solidFill>
              </a:rPr>
              <a:t>estaurants</a:t>
            </a:r>
            <a:r>
              <a:rPr lang="de-DE" dirty="0" smtClean="0">
                <a:solidFill>
                  <a:srgbClr val="C00000"/>
                </a:solidFill>
              </a:rPr>
              <a:t> and </a:t>
            </a:r>
            <a:r>
              <a:rPr lang="de-DE" dirty="0" err="1" smtClean="0">
                <a:solidFill>
                  <a:srgbClr val="C00000"/>
                </a:solidFill>
              </a:rPr>
              <a:t>bars</a:t>
            </a:r>
            <a:endParaRPr lang="de-DE" dirty="0">
              <a:solidFill>
                <a:srgbClr val="C00000"/>
              </a:solidFill>
            </a:endParaRPr>
          </a:p>
        </p:txBody>
      </p:sp>
      <p:sp>
        <p:nvSpPr>
          <p:cNvPr id="12" name="Textfeld 11"/>
          <p:cNvSpPr txBox="1"/>
          <p:nvPr/>
        </p:nvSpPr>
        <p:spPr>
          <a:xfrm>
            <a:off x="1553323" y="5435406"/>
            <a:ext cx="2101857" cy="369332"/>
          </a:xfrm>
          <a:prstGeom prst="rect">
            <a:avLst/>
          </a:prstGeom>
          <a:solidFill>
            <a:schemeClr val="bg1">
              <a:alpha val="39000"/>
            </a:schemeClr>
          </a:solidFill>
          <a:ln>
            <a:solidFill>
              <a:srgbClr val="FFC000"/>
            </a:solidFill>
          </a:ln>
        </p:spPr>
        <p:txBody>
          <a:bodyPr wrap="none" rtlCol="0">
            <a:spAutoFit/>
          </a:bodyPr>
          <a:lstStyle/>
          <a:p>
            <a:r>
              <a:rPr lang="de-DE" dirty="0" err="1" smtClean="0">
                <a:solidFill>
                  <a:srgbClr val="C00000"/>
                </a:solidFill>
              </a:rPr>
              <a:t>restaurants</a:t>
            </a:r>
            <a:r>
              <a:rPr lang="de-DE" dirty="0" smtClean="0">
                <a:solidFill>
                  <a:srgbClr val="C00000"/>
                </a:solidFill>
              </a:rPr>
              <a:t> and </a:t>
            </a:r>
            <a:r>
              <a:rPr lang="de-DE" dirty="0" err="1" smtClean="0">
                <a:solidFill>
                  <a:srgbClr val="C00000"/>
                </a:solidFill>
              </a:rPr>
              <a:t>bars</a:t>
            </a:r>
            <a:endParaRPr lang="de-DE" dirty="0">
              <a:solidFill>
                <a:srgbClr val="C00000"/>
              </a:solidFill>
            </a:endParaRPr>
          </a:p>
        </p:txBody>
      </p:sp>
    </p:spTree>
    <p:extLst>
      <p:ext uri="{BB962C8B-B14F-4D97-AF65-F5344CB8AC3E}">
        <p14:creationId xmlns:p14="http://schemas.microsoft.com/office/powerpoint/2010/main" val="17699050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86000" y="648001"/>
            <a:ext cx="8172000" cy="476744"/>
          </a:xfrm>
        </p:spPr>
        <p:txBody>
          <a:bodyPr/>
          <a:lstStyle/>
          <a:p>
            <a:r>
              <a:rPr lang="en-GB" dirty="0" smtClean="0"/>
              <a:t>freight</a:t>
            </a:r>
            <a:endParaRPr lang="en-GB" dirty="0"/>
          </a:p>
        </p:txBody>
      </p:sp>
      <p:sp>
        <p:nvSpPr>
          <p:cNvPr id="8" name="Rechteck 7"/>
          <p:cNvSpPr/>
          <p:nvPr/>
        </p:nvSpPr>
        <p:spPr>
          <a:xfrm>
            <a:off x="467544" y="1193317"/>
            <a:ext cx="8280920" cy="4524315"/>
          </a:xfrm>
          <a:prstGeom prst="rect">
            <a:avLst/>
          </a:prstGeom>
        </p:spPr>
        <p:txBody>
          <a:bodyPr wrap="square">
            <a:spAutoFit/>
          </a:bodyPr>
          <a:lstStyle/>
          <a:p>
            <a:r>
              <a:rPr lang="de-DE" sz="1600" dirty="0" smtClean="0">
                <a:latin typeface="Arial" pitchFamily="34" charset="0"/>
                <a:cs typeface="Arial" pitchFamily="34" charset="0"/>
              </a:rPr>
              <a:t>FX will send </a:t>
            </a:r>
            <a:r>
              <a:rPr lang="de-DE" sz="1600" dirty="0" err="1" smtClean="0">
                <a:latin typeface="Arial" pitchFamily="34" charset="0"/>
                <a:cs typeface="Arial" pitchFamily="34" charset="0"/>
              </a:rPr>
              <a:t>one</a:t>
            </a:r>
            <a:r>
              <a:rPr lang="de-DE" sz="1600" dirty="0" smtClean="0">
                <a:latin typeface="Arial" pitchFamily="34" charset="0"/>
                <a:cs typeface="Arial" pitchFamily="34" charset="0"/>
              </a:rPr>
              <a:t> </a:t>
            </a:r>
            <a:r>
              <a:rPr lang="de-DE" sz="1600" dirty="0" err="1" smtClean="0">
                <a:latin typeface="Arial" pitchFamily="34" charset="0"/>
                <a:cs typeface="Arial" pitchFamily="34" charset="0"/>
              </a:rPr>
              <a:t>sea</a:t>
            </a:r>
            <a:r>
              <a:rPr lang="de-DE" sz="1600" dirty="0" smtClean="0">
                <a:latin typeface="Arial" pitchFamily="34" charset="0"/>
                <a:cs typeface="Arial" pitchFamily="34" charset="0"/>
              </a:rPr>
              <a:t> </a:t>
            </a:r>
            <a:r>
              <a:rPr lang="de-DE" sz="1600" dirty="0" err="1" smtClean="0">
                <a:latin typeface="Arial" pitchFamily="34" charset="0"/>
                <a:cs typeface="Arial" pitchFamily="34" charset="0"/>
              </a:rPr>
              <a:t>freight</a:t>
            </a:r>
            <a:r>
              <a:rPr lang="de-DE" sz="1600" dirty="0" smtClean="0">
                <a:latin typeface="Arial" pitchFamily="34" charset="0"/>
                <a:cs typeface="Arial" pitchFamily="34" charset="0"/>
              </a:rPr>
              <a:t> </a:t>
            </a:r>
            <a:r>
              <a:rPr lang="de-DE" sz="1600" dirty="0" err="1" smtClean="0">
                <a:latin typeface="Arial" pitchFamily="34" charset="0"/>
                <a:cs typeface="Arial" pitchFamily="34" charset="0"/>
              </a:rPr>
              <a:t>container</a:t>
            </a:r>
            <a:r>
              <a:rPr lang="de-DE" sz="1600" dirty="0" smtClean="0">
                <a:latin typeface="Arial" pitchFamily="34" charset="0"/>
                <a:cs typeface="Arial" pitchFamily="34" charset="0"/>
              </a:rPr>
              <a:t>. </a:t>
            </a:r>
            <a:r>
              <a:rPr lang="de-DE" sz="1600" dirty="0" err="1" smtClean="0">
                <a:latin typeface="Arial" pitchFamily="34" charset="0"/>
                <a:cs typeface="Arial" pitchFamily="34" charset="0"/>
              </a:rPr>
              <a:t>Some</a:t>
            </a:r>
            <a:r>
              <a:rPr lang="de-DE" sz="1600" dirty="0" smtClean="0">
                <a:latin typeface="Arial" pitchFamily="34" charset="0"/>
                <a:cs typeface="Arial" pitchFamily="34" charset="0"/>
              </a:rPr>
              <a:t> </a:t>
            </a:r>
            <a:r>
              <a:rPr lang="de-DE" sz="1600" dirty="0" err="1" smtClean="0">
                <a:latin typeface="Arial" pitchFamily="34" charset="0"/>
                <a:cs typeface="Arial" pitchFamily="34" charset="0"/>
              </a:rPr>
              <a:t>space</a:t>
            </a:r>
            <a:r>
              <a:rPr lang="de-DE" sz="1600" dirty="0" smtClean="0">
                <a:latin typeface="Arial" pitchFamily="34" charset="0"/>
                <a:cs typeface="Arial" pitchFamily="34" charset="0"/>
              </a:rPr>
              <a:t> </a:t>
            </a:r>
            <a:r>
              <a:rPr lang="de-DE" sz="1600" dirty="0" err="1" smtClean="0">
                <a:latin typeface="Arial" pitchFamily="34" charset="0"/>
                <a:cs typeface="Arial" pitchFamily="34" charset="0"/>
              </a:rPr>
              <a:t>available</a:t>
            </a:r>
            <a:r>
              <a:rPr lang="de-DE" sz="1600" dirty="0" smtClean="0">
                <a:latin typeface="Arial" pitchFamily="34" charset="0"/>
                <a:cs typeface="Arial" pitchFamily="34" charset="0"/>
              </a:rPr>
              <a:t> </a:t>
            </a:r>
            <a:r>
              <a:rPr lang="de-DE" sz="1600" dirty="0" err="1" smtClean="0">
                <a:latin typeface="Arial" pitchFamily="34" charset="0"/>
                <a:cs typeface="Arial" pitchFamily="34" charset="0"/>
              </a:rPr>
              <a:t>for</a:t>
            </a:r>
            <a:r>
              <a:rPr lang="de-DE" sz="1600" dirty="0" smtClean="0">
                <a:latin typeface="Arial" pitchFamily="34" charset="0"/>
                <a:cs typeface="Arial" pitchFamily="34" charset="0"/>
              </a:rPr>
              <a:t> </a:t>
            </a:r>
            <a:r>
              <a:rPr lang="de-DE" sz="1600" dirty="0" err="1" smtClean="0">
                <a:latin typeface="Arial" pitchFamily="34" charset="0"/>
                <a:cs typeface="Arial" pitchFamily="34" charset="0"/>
              </a:rPr>
              <a:t>scientific</a:t>
            </a:r>
            <a:r>
              <a:rPr lang="de-DE" sz="1600" dirty="0" smtClean="0">
                <a:latin typeface="Arial" pitchFamily="34" charset="0"/>
                <a:cs typeface="Arial" pitchFamily="34" charset="0"/>
              </a:rPr>
              <a:t> </a:t>
            </a:r>
            <a:r>
              <a:rPr lang="de-DE" sz="1600" dirty="0" err="1" smtClean="0">
                <a:latin typeface="Arial" pitchFamily="34" charset="0"/>
                <a:cs typeface="Arial" pitchFamily="34" charset="0"/>
              </a:rPr>
              <a:t>equipment</a:t>
            </a:r>
            <a:r>
              <a:rPr lang="de-DE" sz="1600" dirty="0" smtClean="0">
                <a:latin typeface="Arial" pitchFamily="34" charset="0"/>
                <a:cs typeface="Arial" pitchFamily="34" charset="0"/>
              </a:rPr>
              <a:t>. Details </a:t>
            </a:r>
            <a:r>
              <a:rPr lang="de-DE" sz="1600" dirty="0" err="1" smtClean="0">
                <a:latin typeface="Arial" pitchFamily="34" charset="0"/>
                <a:cs typeface="Arial" pitchFamily="34" charset="0"/>
              </a:rPr>
              <a:t>tbd</a:t>
            </a:r>
            <a:r>
              <a:rPr lang="de-DE" sz="1600" dirty="0" smtClean="0">
                <a:latin typeface="Arial" pitchFamily="34" charset="0"/>
                <a:cs typeface="Arial" pitchFamily="34" charset="0"/>
              </a:rPr>
              <a:t> (</a:t>
            </a:r>
            <a:r>
              <a:rPr lang="de-DE" sz="1600" dirty="0" err="1" smtClean="0">
                <a:latin typeface="Arial" pitchFamily="34" charset="0"/>
                <a:cs typeface="Arial" pitchFamily="34" charset="0"/>
              </a:rPr>
              <a:t>depending</a:t>
            </a:r>
            <a:r>
              <a:rPr lang="de-DE" sz="1600" dirty="0" smtClean="0">
                <a:latin typeface="Arial" pitchFamily="34" charset="0"/>
                <a:cs typeface="Arial" pitchFamily="34" charset="0"/>
              </a:rPr>
              <a:t> on </a:t>
            </a:r>
            <a:r>
              <a:rPr lang="de-DE" sz="1600" dirty="0" err="1" smtClean="0">
                <a:latin typeface="Arial" pitchFamily="34" charset="0"/>
                <a:cs typeface="Arial" pitchFamily="34" charset="0"/>
              </a:rPr>
              <a:t>overall</a:t>
            </a:r>
            <a:r>
              <a:rPr lang="de-DE" sz="1600" dirty="0" smtClean="0">
                <a:latin typeface="Arial" pitchFamily="34" charset="0"/>
                <a:cs typeface="Arial" pitchFamily="34" charset="0"/>
              </a:rPr>
              <a:t> </a:t>
            </a:r>
            <a:r>
              <a:rPr lang="de-DE" sz="1600" dirty="0" err="1" smtClean="0">
                <a:latin typeface="Arial" pitchFamily="34" charset="0"/>
                <a:cs typeface="Arial" pitchFamily="34" charset="0"/>
              </a:rPr>
              <a:t>freight</a:t>
            </a:r>
            <a:r>
              <a:rPr lang="de-DE" sz="1600" dirty="0" smtClean="0">
                <a:latin typeface="Arial" pitchFamily="34" charset="0"/>
                <a:cs typeface="Arial" pitchFamily="34" charset="0"/>
              </a:rPr>
              <a:t>).</a:t>
            </a:r>
          </a:p>
          <a:p>
            <a:endParaRPr lang="de-DE" sz="1600" dirty="0">
              <a:latin typeface="Arial" pitchFamily="34" charset="0"/>
              <a:cs typeface="Arial" pitchFamily="34" charset="0"/>
            </a:endParaRPr>
          </a:p>
          <a:p>
            <a:r>
              <a:rPr lang="de-DE" sz="1600" dirty="0" err="1" smtClean="0">
                <a:latin typeface="Arial" pitchFamily="34" charset="0"/>
                <a:cs typeface="Arial" pitchFamily="34" charset="0"/>
              </a:rPr>
              <a:t>Please</a:t>
            </a:r>
            <a:r>
              <a:rPr lang="de-DE" sz="1600" dirty="0" smtClean="0">
                <a:latin typeface="Arial" pitchFamily="34" charset="0"/>
                <a:cs typeface="Arial" pitchFamily="34" charset="0"/>
              </a:rPr>
              <a:t> check </a:t>
            </a:r>
            <a:r>
              <a:rPr lang="de-DE" sz="1600" dirty="0" err="1" smtClean="0">
                <a:latin typeface="Arial" pitchFamily="34" charset="0"/>
                <a:cs typeface="Arial" pitchFamily="34" charset="0"/>
              </a:rPr>
              <a:t>if</a:t>
            </a:r>
            <a:r>
              <a:rPr lang="de-DE" sz="1600" dirty="0" smtClean="0">
                <a:latin typeface="Arial" pitchFamily="34" charset="0"/>
                <a:cs typeface="Arial" pitchFamily="34" charset="0"/>
              </a:rPr>
              <a:t> / </a:t>
            </a:r>
            <a:r>
              <a:rPr lang="de-DE" sz="1600" dirty="0" err="1" smtClean="0">
                <a:latin typeface="Arial" pitchFamily="34" charset="0"/>
                <a:cs typeface="Arial" pitchFamily="34" charset="0"/>
              </a:rPr>
              <a:t>which</a:t>
            </a:r>
            <a:r>
              <a:rPr lang="de-DE" sz="1600" dirty="0" smtClean="0">
                <a:latin typeface="Arial" pitchFamily="34" charset="0"/>
                <a:cs typeface="Arial" pitchFamily="34" charset="0"/>
              </a:rPr>
              <a:t> </a:t>
            </a:r>
            <a:r>
              <a:rPr lang="de-DE" sz="1600" dirty="0" err="1" smtClean="0">
                <a:latin typeface="Arial" pitchFamily="34" charset="0"/>
                <a:cs typeface="Arial" pitchFamily="34" charset="0"/>
              </a:rPr>
              <a:t>equipment</a:t>
            </a:r>
            <a:r>
              <a:rPr lang="de-DE" sz="1600" dirty="0" smtClean="0">
                <a:latin typeface="Arial" pitchFamily="34" charset="0"/>
                <a:cs typeface="Arial" pitchFamily="34" charset="0"/>
              </a:rPr>
              <a:t> will also </a:t>
            </a:r>
            <a:r>
              <a:rPr lang="de-DE" sz="1600" dirty="0" err="1" smtClean="0">
                <a:latin typeface="Arial" pitchFamily="34" charset="0"/>
                <a:cs typeface="Arial" pitchFamily="34" charset="0"/>
              </a:rPr>
              <a:t>be</a:t>
            </a:r>
            <a:r>
              <a:rPr lang="de-DE" sz="1600" dirty="0" smtClean="0">
                <a:latin typeface="Arial" pitchFamily="34" charset="0"/>
                <a:cs typeface="Arial" pitchFamily="34" charset="0"/>
              </a:rPr>
              <a:t> </a:t>
            </a:r>
            <a:r>
              <a:rPr lang="de-DE" sz="1600" dirty="0" err="1" smtClean="0">
                <a:latin typeface="Arial" pitchFamily="34" charset="0"/>
                <a:cs typeface="Arial" pitchFamily="34" charset="0"/>
              </a:rPr>
              <a:t>needed</a:t>
            </a:r>
            <a:r>
              <a:rPr lang="de-DE" sz="1600" dirty="0" smtClean="0">
                <a:latin typeface="Arial" pitchFamily="34" charset="0"/>
                <a:cs typeface="Arial" pitchFamily="34" charset="0"/>
              </a:rPr>
              <a:t> </a:t>
            </a:r>
            <a:r>
              <a:rPr lang="de-DE" sz="1600" dirty="0" err="1" smtClean="0">
                <a:latin typeface="Arial" pitchFamily="34" charset="0"/>
                <a:cs typeface="Arial" pitchFamily="34" charset="0"/>
              </a:rPr>
              <a:t>for</a:t>
            </a:r>
            <a:r>
              <a:rPr lang="de-DE" sz="1600" dirty="0" smtClean="0">
                <a:latin typeface="Arial" pitchFamily="34" charset="0"/>
                <a:cs typeface="Arial" pitchFamily="34" charset="0"/>
              </a:rPr>
              <a:t> NAWDEX in </a:t>
            </a:r>
            <a:r>
              <a:rPr lang="de-DE" sz="1600" dirty="0" err="1" smtClean="0">
                <a:latin typeface="Arial" pitchFamily="34" charset="0"/>
                <a:cs typeface="Arial" pitchFamily="34" charset="0"/>
              </a:rPr>
              <a:t>Keflavik</a:t>
            </a:r>
            <a:r>
              <a:rPr lang="de-DE" sz="1600" dirty="0" smtClean="0">
                <a:latin typeface="Arial" pitchFamily="34" charset="0"/>
                <a:cs typeface="Arial" pitchFamily="34" charset="0"/>
              </a:rPr>
              <a:t> and </a:t>
            </a:r>
            <a:r>
              <a:rPr lang="de-DE" sz="1600" dirty="0" err="1" smtClean="0">
                <a:latin typeface="Arial" pitchFamily="34" charset="0"/>
                <a:cs typeface="Arial" pitchFamily="34" charset="0"/>
              </a:rPr>
              <a:t>when</a:t>
            </a:r>
            <a:r>
              <a:rPr lang="de-DE" sz="1600" dirty="0" smtClean="0">
                <a:latin typeface="Arial" pitchFamily="34" charset="0"/>
                <a:cs typeface="Arial" pitchFamily="34" charset="0"/>
              </a:rPr>
              <a:t> </a:t>
            </a:r>
            <a:r>
              <a:rPr lang="de-DE" sz="1600" dirty="0" err="1" smtClean="0">
                <a:latin typeface="Arial" pitchFamily="34" charset="0"/>
                <a:cs typeface="Arial" pitchFamily="34" charset="0"/>
              </a:rPr>
              <a:t>it</a:t>
            </a:r>
            <a:r>
              <a:rPr lang="de-DE" sz="1600" dirty="0" smtClean="0">
                <a:latin typeface="Arial" pitchFamily="34" charset="0"/>
                <a:cs typeface="Arial" pitchFamily="34" charset="0"/>
              </a:rPr>
              <a:t> </a:t>
            </a:r>
            <a:r>
              <a:rPr lang="de-DE" sz="1600" dirty="0" err="1" smtClean="0">
                <a:latin typeface="Arial" pitchFamily="34" charset="0"/>
                <a:cs typeface="Arial" pitchFamily="34" charset="0"/>
              </a:rPr>
              <a:t>can</a:t>
            </a:r>
            <a:r>
              <a:rPr lang="de-DE" sz="1600" dirty="0" smtClean="0">
                <a:latin typeface="Arial" pitchFamily="34" charset="0"/>
                <a:cs typeface="Arial" pitchFamily="34" charset="0"/>
              </a:rPr>
              <a:t> </a:t>
            </a:r>
            <a:r>
              <a:rPr lang="de-DE" sz="1600" dirty="0" err="1" smtClean="0">
                <a:latin typeface="Arial" pitchFamily="34" charset="0"/>
                <a:cs typeface="Arial" pitchFamily="34" charset="0"/>
              </a:rPr>
              <a:t>be</a:t>
            </a:r>
            <a:r>
              <a:rPr lang="de-DE" sz="1600" dirty="0" smtClean="0">
                <a:latin typeface="Arial" pitchFamily="34" charset="0"/>
                <a:cs typeface="Arial" pitchFamily="34" charset="0"/>
              </a:rPr>
              <a:t> </a:t>
            </a:r>
            <a:r>
              <a:rPr lang="de-DE" sz="1600" dirty="0" err="1" smtClean="0">
                <a:latin typeface="Arial" pitchFamily="34" charset="0"/>
                <a:cs typeface="Arial" pitchFamily="34" charset="0"/>
              </a:rPr>
              <a:t>sent</a:t>
            </a:r>
            <a:r>
              <a:rPr lang="de-DE" sz="1600" dirty="0" smtClean="0">
                <a:latin typeface="Arial" pitchFamily="34" charset="0"/>
                <a:cs typeface="Arial" pitchFamily="34" charset="0"/>
              </a:rPr>
              <a:t> (</a:t>
            </a:r>
            <a:r>
              <a:rPr lang="de-DE" sz="1600" dirty="0" err="1" smtClean="0">
                <a:latin typeface="Arial" pitchFamily="34" charset="0"/>
                <a:cs typeface="Arial" pitchFamily="34" charset="0"/>
              </a:rPr>
              <a:t>airfreight</a:t>
            </a:r>
            <a:r>
              <a:rPr lang="de-DE" sz="1600" dirty="0" smtClean="0">
                <a:latin typeface="Arial" pitchFamily="34" charset="0"/>
                <a:cs typeface="Arial" pitchFamily="34" charset="0"/>
              </a:rPr>
              <a:t>) – not </a:t>
            </a:r>
            <a:r>
              <a:rPr lang="de-DE" sz="1600" dirty="0" err="1" smtClean="0">
                <a:latin typeface="Arial" pitchFamily="34" charset="0"/>
                <a:cs typeface="Arial" pitchFamily="34" charset="0"/>
              </a:rPr>
              <a:t>much</a:t>
            </a:r>
            <a:r>
              <a:rPr lang="de-DE" sz="1600" dirty="0" smtClean="0">
                <a:latin typeface="Arial" pitchFamily="34" charset="0"/>
                <a:cs typeface="Arial" pitchFamily="34" charset="0"/>
              </a:rPr>
              <a:t> time </a:t>
            </a:r>
            <a:r>
              <a:rPr lang="de-DE" sz="1600" dirty="0" err="1" smtClean="0">
                <a:latin typeface="Arial" pitchFamily="34" charset="0"/>
                <a:cs typeface="Arial" pitchFamily="34" charset="0"/>
              </a:rPr>
              <a:t>available</a:t>
            </a:r>
            <a:r>
              <a:rPr lang="de-DE" sz="1600" dirty="0" smtClean="0">
                <a:latin typeface="Arial" pitchFamily="34" charset="0"/>
                <a:cs typeface="Arial" pitchFamily="34" charset="0"/>
              </a:rPr>
              <a:t> </a:t>
            </a:r>
            <a:r>
              <a:rPr lang="de-DE" sz="1600" dirty="0" err="1" smtClean="0">
                <a:latin typeface="Arial" pitchFamily="34" charset="0"/>
                <a:cs typeface="Arial" pitchFamily="34" charset="0"/>
              </a:rPr>
              <a:t>between</a:t>
            </a:r>
            <a:r>
              <a:rPr lang="de-DE" sz="1600" dirty="0" smtClean="0">
                <a:latin typeface="Arial" pitchFamily="34" charset="0"/>
                <a:cs typeface="Arial" pitchFamily="34" charset="0"/>
              </a:rPr>
              <a:t> </a:t>
            </a:r>
            <a:r>
              <a:rPr lang="de-DE" sz="1600" dirty="0" err="1" smtClean="0">
                <a:latin typeface="Arial" pitchFamily="34" charset="0"/>
                <a:cs typeface="Arial" pitchFamily="34" charset="0"/>
              </a:rPr>
              <a:t>the</a:t>
            </a:r>
            <a:r>
              <a:rPr lang="de-DE" sz="1600" dirty="0" smtClean="0">
                <a:latin typeface="Arial" pitchFamily="34" charset="0"/>
                <a:cs typeface="Arial" pitchFamily="34" charset="0"/>
              </a:rPr>
              <a:t> </a:t>
            </a:r>
            <a:r>
              <a:rPr lang="de-DE" sz="1600" dirty="0" err="1" smtClean="0">
                <a:latin typeface="Arial" pitchFamily="34" charset="0"/>
                <a:cs typeface="Arial" pitchFamily="34" charset="0"/>
              </a:rPr>
              <a:t>two</a:t>
            </a:r>
            <a:r>
              <a:rPr lang="de-DE" sz="1600" dirty="0" smtClean="0">
                <a:latin typeface="Arial" pitchFamily="34" charset="0"/>
                <a:cs typeface="Arial" pitchFamily="34" charset="0"/>
              </a:rPr>
              <a:t> </a:t>
            </a:r>
            <a:r>
              <a:rPr lang="de-DE" sz="1600" dirty="0" err="1" smtClean="0">
                <a:latin typeface="Arial" pitchFamily="34" charset="0"/>
                <a:cs typeface="Arial" pitchFamily="34" charset="0"/>
              </a:rPr>
              <a:t>campaigns</a:t>
            </a:r>
            <a:r>
              <a:rPr lang="de-DE" sz="1600" dirty="0" smtClean="0">
                <a:latin typeface="Arial" pitchFamily="34" charset="0"/>
                <a:cs typeface="Arial" pitchFamily="34" charset="0"/>
              </a:rPr>
              <a:t>.</a:t>
            </a:r>
          </a:p>
          <a:p>
            <a:endParaRPr lang="de-DE" sz="1600" dirty="0">
              <a:latin typeface="Arial" pitchFamily="34" charset="0"/>
              <a:cs typeface="Arial" pitchFamily="34" charset="0"/>
            </a:endParaRPr>
          </a:p>
          <a:p>
            <a:r>
              <a:rPr lang="de-DE" sz="1600" dirty="0" smtClean="0">
                <a:latin typeface="Arial" pitchFamily="34" charset="0"/>
                <a:cs typeface="Arial" pitchFamily="34" charset="0"/>
              </a:rPr>
              <a:t>Check </a:t>
            </a:r>
            <a:r>
              <a:rPr lang="de-DE" sz="1600" dirty="0" err="1" smtClean="0">
                <a:latin typeface="Arial" pitchFamily="34" charset="0"/>
                <a:cs typeface="Arial" pitchFamily="34" charset="0"/>
              </a:rPr>
              <a:t>for</a:t>
            </a:r>
            <a:r>
              <a:rPr lang="de-DE" sz="1600" dirty="0" smtClean="0">
                <a:latin typeface="Arial" pitchFamily="34" charset="0"/>
                <a:cs typeface="Arial" pitchFamily="34" charset="0"/>
              </a:rPr>
              <a:t> BAFA / EAR </a:t>
            </a:r>
            <a:r>
              <a:rPr lang="de-DE" sz="1600" dirty="0" err="1" smtClean="0">
                <a:latin typeface="Arial" pitchFamily="34" charset="0"/>
                <a:cs typeface="Arial" pitchFamily="34" charset="0"/>
              </a:rPr>
              <a:t>restrictions</a:t>
            </a:r>
            <a:r>
              <a:rPr lang="de-DE" sz="1600" dirty="0" smtClean="0">
                <a:latin typeface="Arial" pitchFamily="34" charset="0"/>
                <a:cs typeface="Arial" pitchFamily="34" charset="0"/>
              </a:rPr>
              <a:t>. Send </a:t>
            </a:r>
            <a:r>
              <a:rPr lang="de-DE" sz="1600" dirty="0" err="1" smtClean="0">
                <a:latin typeface="Arial" pitchFamily="34" charset="0"/>
                <a:cs typeface="Arial" pitchFamily="34" charset="0"/>
              </a:rPr>
              <a:t>declaration</a:t>
            </a:r>
            <a:r>
              <a:rPr lang="de-DE" sz="1600" dirty="0" smtClean="0">
                <a:latin typeface="Arial" pitchFamily="34" charset="0"/>
                <a:cs typeface="Arial" pitchFamily="34" charset="0"/>
              </a:rPr>
              <a:t> </a:t>
            </a:r>
            <a:r>
              <a:rPr lang="de-DE" sz="1600" dirty="0" err="1" smtClean="0">
                <a:latin typeface="Arial" pitchFamily="34" charset="0"/>
                <a:cs typeface="Arial" pitchFamily="34" charset="0"/>
              </a:rPr>
              <a:t>to</a:t>
            </a:r>
            <a:r>
              <a:rPr lang="de-DE" sz="1600" dirty="0" smtClean="0">
                <a:latin typeface="Arial" pitchFamily="34" charset="0"/>
                <a:cs typeface="Arial" pitchFamily="34" charset="0"/>
              </a:rPr>
              <a:t> Katrin Witte. </a:t>
            </a:r>
          </a:p>
          <a:p>
            <a:endParaRPr lang="de-DE" sz="1600" dirty="0">
              <a:latin typeface="Arial" pitchFamily="34" charset="0"/>
              <a:cs typeface="Arial" pitchFamily="34" charset="0"/>
            </a:endParaRPr>
          </a:p>
          <a:p>
            <a:endParaRPr lang="de-DE" sz="1600" dirty="0" smtClean="0">
              <a:latin typeface="Arial" pitchFamily="34" charset="0"/>
              <a:cs typeface="Arial" pitchFamily="34" charset="0"/>
            </a:endParaRPr>
          </a:p>
          <a:p>
            <a:r>
              <a:rPr lang="de-DE" sz="1600" dirty="0" err="1" smtClean="0">
                <a:latin typeface="Arial" pitchFamily="34" charset="0"/>
                <a:cs typeface="Arial" pitchFamily="34" charset="0"/>
              </a:rPr>
              <a:t>Expected</a:t>
            </a:r>
            <a:r>
              <a:rPr lang="de-DE" sz="1600" dirty="0" smtClean="0">
                <a:latin typeface="Arial" pitchFamily="34" charset="0"/>
                <a:cs typeface="Arial" pitchFamily="34" charset="0"/>
              </a:rPr>
              <a:t> </a:t>
            </a:r>
            <a:r>
              <a:rPr lang="de-DE" sz="1600" dirty="0" err="1" smtClean="0">
                <a:latin typeface="Arial" pitchFamily="34" charset="0"/>
                <a:cs typeface="Arial" pitchFamily="34" charset="0"/>
              </a:rPr>
              <a:t>transit</a:t>
            </a:r>
            <a:r>
              <a:rPr lang="de-DE" sz="1600" dirty="0" smtClean="0">
                <a:latin typeface="Arial" pitchFamily="34" charset="0"/>
                <a:cs typeface="Arial" pitchFamily="34" charset="0"/>
              </a:rPr>
              <a:t> time </a:t>
            </a:r>
            <a:r>
              <a:rPr lang="de-DE" sz="1600" baseline="30000" dirty="0" smtClean="0">
                <a:solidFill>
                  <a:srgbClr val="0070C0"/>
                </a:solidFill>
                <a:latin typeface="Arial" pitchFamily="34" charset="0"/>
                <a:cs typeface="Arial" pitchFamily="34" charset="0"/>
              </a:rPr>
              <a:t>*)</a:t>
            </a:r>
            <a:r>
              <a:rPr lang="de-DE" sz="1600" dirty="0" smtClean="0">
                <a:latin typeface="Arial" pitchFamily="34" charset="0"/>
                <a:cs typeface="Arial" pitchFamily="34" charset="0"/>
              </a:rPr>
              <a:t> </a:t>
            </a:r>
            <a:r>
              <a:rPr lang="de-DE" sz="1600" dirty="0" err="1" smtClean="0">
                <a:latin typeface="Arial" pitchFamily="34" charset="0"/>
                <a:cs typeface="Arial" pitchFamily="34" charset="0"/>
              </a:rPr>
              <a:t>for</a:t>
            </a:r>
            <a:endParaRPr lang="de-DE" sz="1600" dirty="0" smtClean="0">
              <a:latin typeface="Arial" pitchFamily="34" charset="0"/>
              <a:cs typeface="Arial" pitchFamily="34" charset="0"/>
            </a:endParaRPr>
          </a:p>
          <a:p>
            <a:pPr marL="285750" indent="-285750">
              <a:buFont typeface="Arial" panose="020B0604020202020204" pitchFamily="34" charset="0"/>
              <a:buChar char="•"/>
            </a:pPr>
            <a:r>
              <a:rPr lang="de-DE" sz="1600" dirty="0" err="1" smtClean="0">
                <a:latin typeface="Arial" pitchFamily="34" charset="0"/>
                <a:cs typeface="Arial" pitchFamily="34" charset="0"/>
              </a:rPr>
              <a:t>Airfreight</a:t>
            </a:r>
            <a:r>
              <a:rPr lang="de-DE" sz="1600" dirty="0" smtClean="0">
                <a:latin typeface="Arial" pitchFamily="34" charset="0"/>
                <a:cs typeface="Arial" pitchFamily="34" charset="0"/>
              </a:rPr>
              <a:t> </a:t>
            </a:r>
            <a:r>
              <a:rPr lang="de-DE" sz="1600" dirty="0" err="1" smtClean="0">
                <a:latin typeface="Arial" pitchFamily="34" charset="0"/>
                <a:cs typeface="Arial" pitchFamily="34" charset="0"/>
              </a:rPr>
              <a:t>from</a:t>
            </a:r>
            <a:r>
              <a:rPr lang="de-DE" sz="1600" dirty="0" smtClean="0">
                <a:latin typeface="Arial" pitchFamily="34" charset="0"/>
                <a:cs typeface="Arial" pitchFamily="34" charset="0"/>
              </a:rPr>
              <a:t> MUC </a:t>
            </a:r>
            <a:r>
              <a:rPr lang="de-DE" sz="1600" dirty="0" err="1" smtClean="0">
                <a:latin typeface="Arial" pitchFamily="34" charset="0"/>
                <a:cs typeface="Arial" pitchFamily="34" charset="0"/>
              </a:rPr>
              <a:t>to</a:t>
            </a:r>
            <a:r>
              <a:rPr lang="de-DE" sz="1600" dirty="0" smtClean="0">
                <a:latin typeface="Arial" pitchFamily="34" charset="0"/>
                <a:cs typeface="Arial" pitchFamily="34" charset="0"/>
              </a:rPr>
              <a:t> BGI: 5 </a:t>
            </a:r>
            <a:r>
              <a:rPr lang="de-DE" sz="1600" dirty="0" err="1" smtClean="0">
                <a:latin typeface="Arial" pitchFamily="34" charset="0"/>
                <a:cs typeface="Arial" pitchFamily="34" charset="0"/>
              </a:rPr>
              <a:t>days</a:t>
            </a:r>
            <a:r>
              <a:rPr lang="de-DE" sz="1600" dirty="0" smtClean="0">
                <a:latin typeface="Arial" pitchFamily="34" charset="0"/>
                <a:cs typeface="Arial" pitchFamily="34" charset="0"/>
              </a:rPr>
              <a:t> plus </a:t>
            </a:r>
            <a:r>
              <a:rPr lang="de-DE" sz="1600" dirty="0" err="1" smtClean="0">
                <a:latin typeface="Arial" pitchFamily="34" charset="0"/>
                <a:cs typeface="Arial" pitchFamily="34" charset="0"/>
              </a:rPr>
              <a:t>customs</a:t>
            </a:r>
            <a:r>
              <a:rPr lang="de-DE" sz="1600" dirty="0" smtClean="0">
                <a:latin typeface="Arial" pitchFamily="34" charset="0"/>
                <a:cs typeface="Arial" pitchFamily="34" charset="0"/>
              </a:rPr>
              <a:t>; (max. </a:t>
            </a:r>
            <a:r>
              <a:rPr lang="de-DE" sz="1600" dirty="0" err="1" smtClean="0">
                <a:latin typeface="Arial" pitchFamily="34" charset="0"/>
                <a:cs typeface="Arial" pitchFamily="34" charset="0"/>
              </a:rPr>
              <a:t>height</a:t>
            </a:r>
            <a:r>
              <a:rPr lang="de-DE" sz="1600" dirty="0" smtClean="0">
                <a:latin typeface="Arial" pitchFamily="34" charset="0"/>
                <a:cs typeface="Arial" pitchFamily="34" charset="0"/>
              </a:rPr>
              <a:t> </a:t>
            </a:r>
            <a:r>
              <a:rPr lang="de-DE" sz="1600" dirty="0" err="1" smtClean="0">
                <a:latin typeface="Arial" pitchFamily="34" charset="0"/>
                <a:cs typeface="Arial" pitchFamily="34" charset="0"/>
              </a:rPr>
              <a:t>of</a:t>
            </a:r>
            <a:r>
              <a:rPr lang="de-DE" sz="1600" dirty="0" smtClean="0">
                <a:latin typeface="Arial" pitchFamily="34" charset="0"/>
                <a:cs typeface="Arial" pitchFamily="34" charset="0"/>
              </a:rPr>
              <a:t> </a:t>
            </a:r>
            <a:r>
              <a:rPr lang="de-DE" sz="1600" dirty="0" err="1" smtClean="0">
                <a:latin typeface="Arial" pitchFamily="34" charset="0"/>
                <a:cs typeface="Arial" pitchFamily="34" charset="0"/>
              </a:rPr>
              <a:t>items</a:t>
            </a:r>
            <a:r>
              <a:rPr lang="de-DE" sz="1600" dirty="0" smtClean="0">
                <a:latin typeface="Arial" pitchFamily="34" charset="0"/>
                <a:cs typeface="Arial" pitchFamily="34" charset="0"/>
              </a:rPr>
              <a:t>: 160 cm)</a:t>
            </a:r>
          </a:p>
          <a:p>
            <a:pPr marL="285750" indent="-285750">
              <a:buFont typeface="Arial" panose="020B0604020202020204" pitchFamily="34" charset="0"/>
              <a:buChar char="•"/>
            </a:pPr>
            <a:r>
              <a:rPr lang="de-DE" sz="1600" dirty="0" err="1" smtClean="0">
                <a:latin typeface="Arial" pitchFamily="34" charset="0"/>
                <a:cs typeface="Arial" pitchFamily="34" charset="0"/>
              </a:rPr>
              <a:t>Airfreight</a:t>
            </a:r>
            <a:r>
              <a:rPr lang="de-DE" sz="1600" dirty="0" smtClean="0">
                <a:latin typeface="Arial" pitchFamily="34" charset="0"/>
                <a:cs typeface="Arial" pitchFamily="34" charset="0"/>
              </a:rPr>
              <a:t> </a:t>
            </a:r>
            <a:r>
              <a:rPr lang="de-DE" sz="1600" dirty="0" err="1" smtClean="0">
                <a:latin typeface="Arial" pitchFamily="34" charset="0"/>
                <a:cs typeface="Arial" pitchFamily="34" charset="0"/>
              </a:rPr>
              <a:t>from</a:t>
            </a:r>
            <a:r>
              <a:rPr lang="de-DE" sz="1600" dirty="0" smtClean="0">
                <a:latin typeface="Arial" pitchFamily="34" charset="0"/>
                <a:cs typeface="Arial" pitchFamily="34" charset="0"/>
              </a:rPr>
              <a:t> MUC </a:t>
            </a:r>
            <a:r>
              <a:rPr lang="de-DE" sz="1600" dirty="0" err="1" smtClean="0">
                <a:latin typeface="Arial" pitchFamily="34" charset="0"/>
                <a:cs typeface="Arial" pitchFamily="34" charset="0"/>
              </a:rPr>
              <a:t>to</a:t>
            </a:r>
            <a:r>
              <a:rPr lang="de-DE" sz="1600" dirty="0" smtClean="0">
                <a:latin typeface="Arial" pitchFamily="34" charset="0"/>
                <a:cs typeface="Arial" pitchFamily="34" charset="0"/>
              </a:rPr>
              <a:t> KEF: 3 </a:t>
            </a:r>
            <a:r>
              <a:rPr lang="de-DE" sz="1600" dirty="0" err="1" smtClean="0">
                <a:latin typeface="Arial" pitchFamily="34" charset="0"/>
                <a:cs typeface="Arial" pitchFamily="34" charset="0"/>
              </a:rPr>
              <a:t>days</a:t>
            </a:r>
            <a:r>
              <a:rPr lang="de-DE" sz="1600" dirty="0" smtClean="0">
                <a:latin typeface="Arial" pitchFamily="34" charset="0"/>
                <a:cs typeface="Arial" pitchFamily="34" charset="0"/>
              </a:rPr>
              <a:t> plus </a:t>
            </a:r>
            <a:r>
              <a:rPr lang="de-DE" sz="1600" dirty="0" err="1" smtClean="0">
                <a:latin typeface="Arial" pitchFamily="34" charset="0"/>
                <a:cs typeface="Arial" pitchFamily="34" charset="0"/>
              </a:rPr>
              <a:t>customs</a:t>
            </a:r>
            <a:r>
              <a:rPr lang="de-DE" sz="1600" dirty="0">
                <a:latin typeface="Arial" pitchFamily="34" charset="0"/>
                <a:cs typeface="Arial" pitchFamily="34" charset="0"/>
              </a:rPr>
              <a:t>; (max. </a:t>
            </a:r>
            <a:r>
              <a:rPr lang="de-DE" sz="1600" dirty="0" err="1">
                <a:latin typeface="Arial" pitchFamily="34" charset="0"/>
                <a:cs typeface="Arial" pitchFamily="34" charset="0"/>
              </a:rPr>
              <a:t>height</a:t>
            </a:r>
            <a:r>
              <a:rPr lang="de-DE" sz="1600" dirty="0">
                <a:latin typeface="Arial" pitchFamily="34" charset="0"/>
                <a:cs typeface="Arial" pitchFamily="34" charset="0"/>
              </a:rPr>
              <a:t> </a:t>
            </a:r>
            <a:r>
              <a:rPr lang="de-DE" sz="1600" dirty="0" err="1">
                <a:latin typeface="Arial" pitchFamily="34" charset="0"/>
                <a:cs typeface="Arial" pitchFamily="34" charset="0"/>
              </a:rPr>
              <a:t>of</a:t>
            </a:r>
            <a:r>
              <a:rPr lang="de-DE" sz="1600" dirty="0">
                <a:latin typeface="Arial" pitchFamily="34" charset="0"/>
                <a:cs typeface="Arial" pitchFamily="34" charset="0"/>
              </a:rPr>
              <a:t> </a:t>
            </a:r>
            <a:r>
              <a:rPr lang="de-DE" sz="1600" dirty="0" err="1" smtClean="0">
                <a:latin typeface="Arial" pitchFamily="34" charset="0"/>
                <a:cs typeface="Arial" pitchFamily="34" charset="0"/>
              </a:rPr>
              <a:t>items</a:t>
            </a:r>
            <a:r>
              <a:rPr lang="de-DE" sz="1600" dirty="0" smtClean="0">
                <a:latin typeface="Arial" pitchFamily="34" charset="0"/>
                <a:cs typeface="Arial" pitchFamily="34" charset="0"/>
              </a:rPr>
              <a:t> in passenger </a:t>
            </a:r>
            <a:r>
              <a:rPr lang="de-DE" sz="1600" dirty="0" err="1" smtClean="0">
                <a:latin typeface="Arial" pitchFamily="34" charset="0"/>
                <a:cs typeface="Arial" pitchFamily="34" charset="0"/>
              </a:rPr>
              <a:t>aircraft</a:t>
            </a:r>
            <a:r>
              <a:rPr lang="de-DE" sz="1600" dirty="0" smtClean="0">
                <a:latin typeface="Arial" pitchFamily="34" charset="0"/>
                <a:cs typeface="Arial" pitchFamily="34" charset="0"/>
              </a:rPr>
              <a:t>: 110 cm, also </a:t>
            </a:r>
            <a:r>
              <a:rPr lang="de-DE" sz="1600" dirty="0" err="1" smtClean="0">
                <a:latin typeface="Arial" pitchFamily="34" charset="0"/>
                <a:cs typeface="Arial" pitchFamily="34" charset="0"/>
              </a:rPr>
              <a:t>freight</a:t>
            </a:r>
            <a:r>
              <a:rPr lang="de-DE" sz="1600" dirty="0" smtClean="0">
                <a:latin typeface="Arial" pitchFamily="34" charset="0"/>
                <a:cs typeface="Arial" pitchFamily="34" charset="0"/>
              </a:rPr>
              <a:t> </a:t>
            </a:r>
            <a:r>
              <a:rPr lang="de-DE" sz="1600" dirty="0" err="1" smtClean="0">
                <a:latin typeface="Arial" pitchFamily="34" charset="0"/>
                <a:cs typeface="Arial" pitchFamily="34" charset="0"/>
              </a:rPr>
              <a:t>aircraft</a:t>
            </a:r>
            <a:r>
              <a:rPr lang="de-DE" sz="1600" dirty="0" smtClean="0">
                <a:latin typeface="Arial" pitchFamily="34" charset="0"/>
                <a:cs typeface="Arial" pitchFamily="34" charset="0"/>
              </a:rPr>
              <a:t> </a:t>
            </a:r>
            <a:r>
              <a:rPr lang="de-DE" sz="1600" dirty="0" err="1" smtClean="0">
                <a:latin typeface="Arial" pitchFamily="34" charset="0"/>
                <a:cs typeface="Arial" pitchFamily="34" charset="0"/>
              </a:rPr>
              <a:t>available</a:t>
            </a:r>
            <a:r>
              <a:rPr lang="de-DE" sz="1600" dirty="0" smtClean="0">
                <a:latin typeface="Arial" pitchFamily="34" charset="0"/>
                <a:cs typeface="Arial" pitchFamily="34" charset="0"/>
              </a:rPr>
              <a:t>, </a:t>
            </a:r>
            <a:r>
              <a:rPr lang="de-DE" sz="1600" dirty="0" err="1" smtClean="0">
                <a:latin typeface="Arial" pitchFamily="34" charset="0"/>
                <a:cs typeface="Arial" pitchFamily="34" charset="0"/>
              </a:rPr>
              <a:t>probably</a:t>
            </a:r>
            <a:r>
              <a:rPr lang="de-DE" sz="1600" dirty="0" smtClean="0">
                <a:latin typeface="Arial" pitchFamily="34" charset="0"/>
                <a:cs typeface="Arial" pitchFamily="34" charset="0"/>
              </a:rPr>
              <a:t> at </a:t>
            </a:r>
            <a:r>
              <a:rPr lang="de-DE" sz="1600" dirty="0" err="1" smtClean="0">
                <a:latin typeface="Arial" pitchFamily="34" charset="0"/>
                <a:cs typeface="Arial" pitchFamily="34" charset="0"/>
              </a:rPr>
              <a:t>reduced</a:t>
            </a:r>
            <a:r>
              <a:rPr lang="de-DE" sz="1600" dirty="0" smtClean="0">
                <a:latin typeface="Arial" pitchFamily="34" charset="0"/>
                <a:cs typeface="Arial" pitchFamily="34" charset="0"/>
              </a:rPr>
              <a:t> </a:t>
            </a:r>
            <a:r>
              <a:rPr lang="de-DE" sz="1600" dirty="0" err="1" smtClean="0">
                <a:latin typeface="Arial" pitchFamily="34" charset="0"/>
                <a:cs typeface="Arial" pitchFamily="34" charset="0"/>
              </a:rPr>
              <a:t>frequency</a:t>
            </a:r>
            <a:r>
              <a:rPr lang="de-DE" sz="1600" dirty="0" smtClean="0">
                <a:latin typeface="Arial" pitchFamily="34" charset="0"/>
                <a:cs typeface="Arial" pitchFamily="34" charset="0"/>
              </a:rPr>
              <a:t>)</a:t>
            </a:r>
            <a:endParaRPr lang="de-DE" sz="1600" dirty="0">
              <a:latin typeface="Arial" pitchFamily="34" charset="0"/>
              <a:cs typeface="Arial" pitchFamily="34" charset="0"/>
            </a:endParaRPr>
          </a:p>
          <a:p>
            <a:pPr marL="285750" indent="-285750">
              <a:buFont typeface="Arial" panose="020B0604020202020204" pitchFamily="34" charset="0"/>
              <a:buChar char="•"/>
            </a:pPr>
            <a:r>
              <a:rPr lang="de-DE" sz="1600" dirty="0" err="1" smtClean="0">
                <a:latin typeface="Arial" pitchFamily="34" charset="0"/>
                <a:cs typeface="Arial" pitchFamily="34" charset="0"/>
              </a:rPr>
              <a:t>Airfreight</a:t>
            </a:r>
            <a:r>
              <a:rPr lang="de-DE" sz="1600" dirty="0" smtClean="0">
                <a:latin typeface="Arial" pitchFamily="34" charset="0"/>
                <a:cs typeface="Arial" pitchFamily="34" charset="0"/>
              </a:rPr>
              <a:t> </a:t>
            </a:r>
            <a:r>
              <a:rPr lang="de-DE" sz="1600" dirty="0" err="1" smtClean="0">
                <a:latin typeface="Arial" pitchFamily="34" charset="0"/>
                <a:cs typeface="Arial" pitchFamily="34" charset="0"/>
              </a:rPr>
              <a:t>from</a:t>
            </a:r>
            <a:r>
              <a:rPr lang="de-DE" sz="1600" dirty="0" smtClean="0">
                <a:latin typeface="Arial" pitchFamily="34" charset="0"/>
                <a:cs typeface="Arial" pitchFamily="34" charset="0"/>
              </a:rPr>
              <a:t> BGI </a:t>
            </a:r>
            <a:r>
              <a:rPr lang="de-DE" sz="1600" dirty="0" err="1" smtClean="0">
                <a:latin typeface="Arial" pitchFamily="34" charset="0"/>
                <a:cs typeface="Arial" pitchFamily="34" charset="0"/>
              </a:rPr>
              <a:t>to</a:t>
            </a:r>
            <a:r>
              <a:rPr lang="de-DE" sz="1600" dirty="0" smtClean="0">
                <a:latin typeface="Arial" pitchFamily="34" charset="0"/>
                <a:cs typeface="Arial" pitchFamily="34" charset="0"/>
              </a:rPr>
              <a:t> KEF: 8-10 </a:t>
            </a:r>
            <a:r>
              <a:rPr lang="de-DE" sz="1600" dirty="0" err="1" smtClean="0">
                <a:latin typeface="Arial" pitchFamily="34" charset="0"/>
                <a:cs typeface="Arial" pitchFamily="34" charset="0"/>
              </a:rPr>
              <a:t>days</a:t>
            </a:r>
            <a:r>
              <a:rPr lang="de-DE" sz="1600" dirty="0" smtClean="0">
                <a:latin typeface="Arial" pitchFamily="34" charset="0"/>
                <a:cs typeface="Arial" pitchFamily="34" charset="0"/>
              </a:rPr>
              <a:t> plus </a:t>
            </a:r>
            <a:r>
              <a:rPr lang="de-DE" sz="1600" dirty="0" err="1" smtClean="0">
                <a:latin typeface="Arial" pitchFamily="34" charset="0"/>
                <a:cs typeface="Arial" pitchFamily="34" charset="0"/>
              </a:rPr>
              <a:t>customs</a:t>
            </a:r>
            <a:r>
              <a:rPr lang="de-DE" sz="1600" dirty="0" smtClean="0">
                <a:latin typeface="Arial" pitchFamily="34" charset="0"/>
                <a:cs typeface="Arial" pitchFamily="34" charset="0"/>
              </a:rPr>
              <a:t> (</a:t>
            </a:r>
            <a:r>
              <a:rPr lang="de-DE" sz="1600" dirty="0" err="1" smtClean="0">
                <a:latin typeface="Arial" pitchFamily="34" charset="0"/>
                <a:cs typeface="Arial" pitchFamily="34" charset="0"/>
              </a:rPr>
              <a:t>no</a:t>
            </a:r>
            <a:r>
              <a:rPr lang="de-DE" sz="1600" dirty="0" smtClean="0">
                <a:latin typeface="Arial" pitchFamily="34" charset="0"/>
                <a:cs typeface="Arial" pitchFamily="34" charset="0"/>
              </a:rPr>
              <a:t> </a:t>
            </a:r>
            <a:r>
              <a:rPr lang="de-DE" sz="1600" dirty="0" err="1" smtClean="0">
                <a:latin typeface="Arial" pitchFamily="34" charset="0"/>
                <a:cs typeface="Arial" pitchFamily="34" charset="0"/>
              </a:rPr>
              <a:t>direct</a:t>
            </a:r>
            <a:r>
              <a:rPr lang="de-DE" sz="1600" dirty="0" smtClean="0">
                <a:latin typeface="Arial" pitchFamily="34" charset="0"/>
                <a:cs typeface="Arial" pitchFamily="34" charset="0"/>
              </a:rPr>
              <a:t> </a:t>
            </a:r>
            <a:r>
              <a:rPr lang="de-DE" sz="1600" dirty="0" err="1" smtClean="0">
                <a:latin typeface="Arial" pitchFamily="34" charset="0"/>
                <a:cs typeface="Arial" pitchFamily="34" charset="0"/>
              </a:rPr>
              <a:t>connection</a:t>
            </a:r>
            <a:r>
              <a:rPr lang="de-DE" sz="1600" dirty="0" smtClean="0">
                <a:latin typeface="Arial" pitchFamily="34" charset="0"/>
                <a:cs typeface="Arial" pitchFamily="34" charset="0"/>
              </a:rPr>
              <a:t>, </a:t>
            </a:r>
            <a:r>
              <a:rPr lang="de-DE" sz="1600" dirty="0" err="1" smtClean="0">
                <a:latin typeface="Arial" pitchFamily="34" charset="0"/>
                <a:cs typeface="Arial" pitchFamily="34" charset="0"/>
              </a:rPr>
              <a:t>sent</a:t>
            </a:r>
            <a:r>
              <a:rPr lang="de-DE" sz="1600" dirty="0" smtClean="0">
                <a:latin typeface="Arial" pitchFamily="34" charset="0"/>
                <a:cs typeface="Arial" pitchFamily="34" charset="0"/>
              </a:rPr>
              <a:t> via Germany; </a:t>
            </a:r>
            <a:r>
              <a:rPr lang="de-DE" sz="1600" dirty="0" err="1" smtClean="0">
                <a:latin typeface="Arial" pitchFamily="34" charset="0"/>
                <a:cs typeface="Arial" pitchFamily="34" charset="0"/>
              </a:rPr>
              <a:t>might</a:t>
            </a:r>
            <a:r>
              <a:rPr lang="de-DE" sz="1600" dirty="0" smtClean="0">
                <a:latin typeface="Arial" pitchFamily="34" charset="0"/>
                <a:cs typeface="Arial" pitchFamily="34" charset="0"/>
              </a:rPr>
              <a:t> </a:t>
            </a:r>
            <a:r>
              <a:rPr lang="de-DE" sz="1600" dirty="0" err="1" smtClean="0">
                <a:latin typeface="Arial" pitchFamily="34" charset="0"/>
                <a:cs typeface="Arial" pitchFamily="34" charset="0"/>
              </a:rPr>
              <a:t>take</a:t>
            </a:r>
            <a:r>
              <a:rPr lang="de-DE" sz="1600" dirty="0" smtClean="0">
                <a:latin typeface="Arial" pitchFamily="34" charset="0"/>
                <a:cs typeface="Arial" pitchFamily="34" charset="0"/>
              </a:rPr>
              <a:t> </a:t>
            </a:r>
            <a:r>
              <a:rPr lang="de-DE" sz="1600" dirty="0" err="1" smtClean="0">
                <a:latin typeface="Arial" pitchFamily="34" charset="0"/>
                <a:cs typeface="Arial" pitchFamily="34" charset="0"/>
              </a:rPr>
              <a:t>longer</a:t>
            </a:r>
            <a:r>
              <a:rPr lang="de-DE" sz="1600" dirty="0" smtClean="0">
                <a:latin typeface="Arial" pitchFamily="34" charset="0"/>
                <a:cs typeface="Arial" pitchFamily="34" charset="0"/>
              </a:rPr>
              <a:t> </a:t>
            </a:r>
            <a:r>
              <a:rPr lang="de-DE" sz="1600" dirty="0" err="1" smtClean="0">
                <a:latin typeface="Arial" pitchFamily="34" charset="0"/>
                <a:cs typeface="Arial" pitchFamily="34" charset="0"/>
              </a:rPr>
              <a:t>if</a:t>
            </a:r>
            <a:r>
              <a:rPr lang="de-DE" sz="1600" dirty="0" smtClean="0">
                <a:latin typeface="Arial" pitchFamily="34" charset="0"/>
                <a:cs typeface="Arial" pitchFamily="34" charset="0"/>
              </a:rPr>
              <a:t> </a:t>
            </a:r>
            <a:r>
              <a:rPr lang="de-DE" sz="1600" dirty="0" err="1" smtClean="0">
                <a:latin typeface="Arial" pitchFamily="34" charset="0"/>
                <a:cs typeface="Arial" pitchFamily="34" charset="0"/>
              </a:rPr>
              <a:t>freight</a:t>
            </a:r>
            <a:r>
              <a:rPr lang="de-DE" sz="1600" dirty="0" smtClean="0">
                <a:latin typeface="Arial" pitchFamily="34" charset="0"/>
                <a:cs typeface="Arial" pitchFamily="34" charset="0"/>
              </a:rPr>
              <a:t> </a:t>
            </a:r>
            <a:r>
              <a:rPr lang="de-DE" sz="1600" dirty="0" err="1" smtClean="0">
                <a:latin typeface="Arial" pitchFamily="34" charset="0"/>
                <a:cs typeface="Arial" pitchFamily="34" charset="0"/>
              </a:rPr>
              <a:t>aircraft</a:t>
            </a:r>
            <a:r>
              <a:rPr lang="de-DE" sz="1600" dirty="0" smtClean="0">
                <a:latin typeface="Arial" pitchFamily="34" charset="0"/>
                <a:cs typeface="Arial" pitchFamily="34" charset="0"/>
              </a:rPr>
              <a:t> </a:t>
            </a:r>
            <a:r>
              <a:rPr lang="de-DE" sz="1600" dirty="0" err="1" smtClean="0">
                <a:latin typeface="Arial" pitchFamily="34" charset="0"/>
                <a:cs typeface="Arial" pitchFamily="34" charset="0"/>
              </a:rPr>
              <a:t>required</a:t>
            </a:r>
            <a:r>
              <a:rPr lang="de-DE" sz="1600" dirty="0" smtClean="0">
                <a:latin typeface="Arial" pitchFamily="34" charset="0"/>
                <a:cs typeface="Arial" pitchFamily="34" charset="0"/>
              </a:rPr>
              <a:t>, </a:t>
            </a:r>
            <a:r>
              <a:rPr lang="de-DE" sz="1600" dirty="0" err="1" smtClean="0">
                <a:latin typeface="Arial" pitchFamily="34" charset="0"/>
                <a:cs typeface="Arial" pitchFamily="34" charset="0"/>
              </a:rPr>
              <a:t>see</a:t>
            </a:r>
            <a:r>
              <a:rPr lang="de-DE" sz="1600" dirty="0" smtClean="0">
                <a:latin typeface="Arial" pitchFamily="34" charset="0"/>
                <a:cs typeface="Arial" pitchFamily="34" charset="0"/>
              </a:rPr>
              <a:t> </a:t>
            </a:r>
            <a:r>
              <a:rPr lang="de-DE" sz="1600" dirty="0" err="1" smtClean="0">
                <a:latin typeface="Arial" pitchFamily="34" charset="0"/>
                <a:cs typeface="Arial" pitchFamily="34" charset="0"/>
              </a:rPr>
              <a:t>above</a:t>
            </a:r>
            <a:r>
              <a:rPr lang="de-DE" sz="1600" dirty="0" smtClean="0">
                <a:latin typeface="Arial" pitchFamily="34" charset="0"/>
                <a:cs typeface="Arial" pitchFamily="34" charset="0"/>
              </a:rPr>
              <a:t>)</a:t>
            </a:r>
          </a:p>
          <a:p>
            <a:pPr marL="285750" indent="-285750">
              <a:buFont typeface="Arial" panose="020B0604020202020204" pitchFamily="34" charset="0"/>
              <a:buChar char="•"/>
            </a:pPr>
            <a:r>
              <a:rPr lang="de-DE" sz="1600" dirty="0" err="1" smtClean="0">
                <a:latin typeface="Arial" pitchFamily="34" charset="0"/>
                <a:cs typeface="Arial" pitchFamily="34" charset="0"/>
              </a:rPr>
              <a:t>Sea</a:t>
            </a:r>
            <a:r>
              <a:rPr lang="de-DE" sz="1600" dirty="0" smtClean="0">
                <a:latin typeface="Arial" pitchFamily="34" charset="0"/>
                <a:cs typeface="Arial" pitchFamily="34" charset="0"/>
              </a:rPr>
              <a:t> </a:t>
            </a:r>
            <a:r>
              <a:rPr lang="de-DE" sz="1600" dirty="0" err="1" smtClean="0">
                <a:latin typeface="Arial" pitchFamily="34" charset="0"/>
                <a:cs typeface="Arial" pitchFamily="34" charset="0"/>
              </a:rPr>
              <a:t>freight</a:t>
            </a:r>
            <a:r>
              <a:rPr lang="de-DE" sz="1600" dirty="0" smtClean="0">
                <a:latin typeface="Arial" pitchFamily="34" charset="0"/>
                <a:cs typeface="Arial" pitchFamily="34" charset="0"/>
              </a:rPr>
              <a:t> </a:t>
            </a:r>
            <a:r>
              <a:rPr lang="de-DE" sz="1600" dirty="0" err="1" smtClean="0">
                <a:latin typeface="Arial" pitchFamily="34" charset="0"/>
                <a:cs typeface="Arial" pitchFamily="34" charset="0"/>
              </a:rPr>
              <a:t>from</a:t>
            </a:r>
            <a:r>
              <a:rPr lang="de-DE" sz="1600" dirty="0" smtClean="0">
                <a:latin typeface="Arial" pitchFamily="34" charset="0"/>
                <a:cs typeface="Arial" pitchFamily="34" charset="0"/>
              </a:rPr>
              <a:t> Germany </a:t>
            </a:r>
            <a:r>
              <a:rPr lang="de-DE" sz="1600" dirty="0" err="1" smtClean="0">
                <a:latin typeface="Arial" pitchFamily="34" charset="0"/>
                <a:cs typeface="Arial" pitchFamily="34" charset="0"/>
              </a:rPr>
              <a:t>to</a:t>
            </a:r>
            <a:r>
              <a:rPr lang="de-DE" sz="1600" dirty="0" smtClean="0">
                <a:latin typeface="Arial" pitchFamily="34" charset="0"/>
                <a:cs typeface="Arial" pitchFamily="34" charset="0"/>
              </a:rPr>
              <a:t> Barbados: ~35 (</a:t>
            </a:r>
            <a:r>
              <a:rPr lang="de-DE" sz="1600" dirty="0" err="1" smtClean="0">
                <a:latin typeface="Arial" pitchFamily="34" charset="0"/>
                <a:cs typeface="Arial" pitchFamily="34" charset="0"/>
              </a:rPr>
              <a:t>new</a:t>
            </a:r>
            <a:r>
              <a:rPr lang="de-DE" sz="1600" dirty="0" smtClean="0">
                <a:latin typeface="Arial" pitchFamily="34" charset="0"/>
                <a:cs typeface="Arial" pitchFamily="34" charset="0"/>
              </a:rPr>
              <a:t>: 38) </a:t>
            </a:r>
            <a:r>
              <a:rPr lang="de-DE" sz="1600" dirty="0" err="1" smtClean="0">
                <a:latin typeface="Arial" pitchFamily="34" charset="0"/>
                <a:cs typeface="Arial" pitchFamily="34" charset="0"/>
              </a:rPr>
              <a:t>days</a:t>
            </a:r>
            <a:r>
              <a:rPr lang="de-DE" sz="1600" dirty="0" smtClean="0">
                <a:latin typeface="Arial" pitchFamily="34" charset="0"/>
                <a:cs typeface="Arial" pitchFamily="34" charset="0"/>
              </a:rPr>
              <a:t> plus </a:t>
            </a:r>
            <a:r>
              <a:rPr lang="de-DE" sz="1600" dirty="0" err="1" smtClean="0">
                <a:latin typeface="Arial" pitchFamily="34" charset="0"/>
                <a:cs typeface="Arial" pitchFamily="34" charset="0"/>
              </a:rPr>
              <a:t>customs</a:t>
            </a:r>
            <a:r>
              <a:rPr lang="de-DE" sz="1600" dirty="0" smtClean="0">
                <a:latin typeface="Arial" pitchFamily="34" charset="0"/>
                <a:cs typeface="Arial" pitchFamily="34" charset="0"/>
              </a:rPr>
              <a:t>; </a:t>
            </a:r>
            <a:r>
              <a:rPr lang="de-DE" sz="1600" dirty="0" err="1" smtClean="0">
                <a:latin typeface="Arial" pitchFamily="34" charset="0"/>
                <a:cs typeface="Arial" pitchFamily="34" charset="0"/>
              </a:rPr>
              <a:t>estimated</a:t>
            </a:r>
            <a:r>
              <a:rPr lang="de-DE" sz="1600" dirty="0" smtClean="0">
                <a:latin typeface="Arial" pitchFamily="34" charset="0"/>
                <a:cs typeface="Arial" pitchFamily="34" charset="0"/>
              </a:rPr>
              <a:t> </a:t>
            </a:r>
            <a:r>
              <a:rPr lang="de-DE" sz="1600" dirty="0" err="1" smtClean="0">
                <a:latin typeface="Arial" pitchFamily="34" charset="0"/>
                <a:cs typeface="Arial" pitchFamily="34" charset="0"/>
              </a:rPr>
              <a:t>cost</a:t>
            </a:r>
            <a:r>
              <a:rPr lang="de-DE" sz="1600" dirty="0" smtClean="0">
                <a:latin typeface="Arial" pitchFamily="34" charset="0"/>
                <a:cs typeface="Arial" pitchFamily="34" charset="0"/>
              </a:rPr>
              <a:t>: 8-10 k€</a:t>
            </a:r>
            <a:endParaRPr lang="de-DE" sz="1600" dirty="0">
              <a:latin typeface="Arial" pitchFamily="34" charset="0"/>
              <a:cs typeface="Arial" pitchFamily="34" charset="0"/>
            </a:endParaRPr>
          </a:p>
          <a:p>
            <a:r>
              <a:rPr lang="de-DE" sz="1600" baseline="30000" dirty="0" smtClean="0">
                <a:solidFill>
                  <a:srgbClr val="0070C0"/>
                </a:solidFill>
                <a:latin typeface="Arial" pitchFamily="34" charset="0"/>
                <a:cs typeface="Arial" pitchFamily="34" charset="0"/>
              </a:rPr>
              <a:t>*)</a:t>
            </a:r>
            <a:r>
              <a:rPr lang="de-DE" sz="1600" dirty="0" smtClean="0">
                <a:solidFill>
                  <a:srgbClr val="0070C0"/>
                </a:solidFill>
                <a:latin typeface="Arial" pitchFamily="34" charset="0"/>
                <a:cs typeface="Arial" pitchFamily="34" charset="0"/>
              </a:rPr>
              <a:t> </a:t>
            </a:r>
            <a:r>
              <a:rPr lang="de-DE" sz="1600" dirty="0" err="1" smtClean="0">
                <a:solidFill>
                  <a:srgbClr val="0070C0"/>
                </a:solidFill>
                <a:latin typeface="Arial" pitchFamily="34" charset="0"/>
                <a:cs typeface="Arial" pitchFamily="34" charset="0"/>
              </a:rPr>
              <a:t>estimates</a:t>
            </a:r>
            <a:endParaRPr lang="de-DE" sz="1600" dirty="0" smtClean="0">
              <a:latin typeface="Arial" pitchFamily="34" charset="0"/>
              <a:cs typeface="Arial" pitchFamily="34" charset="0"/>
            </a:endParaRPr>
          </a:p>
        </p:txBody>
      </p:sp>
    </p:spTree>
    <p:extLst>
      <p:ext uri="{BB962C8B-B14F-4D97-AF65-F5344CB8AC3E}">
        <p14:creationId xmlns:p14="http://schemas.microsoft.com/office/powerpoint/2010/main" val="16397992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86000" y="648001"/>
            <a:ext cx="8172000" cy="476744"/>
          </a:xfrm>
        </p:spPr>
        <p:txBody>
          <a:bodyPr/>
          <a:lstStyle/>
          <a:p>
            <a:r>
              <a:rPr lang="en-GB" dirty="0" smtClean="0"/>
              <a:t>freight</a:t>
            </a:r>
            <a:endParaRPr lang="en-GB" dirty="0"/>
          </a:p>
        </p:txBody>
      </p:sp>
      <p:sp>
        <p:nvSpPr>
          <p:cNvPr id="3" name="Rechteck 2"/>
          <p:cNvSpPr/>
          <p:nvPr/>
        </p:nvSpPr>
        <p:spPr>
          <a:xfrm>
            <a:off x="467544" y="1124744"/>
            <a:ext cx="8208912" cy="2062103"/>
          </a:xfrm>
          <a:prstGeom prst="rect">
            <a:avLst/>
          </a:prstGeom>
        </p:spPr>
        <p:txBody>
          <a:bodyPr wrap="square">
            <a:spAutoFit/>
          </a:bodyPr>
          <a:lstStyle/>
          <a:p>
            <a:r>
              <a:rPr lang="en-US" sz="1600" dirty="0">
                <a:latin typeface="Arial" pitchFamily="34" charset="0"/>
                <a:cs typeface="Arial" pitchFamily="34" charset="0"/>
              </a:rPr>
              <a:t>Current draft schedule for </a:t>
            </a:r>
            <a:r>
              <a:rPr lang="en-US" sz="1600" b="1" dirty="0">
                <a:solidFill>
                  <a:schemeClr val="accent5">
                    <a:lumMod val="50000"/>
                  </a:schemeClr>
                </a:solidFill>
                <a:latin typeface="Arial" pitchFamily="34" charset="0"/>
                <a:cs typeface="Arial" pitchFamily="34" charset="0"/>
              </a:rPr>
              <a:t>sea freight </a:t>
            </a:r>
            <a:r>
              <a:rPr lang="en-US" sz="1600" dirty="0">
                <a:latin typeface="Arial" pitchFamily="34" charset="0"/>
                <a:cs typeface="Arial" pitchFamily="34" charset="0"/>
              </a:rPr>
              <a:t>is as follows:</a:t>
            </a:r>
            <a:endParaRPr lang="de-DE" sz="1600" dirty="0">
              <a:latin typeface="Arial" pitchFamily="34" charset="0"/>
              <a:cs typeface="Arial" pitchFamily="34" charset="0"/>
            </a:endParaRPr>
          </a:p>
          <a:p>
            <a:r>
              <a:rPr lang="en-US" sz="1600" b="1" dirty="0">
                <a:solidFill>
                  <a:schemeClr val="accent2">
                    <a:lumMod val="75000"/>
                  </a:schemeClr>
                </a:solidFill>
                <a:latin typeface="Arial" pitchFamily="34" charset="0"/>
                <a:cs typeface="Arial" pitchFamily="34" charset="0"/>
              </a:rPr>
              <a:t>Wed 18 May: final freight lists sent to </a:t>
            </a:r>
            <a:r>
              <a:rPr lang="en-US" sz="1600" b="1" dirty="0" smtClean="0">
                <a:solidFill>
                  <a:schemeClr val="accent2">
                    <a:lumMod val="75000"/>
                  </a:schemeClr>
                </a:solidFill>
                <a:latin typeface="Arial" pitchFamily="34" charset="0"/>
                <a:cs typeface="Arial" pitchFamily="34" charset="0"/>
              </a:rPr>
              <a:t>FX (</a:t>
            </a:r>
            <a:r>
              <a:rPr lang="de-DE" sz="1600" b="1" dirty="0" smtClean="0">
                <a:solidFill>
                  <a:schemeClr val="accent2">
                    <a:lumMod val="75000"/>
                  </a:schemeClr>
                </a:solidFill>
                <a:latin typeface="Arial" pitchFamily="34" charset="0"/>
                <a:cs typeface="Arial" pitchFamily="34" charset="0"/>
              </a:rPr>
              <a:t>Andrea Hausold)</a:t>
            </a:r>
            <a:endParaRPr lang="de-DE" sz="1600" b="1" dirty="0">
              <a:solidFill>
                <a:schemeClr val="accent2">
                  <a:lumMod val="75000"/>
                </a:schemeClr>
              </a:solidFill>
              <a:latin typeface="Arial" pitchFamily="34" charset="0"/>
              <a:cs typeface="Arial" pitchFamily="34" charset="0"/>
            </a:endParaRPr>
          </a:p>
          <a:p>
            <a:r>
              <a:rPr lang="en-US" sz="1600" b="1" dirty="0">
                <a:solidFill>
                  <a:schemeClr val="accent2">
                    <a:lumMod val="75000"/>
                  </a:schemeClr>
                </a:solidFill>
                <a:latin typeface="Arial" pitchFamily="34" charset="0"/>
                <a:cs typeface="Arial" pitchFamily="34" charset="0"/>
              </a:rPr>
              <a:t>Thu/Fri 02/03 June: </a:t>
            </a:r>
            <a:r>
              <a:rPr lang="en-US" sz="1600" b="1" dirty="0" smtClean="0">
                <a:solidFill>
                  <a:schemeClr val="accent2">
                    <a:lumMod val="75000"/>
                  </a:schemeClr>
                </a:solidFill>
                <a:latin typeface="Arial" pitchFamily="34" charset="0"/>
                <a:cs typeface="Arial" pitchFamily="34" charset="0"/>
              </a:rPr>
              <a:t>packing/customs </a:t>
            </a:r>
            <a:r>
              <a:rPr lang="en-US" sz="1600" b="1" dirty="0" smtClean="0">
                <a:solidFill>
                  <a:srgbClr val="FF0000"/>
                </a:solidFill>
                <a:latin typeface="Arial" pitchFamily="34" charset="0"/>
                <a:cs typeface="Arial" pitchFamily="34" charset="0"/>
              </a:rPr>
              <a:t>– possible earlier? Routing of ship changed, </a:t>
            </a:r>
            <a:r>
              <a:rPr lang="en-US" sz="1600" b="1" dirty="0" smtClean="0">
                <a:solidFill>
                  <a:srgbClr val="FF0000"/>
                </a:solidFill>
                <a:latin typeface="Arial" pitchFamily="34" charset="0"/>
                <a:cs typeface="Arial" pitchFamily="34" charset="0"/>
              </a:rPr>
              <a:t>takes 3 </a:t>
            </a:r>
            <a:r>
              <a:rPr lang="en-US" sz="1600" b="1" dirty="0" smtClean="0">
                <a:solidFill>
                  <a:srgbClr val="FF0000"/>
                </a:solidFill>
                <a:latin typeface="Arial" pitchFamily="34" charset="0"/>
                <a:cs typeface="Arial" pitchFamily="34" charset="0"/>
              </a:rPr>
              <a:t>days longer now</a:t>
            </a:r>
            <a:endParaRPr lang="de-DE" sz="1600" b="1" dirty="0">
              <a:solidFill>
                <a:srgbClr val="FF0000"/>
              </a:solidFill>
              <a:latin typeface="Arial" pitchFamily="34" charset="0"/>
              <a:cs typeface="Arial" pitchFamily="34" charset="0"/>
            </a:endParaRPr>
          </a:p>
          <a:p>
            <a:r>
              <a:rPr lang="en-US" sz="1600" dirty="0">
                <a:latin typeface="Arial" pitchFamily="34" charset="0"/>
                <a:cs typeface="Arial" pitchFamily="34" charset="0"/>
              </a:rPr>
              <a:t>Mon 06 June: container pick-up at DLR </a:t>
            </a:r>
            <a:r>
              <a:rPr lang="en-US" sz="1600" dirty="0" err="1">
                <a:latin typeface="Arial" pitchFamily="34" charset="0"/>
                <a:cs typeface="Arial" pitchFamily="34" charset="0"/>
              </a:rPr>
              <a:t>Oberpfaffenhofen</a:t>
            </a:r>
            <a:r>
              <a:rPr lang="en-US" sz="1600" dirty="0">
                <a:latin typeface="Arial" pitchFamily="34" charset="0"/>
                <a:cs typeface="Arial" pitchFamily="34" charset="0"/>
              </a:rPr>
              <a:t> for transport to Hamburg</a:t>
            </a:r>
            <a:endParaRPr lang="de-DE" sz="1600" dirty="0">
              <a:latin typeface="Arial" pitchFamily="34" charset="0"/>
              <a:cs typeface="Arial" pitchFamily="34" charset="0"/>
            </a:endParaRPr>
          </a:p>
          <a:p>
            <a:r>
              <a:rPr lang="en-US" sz="1600" dirty="0">
                <a:latin typeface="Arial" pitchFamily="34" charset="0"/>
                <a:cs typeface="Arial" pitchFamily="34" charset="0"/>
              </a:rPr>
              <a:t>Sat 11 June: ship leaves Hamburg</a:t>
            </a:r>
            <a:endParaRPr lang="de-DE" sz="1600" dirty="0">
              <a:latin typeface="Arial" pitchFamily="34" charset="0"/>
              <a:cs typeface="Arial" pitchFamily="34" charset="0"/>
            </a:endParaRPr>
          </a:p>
          <a:p>
            <a:r>
              <a:rPr lang="en-US" sz="1600" b="1" dirty="0">
                <a:solidFill>
                  <a:srgbClr val="006600"/>
                </a:solidFill>
                <a:latin typeface="Arial" pitchFamily="34" charset="0"/>
                <a:cs typeface="Arial" pitchFamily="34" charset="0"/>
              </a:rPr>
              <a:t>Around 14 July: arrival of ship at Barbados</a:t>
            </a:r>
            <a:endParaRPr lang="de-DE" sz="1600" b="1" dirty="0">
              <a:solidFill>
                <a:srgbClr val="006600"/>
              </a:solidFill>
              <a:latin typeface="Arial" pitchFamily="34" charset="0"/>
              <a:cs typeface="Arial" pitchFamily="34" charset="0"/>
            </a:endParaRPr>
          </a:p>
          <a:p>
            <a:pPr lvl="0"/>
            <a:r>
              <a:rPr lang="en-US" sz="1600" dirty="0">
                <a:latin typeface="Arial" pitchFamily="34" charset="0"/>
                <a:cs typeface="Arial" pitchFamily="34" charset="0"/>
              </a:rPr>
              <a:t>Gives us about 3 weeks for customs and land transport Barbados</a:t>
            </a:r>
            <a:endParaRPr lang="de-DE" sz="1600" dirty="0">
              <a:latin typeface="Arial" pitchFamily="34" charset="0"/>
              <a:cs typeface="Arial" pitchFamily="34" charset="0"/>
            </a:endParaRPr>
          </a:p>
        </p:txBody>
      </p:sp>
      <p:sp>
        <p:nvSpPr>
          <p:cNvPr id="6" name="Rechteck 5"/>
          <p:cNvSpPr/>
          <p:nvPr/>
        </p:nvSpPr>
        <p:spPr>
          <a:xfrm>
            <a:off x="467544" y="3284984"/>
            <a:ext cx="8280920" cy="2554545"/>
          </a:xfrm>
          <a:prstGeom prst="rect">
            <a:avLst/>
          </a:prstGeom>
        </p:spPr>
        <p:txBody>
          <a:bodyPr wrap="square">
            <a:spAutoFit/>
          </a:bodyPr>
          <a:lstStyle/>
          <a:p>
            <a:r>
              <a:rPr lang="en-US" sz="1600" dirty="0">
                <a:latin typeface="Arial" pitchFamily="34" charset="0"/>
                <a:cs typeface="Arial" pitchFamily="34" charset="0"/>
              </a:rPr>
              <a:t>Current draft schedule for </a:t>
            </a:r>
            <a:r>
              <a:rPr lang="en-US" sz="1600" b="1" dirty="0">
                <a:solidFill>
                  <a:schemeClr val="tx2">
                    <a:lumMod val="60000"/>
                    <a:lumOff val="40000"/>
                  </a:schemeClr>
                </a:solidFill>
                <a:latin typeface="Arial" pitchFamily="34" charset="0"/>
                <a:cs typeface="Arial" pitchFamily="34" charset="0"/>
              </a:rPr>
              <a:t>air freight </a:t>
            </a:r>
            <a:r>
              <a:rPr lang="en-US" sz="1600" dirty="0">
                <a:latin typeface="Arial" pitchFamily="34" charset="0"/>
                <a:cs typeface="Arial" pitchFamily="34" charset="0"/>
              </a:rPr>
              <a:t>is as follows:</a:t>
            </a:r>
            <a:endParaRPr lang="de-DE" sz="1600" dirty="0">
              <a:latin typeface="Arial" pitchFamily="34" charset="0"/>
              <a:cs typeface="Arial" pitchFamily="34" charset="0"/>
            </a:endParaRPr>
          </a:p>
          <a:p>
            <a:r>
              <a:rPr lang="en-US" sz="1600" b="1" dirty="0">
                <a:solidFill>
                  <a:schemeClr val="accent2">
                    <a:lumMod val="75000"/>
                  </a:schemeClr>
                </a:solidFill>
                <a:latin typeface="Arial" pitchFamily="34" charset="0"/>
                <a:cs typeface="Arial" pitchFamily="34" charset="0"/>
              </a:rPr>
              <a:t>Wed 29 June: final freight lists sent to </a:t>
            </a:r>
            <a:r>
              <a:rPr lang="en-US" sz="1600" b="1" dirty="0" smtClean="0">
                <a:solidFill>
                  <a:schemeClr val="accent2">
                    <a:lumMod val="75000"/>
                  </a:schemeClr>
                </a:solidFill>
                <a:latin typeface="Arial" pitchFamily="34" charset="0"/>
                <a:cs typeface="Arial" pitchFamily="34" charset="0"/>
              </a:rPr>
              <a:t>FX (Andrea Hausold)</a:t>
            </a:r>
            <a:endParaRPr lang="de-DE" sz="1600" b="1" dirty="0">
              <a:solidFill>
                <a:schemeClr val="accent2">
                  <a:lumMod val="75000"/>
                </a:schemeClr>
              </a:solidFill>
              <a:latin typeface="Arial" pitchFamily="34" charset="0"/>
              <a:cs typeface="Arial" pitchFamily="34" charset="0"/>
            </a:endParaRPr>
          </a:p>
          <a:p>
            <a:r>
              <a:rPr lang="en-US" sz="1600" b="1" dirty="0">
                <a:solidFill>
                  <a:schemeClr val="accent2">
                    <a:lumMod val="75000"/>
                  </a:schemeClr>
                </a:solidFill>
                <a:latin typeface="Arial" pitchFamily="34" charset="0"/>
                <a:cs typeface="Arial" pitchFamily="34" charset="0"/>
              </a:rPr>
              <a:t>Thu/Fri 14/15 July: packing/customs</a:t>
            </a:r>
            <a:endParaRPr lang="de-DE" sz="1600" b="1" dirty="0">
              <a:solidFill>
                <a:schemeClr val="accent2">
                  <a:lumMod val="75000"/>
                </a:schemeClr>
              </a:solidFill>
              <a:latin typeface="Arial" pitchFamily="34" charset="0"/>
              <a:cs typeface="Arial" pitchFamily="34" charset="0"/>
            </a:endParaRPr>
          </a:p>
          <a:p>
            <a:r>
              <a:rPr lang="en-US" sz="1600" dirty="0">
                <a:latin typeface="Arial" pitchFamily="34" charset="0"/>
                <a:cs typeface="Arial" pitchFamily="34" charset="0"/>
              </a:rPr>
              <a:t>Fri 15 July or </a:t>
            </a:r>
            <a:r>
              <a:rPr lang="en-US" sz="1600" dirty="0" smtClean="0">
                <a:latin typeface="Arial" pitchFamily="34" charset="0"/>
                <a:cs typeface="Arial" pitchFamily="34" charset="0"/>
              </a:rPr>
              <a:t>Mon </a:t>
            </a:r>
            <a:r>
              <a:rPr lang="en-US" sz="1600" dirty="0">
                <a:latin typeface="Arial" pitchFamily="34" charset="0"/>
                <a:cs typeface="Arial" pitchFamily="34" charset="0"/>
              </a:rPr>
              <a:t>18 July: pick-up at DLR </a:t>
            </a:r>
            <a:r>
              <a:rPr lang="en-US" sz="1600" dirty="0" err="1">
                <a:latin typeface="Arial" pitchFamily="34" charset="0"/>
                <a:cs typeface="Arial" pitchFamily="34" charset="0"/>
              </a:rPr>
              <a:t>Oberpfaffenhofen</a:t>
            </a:r>
            <a:r>
              <a:rPr lang="en-US" sz="1600" dirty="0">
                <a:latin typeface="Arial" pitchFamily="34" charset="0"/>
                <a:cs typeface="Arial" pitchFamily="34" charset="0"/>
              </a:rPr>
              <a:t> for transport to Barbados</a:t>
            </a:r>
            <a:endParaRPr lang="de-DE" sz="1600" dirty="0">
              <a:latin typeface="Arial" pitchFamily="34" charset="0"/>
              <a:cs typeface="Arial" pitchFamily="34" charset="0"/>
            </a:endParaRPr>
          </a:p>
          <a:p>
            <a:pPr lvl="0"/>
            <a:r>
              <a:rPr lang="en-US" sz="1600" dirty="0">
                <a:latin typeface="Arial" pitchFamily="34" charset="0"/>
                <a:cs typeface="Arial" pitchFamily="34" charset="0"/>
              </a:rPr>
              <a:t>Gives us about 2 weeks for customs at Barbados (hoping it will be quicker now as procedure was started already for the sea freight</a:t>
            </a:r>
            <a:r>
              <a:rPr lang="en-US" sz="1600" dirty="0" smtClean="0">
                <a:latin typeface="Arial" pitchFamily="34" charset="0"/>
                <a:cs typeface="Arial" pitchFamily="34" charset="0"/>
              </a:rPr>
              <a:t>)</a:t>
            </a:r>
          </a:p>
          <a:p>
            <a:pPr lvl="0"/>
            <a:endParaRPr lang="en-US" sz="1600" dirty="0">
              <a:latin typeface="Arial" pitchFamily="34" charset="0"/>
              <a:cs typeface="Arial" pitchFamily="34" charset="0"/>
            </a:endParaRPr>
          </a:p>
          <a:p>
            <a:pPr lvl="0"/>
            <a:r>
              <a:rPr lang="en-US" sz="1600" dirty="0" smtClean="0">
                <a:latin typeface="Arial" pitchFamily="34" charset="0"/>
                <a:cs typeface="Arial" pitchFamily="34" charset="0"/>
              </a:rPr>
              <a:t>Barbados, at the end…:</a:t>
            </a:r>
          </a:p>
          <a:p>
            <a:pPr lvl="0"/>
            <a:r>
              <a:rPr lang="en-US" sz="1600" i="1" dirty="0" smtClean="0">
                <a:latin typeface="Arial" pitchFamily="34" charset="0"/>
                <a:cs typeface="Arial" pitchFamily="34" charset="0"/>
              </a:rPr>
              <a:t>Make sure that </a:t>
            </a:r>
            <a:r>
              <a:rPr lang="en-US" sz="1600" b="1" i="1" dirty="0" smtClean="0">
                <a:latin typeface="Arial" pitchFamily="34" charset="0"/>
                <a:cs typeface="Arial" pitchFamily="34" charset="0"/>
              </a:rPr>
              <a:t>representatives from each group</a:t>
            </a:r>
            <a:r>
              <a:rPr lang="en-US" sz="1600" i="1" dirty="0" smtClean="0">
                <a:latin typeface="Arial" pitchFamily="34" charset="0"/>
                <a:cs typeface="Arial" pitchFamily="34" charset="0"/>
              </a:rPr>
              <a:t> will be available to pack their freight before/after departure of D-ADLR!</a:t>
            </a:r>
            <a:endParaRPr lang="de-DE" sz="1600" i="1" dirty="0">
              <a:latin typeface="Arial" pitchFamily="34" charset="0"/>
              <a:cs typeface="Arial" pitchFamily="34" charset="0"/>
            </a:endParaRPr>
          </a:p>
        </p:txBody>
      </p:sp>
    </p:spTree>
    <p:extLst>
      <p:ext uri="{BB962C8B-B14F-4D97-AF65-F5344CB8AC3E}">
        <p14:creationId xmlns:p14="http://schemas.microsoft.com/office/powerpoint/2010/main" val="20615754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2"/>
          </p:nvPr>
        </p:nvSpPr>
        <p:spPr>
          <a:xfrm>
            <a:off x="486000" y="1755296"/>
            <a:ext cx="8172000" cy="4338000"/>
          </a:xfrm>
        </p:spPr>
        <p:txBody>
          <a:bodyPr/>
          <a:lstStyle/>
          <a:p>
            <a:r>
              <a:rPr lang="de-DE" sz="1600" dirty="0" err="1" smtClean="0"/>
              <a:t>Aircraft</a:t>
            </a:r>
            <a:r>
              <a:rPr lang="de-DE" sz="1600" dirty="0" smtClean="0"/>
              <a:t>: 	G550, D-ADLR</a:t>
            </a:r>
          </a:p>
          <a:p>
            <a:endParaRPr lang="de-DE" sz="1600" dirty="0" smtClean="0"/>
          </a:p>
          <a:p>
            <a:r>
              <a:rPr lang="de-DE" sz="1600" dirty="0" err="1" smtClean="0"/>
              <a:t>Based</a:t>
            </a:r>
            <a:r>
              <a:rPr lang="de-DE" sz="1600" dirty="0" smtClean="0"/>
              <a:t> at: 	Bridgetown, Barbados (TBPB)</a:t>
            </a:r>
          </a:p>
          <a:p>
            <a:pPr marL="1342800" lvl="3" indent="0">
              <a:buNone/>
            </a:pPr>
            <a:r>
              <a:rPr lang="de-DE" sz="1600" dirty="0" smtClean="0"/>
              <a:t>	</a:t>
            </a:r>
            <a:r>
              <a:rPr lang="de-DE" sz="1600" dirty="0" err="1" smtClean="0"/>
              <a:t>from</a:t>
            </a:r>
            <a:r>
              <a:rPr lang="de-DE" sz="1600" dirty="0" smtClean="0"/>
              <a:t> 08 </a:t>
            </a:r>
            <a:r>
              <a:rPr lang="de-DE" sz="1600" dirty="0" err="1" smtClean="0"/>
              <a:t>to</a:t>
            </a:r>
            <a:r>
              <a:rPr lang="de-DE" sz="1600" dirty="0" smtClean="0"/>
              <a:t> 31 August, 2016</a:t>
            </a:r>
          </a:p>
          <a:p>
            <a:pPr marL="1342800" lvl="3" indent="0">
              <a:buNone/>
            </a:pPr>
            <a:endParaRPr lang="de-DE" sz="1600" dirty="0" smtClean="0"/>
          </a:p>
          <a:p>
            <a:r>
              <a:rPr lang="de-DE" sz="1600" dirty="0" smtClean="0"/>
              <a:t>Budget:		95 </a:t>
            </a:r>
            <a:r>
              <a:rPr lang="de-DE" sz="1600" dirty="0" err="1" smtClean="0"/>
              <a:t>hours</a:t>
            </a:r>
            <a:r>
              <a:rPr lang="de-DE" sz="1600" dirty="0" smtClean="0"/>
              <a:t> block time (</a:t>
            </a:r>
            <a:r>
              <a:rPr lang="de-DE" sz="1600" dirty="0" err="1" smtClean="0"/>
              <a:t>including</a:t>
            </a:r>
            <a:r>
              <a:rPr lang="de-DE" sz="1600" dirty="0" smtClean="0"/>
              <a:t> </a:t>
            </a:r>
            <a:r>
              <a:rPr lang="de-DE" sz="1600" dirty="0" err="1" smtClean="0"/>
              <a:t>transfers</a:t>
            </a:r>
            <a:r>
              <a:rPr lang="de-DE" sz="1600" dirty="0" smtClean="0"/>
              <a:t>)</a:t>
            </a:r>
          </a:p>
          <a:p>
            <a:endParaRPr lang="de-DE" sz="1600" dirty="0" smtClean="0"/>
          </a:p>
          <a:p>
            <a:r>
              <a:rPr lang="de-DE" sz="1600" dirty="0" err="1" smtClean="0"/>
              <a:t>Flights</a:t>
            </a:r>
            <a:r>
              <a:rPr lang="de-DE" sz="1600" dirty="0" smtClean="0"/>
              <a:t>:		~12 </a:t>
            </a:r>
            <a:r>
              <a:rPr lang="de-DE" sz="1600" dirty="0" err="1" smtClean="0"/>
              <a:t>flights</a:t>
            </a:r>
            <a:r>
              <a:rPr lang="de-DE" sz="1600" dirty="0" smtClean="0"/>
              <a:t> (</a:t>
            </a:r>
            <a:r>
              <a:rPr lang="de-DE" sz="1600" dirty="0" err="1" smtClean="0"/>
              <a:t>including</a:t>
            </a:r>
            <a:r>
              <a:rPr lang="de-DE" sz="1600" dirty="0" smtClean="0"/>
              <a:t> 2 </a:t>
            </a:r>
            <a:r>
              <a:rPr lang="de-DE" sz="1600" dirty="0" err="1" smtClean="0"/>
              <a:t>transfers</a:t>
            </a:r>
            <a:r>
              <a:rPr lang="de-DE" sz="1600" dirty="0" smtClean="0"/>
              <a:t>)</a:t>
            </a:r>
          </a:p>
          <a:p>
            <a:endParaRPr lang="de-DE" sz="1600" dirty="0" smtClean="0"/>
          </a:p>
          <a:p>
            <a:r>
              <a:rPr lang="de-DE" sz="1600" dirty="0" smtClean="0"/>
              <a:t>Measurement </a:t>
            </a:r>
            <a:r>
              <a:rPr lang="de-DE" sz="1600" dirty="0" err="1" smtClean="0"/>
              <a:t>area</a:t>
            </a:r>
            <a:r>
              <a:rPr lang="de-DE" sz="1600" dirty="0" smtClean="0"/>
              <a:t>:</a:t>
            </a:r>
          </a:p>
          <a:p>
            <a:pPr marL="0" indent="0">
              <a:buNone/>
            </a:pPr>
            <a:r>
              <a:rPr lang="de-DE" sz="1600" dirty="0"/>
              <a:t>	</a:t>
            </a:r>
            <a:r>
              <a:rPr lang="de-DE" sz="1600" dirty="0" smtClean="0"/>
              <a:t>	</a:t>
            </a:r>
            <a:r>
              <a:rPr lang="de-DE" sz="1600" dirty="0" err="1" smtClean="0"/>
              <a:t>from</a:t>
            </a:r>
            <a:r>
              <a:rPr lang="de-DE" sz="1600" dirty="0" smtClean="0"/>
              <a:t> EDMO </a:t>
            </a:r>
            <a:r>
              <a:rPr lang="de-DE" sz="1600" dirty="0" err="1" smtClean="0"/>
              <a:t>to</a:t>
            </a:r>
            <a:r>
              <a:rPr lang="de-DE" sz="1600" dirty="0" smtClean="0"/>
              <a:t> TBPB; </a:t>
            </a:r>
            <a:r>
              <a:rPr lang="de-DE" sz="1600" dirty="0" err="1" smtClean="0"/>
              <a:t>Dropsondes</a:t>
            </a:r>
            <a:r>
              <a:rPr lang="de-DE" sz="1600" dirty="0" smtClean="0"/>
              <a:t> </a:t>
            </a:r>
            <a:r>
              <a:rPr lang="de-DE" sz="1600" dirty="0" err="1" smtClean="0"/>
              <a:t>over</a:t>
            </a:r>
            <a:r>
              <a:rPr lang="de-DE" sz="1600" dirty="0" smtClean="0"/>
              <a:t> </a:t>
            </a:r>
            <a:r>
              <a:rPr lang="de-DE" sz="1600" dirty="0" err="1" smtClean="0"/>
              <a:t>sea</a:t>
            </a:r>
            <a:endParaRPr lang="de-DE" sz="1600" dirty="0" smtClean="0"/>
          </a:p>
          <a:p>
            <a:pPr marL="0" indent="0">
              <a:buNone/>
            </a:pPr>
            <a:r>
              <a:rPr lang="de-DE" sz="1600" dirty="0"/>
              <a:t>	</a:t>
            </a:r>
            <a:r>
              <a:rPr lang="de-DE" sz="1600" dirty="0" smtClean="0"/>
              <a:t>	South </a:t>
            </a:r>
            <a:r>
              <a:rPr lang="de-DE" sz="1600" dirty="0" err="1" smtClean="0"/>
              <a:t>Atlantic</a:t>
            </a:r>
            <a:r>
              <a:rPr lang="de-DE" sz="1600" dirty="0" smtClean="0"/>
              <a:t> East </a:t>
            </a:r>
            <a:r>
              <a:rPr lang="de-DE" sz="1600" dirty="0" err="1" smtClean="0"/>
              <a:t>of</a:t>
            </a:r>
            <a:r>
              <a:rPr lang="de-DE" sz="1600" dirty="0" smtClean="0"/>
              <a:t> Barbados</a:t>
            </a:r>
            <a:endParaRPr lang="de-DE" sz="1600" i="1" dirty="0" smtClean="0"/>
          </a:p>
        </p:txBody>
      </p:sp>
      <p:sp>
        <p:nvSpPr>
          <p:cNvPr id="3" name="Titel 2"/>
          <p:cNvSpPr>
            <a:spLocks noGrp="1"/>
          </p:cNvSpPr>
          <p:nvPr>
            <p:ph type="title"/>
          </p:nvPr>
        </p:nvSpPr>
        <p:spPr>
          <a:xfrm>
            <a:off x="486000" y="648001"/>
            <a:ext cx="8172000" cy="332728"/>
          </a:xfrm>
        </p:spPr>
        <p:txBody>
          <a:bodyPr/>
          <a:lstStyle/>
          <a:p>
            <a:r>
              <a:rPr lang="de-DE" dirty="0" smtClean="0"/>
              <a:t>NARVAL II, August 2016</a:t>
            </a:r>
            <a:endParaRPr lang="de-DE" sz="2000" b="0" i="1" dirty="0"/>
          </a:p>
        </p:txBody>
      </p:sp>
    </p:spTree>
    <p:extLst>
      <p:ext uri="{BB962C8B-B14F-4D97-AF65-F5344CB8AC3E}">
        <p14:creationId xmlns:p14="http://schemas.microsoft.com/office/powerpoint/2010/main" val="37466733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86000" y="260648"/>
            <a:ext cx="8172000" cy="476744"/>
          </a:xfrm>
        </p:spPr>
        <p:txBody>
          <a:bodyPr/>
          <a:lstStyle/>
          <a:p>
            <a:r>
              <a:rPr lang="en-GB" dirty="0" smtClean="0"/>
              <a:t>Other logistics</a:t>
            </a:r>
            <a:endParaRPr lang="en-GB" dirty="0"/>
          </a:p>
        </p:txBody>
      </p:sp>
      <p:sp>
        <p:nvSpPr>
          <p:cNvPr id="3" name="Rechteck 2"/>
          <p:cNvSpPr/>
          <p:nvPr/>
        </p:nvSpPr>
        <p:spPr>
          <a:xfrm>
            <a:off x="395536" y="692696"/>
            <a:ext cx="8208912" cy="6247864"/>
          </a:xfrm>
          <a:prstGeom prst="rect">
            <a:avLst/>
          </a:prstGeom>
        </p:spPr>
        <p:txBody>
          <a:bodyPr wrap="square">
            <a:spAutoFit/>
          </a:bodyPr>
          <a:lstStyle/>
          <a:p>
            <a:pPr marL="285750" indent="-285750">
              <a:buFont typeface="Arial" panose="020B0604020202020204" pitchFamily="34" charset="0"/>
              <a:buChar char="•"/>
            </a:pPr>
            <a:r>
              <a:rPr lang="de-DE" sz="1600" dirty="0" smtClean="0">
                <a:latin typeface="Arial" pitchFamily="34" charset="0"/>
                <a:cs typeface="Arial" pitchFamily="34" charset="0"/>
              </a:rPr>
              <a:t>Rental </a:t>
            </a:r>
            <a:r>
              <a:rPr lang="de-DE" sz="1600" dirty="0" err="1" smtClean="0">
                <a:latin typeface="Arial" pitchFamily="34" charset="0"/>
                <a:cs typeface="Arial" pitchFamily="34" charset="0"/>
              </a:rPr>
              <a:t>cars</a:t>
            </a:r>
            <a:endParaRPr lang="de-DE" sz="1600" dirty="0" smtClean="0">
              <a:latin typeface="Arial" pitchFamily="34" charset="0"/>
              <a:cs typeface="Arial" pitchFamily="34" charset="0"/>
            </a:endParaRPr>
          </a:p>
          <a:p>
            <a:r>
              <a:rPr lang="de-DE" sz="1600" dirty="0" err="1" smtClean="0">
                <a:latin typeface="Arial" pitchFamily="34" charset="0"/>
                <a:cs typeface="Arial" pitchFamily="34" charset="0"/>
              </a:rPr>
              <a:t>It</a:t>
            </a:r>
            <a:r>
              <a:rPr lang="de-DE" sz="1600" dirty="0" smtClean="0">
                <a:latin typeface="Arial" pitchFamily="34" charset="0"/>
                <a:cs typeface="Arial" pitchFamily="34" charset="0"/>
              </a:rPr>
              <a:t> </a:t>
            </a:r>
            <a:r>
              <a:rPr lang="de-DE" sz="1600" dirty="0" err="1" smtClean="0">
                <a:latin typeface="Arial" pitchFamily="34" charset="0"/>
                <a:cs typeface="Arial" pitchFamily="34" charset="0"/>
              </a:rPr>
              <a:t>is</a:t>
            </a:r>
            <a:r>
              <a:rPr lang="de-DE" sz="1600" dirty="0" smtClean="0">
                <a:latin typeface="Arial" pitchFamily="34" charset="0"/>
                <a:cs typeface="Arial" pitchFamily="34" charset="0"/>
              </a:rPr>
              <a:t> </a:t>
            </a:r>
            <a:r>
              <a:rPr lang="de-DE" sz="1600" dirty="0" err="1" smtClean="0">
                <a:latin typeface="Arial" pitchFamily="34" charset="0"/>
                <a:cs typeface="Arial" pitchFamily="34" charset="0"/>
              </a:rPr>
              <a:t>suggested</a:t>
            </a:r>
            <a:r>
              <a:rPr lang="de-DE" sz="1600" dirty="0" smtClean="0">
                <a:latin typeface="Arial" pitchFamily="34" charset="0"/>
                <a:cs typeface="Arial" pitchFamily="34" charset="0"/>
              </a:rPr>
              <a:t> </a:t>
            </a:r>
            <a:r>
              <a:rPr lang="de-DE" sz="1600" dirty="0" err="1" smtClean="0">
                <a:latin typeface="Arial" pitchFamily="34" charset="0"/>
                <a:cs typeface="Arial" pitchFamily="34" charset="0"/>
              </a:rPr>
              <a:t>that</a:t>
            </a:r>
            <a:r>
              <a:rPr lang="de-DE" sz="1600" dirty="0" smtClean="0">
                <a:latin typeface="Arial" pitchFamily="34" charset="0"/>
                <a:cs typeface="Arial" pitchFamily="34" charset="0"/>
              </a:rPr>
              <a:t> </a:t>
            </a:r>
            <a:r>
              <a:rPr lang="de-DE" sz="1600" dirty="0" err="1" smtClean="0">
                <a:latin typeface="Arial" pitchFamily="34" charset="0"/>
                <a:cs typeface="Arial" pitchFamily="34" charset="0"/>
              </a:rPr>
              <a:t>each</a:t>
            </a:r>
            <a:r>
              <a:rPr lang="de-DE" sz="1600" dirty="0" smtClean="0">
                <a:latin typeface="Arial" pitchFamily="34" charset="0"/>
                <a:cs typeface="Arial" pitchFamily="34" charset="0"/>
              </a:rPr>
              <a:t> </a:t>
            </a:r>
            <a:r>
              <a:rPr lang="de-DE" sz="1600" dirty="0" err="1" smtClean="0">
                <a:latin typeface="Arial" pitchFamily="34" charset="0"/>
                <a:cs typeface="Arial" pitchFamily="34" charset="0"/>
              </a:rPr>
              <a:t>group</a:t>
            </a:r>
            <a:r>
              <a:rPr lang="de-DE" sz="1600" dirty="0" smtClean="0">
                <a:latin typeface="Arial" pitchFamily="34" charset="0"/>
                <a:cs typeface="Arial" pitchFamily="34" charset="0"/>
              </a:rPr>
              <a:t> </a:t>
            </a:r>
            <a:r>
              <a:rPr lang="de-DE" sz="1600" dirty="0" err="1" smtClean="0">
                <a:latin typeface="Arial" pitchFamily="34" charset="0"/>
                <a:cs typeface="Arial" pitchFamily="34" charset="0"/>
              </a:rPr>
              <a:t>rents</a:t>
            </a:r>
            <a:r>
              <a:rPr lang="de-DE" sz="1600" dirty="0" smtClean="0">
                <a:latin typeface="Arial" pitchFamily="34" charset="0"/>
                <a:cs typeface="Arial" pitchFamily="34" charset="0"/>
              </a:rPr>
              <a:t> </a:t>
            </a:r>
            <a:r>
              <a:rPr lang="de-DE" sz="1600" dirty="0" err="1" smtClean="0">
                <a:latin typeface="Arial" pitchFamily="34" charset="0"/>
                <a:cs typeface="Arial" pitchFamily="34" charset="0"/>
              </a:rPr>
              <a:t>the</a:t>
            </a:r>
            <a:r>
              <a:rPr lang="de-DE" sz="1600" dirty="0" smtClean="0">
                <a:latin typeface="Arial" pitchFamily="34" charset="0"/>
                <a:cs typeface="Arial" pitchFamily="34" charset="0"/>
              </a:rPr>
              <a:t> </a:t>
            </a:r>
            <a:r>
              <a:rPr lang="de-DE" sz="1600" dirty="0" err="1" smtClean="0">
                <a:latin typeface="Arial" pitchFamily="34" charset="0"/>
                <a:cs typeface="Arial" pitchFamily="34" charset="0"/>
              </a:rPr>
              <a:t>required</a:t>
            </a:r>
            <a:r>
              <a:rPr lang="de-DE" sz="1600" dirty="0" smtClean="0">
                <a:latin typeface="Arial" pitchFamily="34" charset="0"/>
                <a:cs typeface="Arial" pitchFamily="34" charset="0"/>
              </a:rPr>
              <a:t> </a:t>
            </a:r>
            <a:r>
              <a:rPr lang="de-DE" sz="1600" dirty="0" err="1" smtClean="0">
                <a:latin typeface="Arial" pitchFamily="34" charset="0"/>
                <a:cs typeface="Arial" pitchFamily="34" charset="0"/>
              </a:rPr>
              <a:t>cars</a:t>
            </a:r>
            <a:r>
              <a:rPr lang="de-DE" sz="1600" dirty="0" smtClean="0">
                <a:latin typeface="Arial" pitchFamily="34" charset="0"/>
                <a:cs typeface="Arial" pitchFamily="34" charset="0"/>
              </a:rPr>
              <a:t> </a:t>
            </a:r>
            <a:r>
              <a:rPr lang="de-DE" sz="1600" dirty="0" err="1" smtClean="0">
                <a:latin typeface="Arial" pitchFamily="34" charset="0"/>
                <a:cs typeface="Arial" pitchFamily="34" charset="0"/>
              </a:rPr>
              <a:t>individually</a:t>
            </a:r>
            <a:r>
              <a:rPr lang="de-DE" sz="1600" dirty="0" smtClean="0">
                <a:latin typeface="Arial" pitchFamily="34" charset="0"/>
                <a:cs typeface="Arial" pitchFamily="34" charset="0"/>
              </a:rPr>
              <a:t>.</a:t>
            </a:r>
          </a:p>
          <a:p>
            <a:r>
              <a:rPr lang="de-DE" sz="1600" dirty="0" err="1" smtClean="0">
                <a:latin typeface="Arial" pitchFamily="34" charset="0"/>
                <a:cs typeface="Arial" pitchFamily="34" charset="0"/>
              </a:rPr>
              <a:t>Driving</a:t>
            </a:r>
            <a:r>
              <a:rPr lang="de-DE" sz="1600" dirty="0" smtClean="0">
                <a:latin typeface="Arial" pitchFamily="34" charset="0"/>
                <a:cs typeface="Arial" pitchFamily="34" charset="0"/>
              </a:rPr>
              <a:t> on </a:t>
            </a:r>
            <a:r>
              <a:rPr lang="de-DE" sz="1600" dirty="0" err="1" smtClean="0">
                <a:latin typeface="Arial" pitchFamily="34" charset="0"/>
                <a:cs typeface="Arial" pitchFamily="34" charset="0"/>
              </a:rPr>
              <a:t>left</a:t>
            </a:r>
            <a:r>
              <a:rPr lang="de-DE" sz="1600" dirty="0" smtClean="0">
                <a:latin typeface="Arial" pitchFamily="34" charset="0"/>
                <a:cs typeface="Arial" pitchFamily="34" charset="0"/>
              </a:rPr>
              <a:t>! </a:t>
            </a:r>
          </a:p>
          <a:p>
            <a:r>
              <a:rPr lang="de-DE" sz="1600" dirty="0" err="1" smtClean="0">
                <a:latin typeface="Arial" pitchFamily="34" charset="0"/>
                <a:cs typeface="Arial" pitchFamily="34" charset="0"/>
              </a:rPr>
              <a:t>You</a:t>
            </a:r>
            <a:r>
              <a:rPr lang="de-DE" sz="1600" dirty="0" smtClean="0">
                <a:latin typeface="Arial" pitchFamily="34" charset="0"/>
                <a:cs typeface="Arial" pitchFamily="34" charset="0"/>
              </a:rPr>
              <a:t> </a:t>
            </a:r>
            <a:r>
              <a:rPr lang="de-DE" sz="1600" dirty="0" err="1" smtClean="0">
                <a:latin typeface="Arial" pitchFamily="34" charset="0"/>
                <a:cs typeface="Arial" pitchFamily="34" charset="0"/>
              </a:rPr>
              <a:t>need</a:t>
            </a:r>
            <a:r>
              <a:rPr lang="de-DE" sz="1600" dirty="0" smtClean="0">
                <a:latin typeface="Arial" pitchFamily="34" charset="0"/>
                <a:cs typeface="Arial" pitchFamily="34" charset="0"/>
              </a:rPr>
              <a:t> a </a:t>
            </a:r>
            <a:r>
              <a:rPr lang="de-DE" sz="1600" dirty="0" err="1" smtClean="0">
                <a:latin typeface="Arial" pitchFamily="34" charset="0"/>
                <a:cs typeface="Arial" pitchFamily="34" charset="0"/>
              </a:rPr>
              <a:t>local</a:t>
            </a:r>
            <a:r>
              <a:rPr lang="de-DE" sz="1600" dirty="0" smtClean="0">
                <a:latin typeface="Arial" pitchFamily="34" charset="0"/>
                <a:cs typeface="Arial" pitchFamily="34" charset="0"/>
              </a:rPr>
              <a:t> </a:t>
            </a:r>
            <a:r>
              <a:rPr lang="de-DE" sz="1600" dirty="0" err="1" smtClean="0">
                <a:latin typeface="Arial" pitchFamily="34" charset="0"/>
                <a:cs typeface="Arial" pitchFamily="34" charset="0"/>
              </a:rPr>
              <a:t>authorization</a:t>
            </a:r>
            <a:r>
              <a:rPr lang="de-DE" sz="1600" dirty="0" smtClean="0">
                <a:latin typeface="Arial" pitchFamily="34" charset="0"/>
                <a:cs typeface="Arial" pitchFamily="34" charset="0"/>
              </a:rPr>
              <a:t>, </a:t>
            </a:r>
            <a:r>
              <a:rPr lang="de-DE" sz="1600" dirty="0" err="1" smtClean="0">
                <a:latin typeface="Arial" pitchFamily="34" charset="0"/>
                <a:cs typeface="Arial" pitchFamily="34" charset="0"/>
              </a:rPr>
              <a:t>you</a:t>
            </a:r>
            <a:r>
              <a:rPr lang="de-DE" sz="1600" dirty="0" smtClean="0">
                <a:latin typeface="Arial" pitchFamily="34" charset="0"/>
                <a:cs typeface="Arial" pitchFamily="34" charset="0"/>
              </a:rPr>
              <a:t> </a:t>
            </a:r>
            <a:r>
              <a:rPr lang="de-DE" sz="1600" dirty="0" err="1" smtClean="0">
                <a:latin typeface="Arial" pitchFamily="34" charset="0"/>
                <a:cs typeface="Arial" pitchFamily="34" charset="0"/>
              </a:rPr>
              <a:t>get</a:t>
            </a:r>
            <a:r>
              <a:rPr lang="de-DE" sz="1600" dirty="0" smtClean="0">
                <a:latin typeface="Arial" pitchFamily="34" charset="0"/>
                <a:cs typeface="Arial" pitchFamily="34" charset="0"/>
              </a:rPr>
              <a:t> </a:t>
            </a:r>
            <a:r>
              <a:rPr lang="de-DE" sz="1600" dirty="0" err="1" smtClean="0">
                <a:latin typeface="Arial" pitchFamily="34" charset="0"/>
                <a:cs typeface="Arial" pitchFamily="34" charset="0"/>
              </a:rPr>
              <a:t>it</a:t>
            </a:r>
            <a:r>
              <a:rPr lang="de-DE" sz="1600" dirty="0" smtClean="0">
                <a:latin typeface="Arial" pitchFamily="34" charset="0"/>
                <a:cs typeface="Arial" pitchFamily="34" charset="0"/>
              </a:rPr>
              <a:t> at </a:t>
            </a:r>
            <a:r>
              <a:rPr lang="de-DE" sz="1600" dirty="0" err="1" smtClean="0">
                <a:latin typeface="Arial" pitchFamily="34" charset="0"/>
                <a:cs typeface="Arial" pitchFamily="34" charset="0"/>
              </a:rPr>
              <a:t>the</a:t>
            </a:r>
            <a:r>
              <a:rPr lang="de-DE" sz="1600" dirty="0" smtClean="0">
                <a:latin typeface="Arial" pitchFamily="34" charset="0"/>
                <a:cs typeface="Arial" pitchFamily="34" charset="0"/>
              </a:rPr>
              <a:t> </a:t>
            </a:r>
            <a:r>
              <a:rPr lang="de-DE" sz="1600" dirty="0" err="1" smtClean="0">
                <a:latin typeface="Arial" pitchFamily="34" charset="0"/>
                <a:cs typeface="Arial" pitchFamily="34" charset="0"/>
              </a:rPr>
              <a:t>rental</a:t>
            </a:r>
            <a:r>
              <a:rPr lang="de-DE" sz="1600" dirty="0" smtClean="0">
                <a:latin typeface="Arial" pitchFamily="34" charset="0"/>
                <a:cs typeface="Arial" pitchFamily="34" charset="0"/>
              </a:rPr>
              <a:t> </a:t>
            </a:r>
            <a:r>
              <a:rPr lang="de-DE" sz="1600" dirty="0" err="1" smtClean="0">
                <a:latin typeface="Arial" pitchFamily="34" charset="0"/>
                <a:cs typeface="Arial" pitchFamily="34" charset="0"/>
              </a:rPr>
              <a:t>car</a:t>
            </a:r>
            <a:r>
              <a:rPr lang="de-DE" sz="1600" dirty="0" smtClean="0">
                <a:latin typeface="Arial" pitchFamily="34" charset="0"/>
                <a:cs typeface="Arial" pitchFamily="34" charset="0"/>
              </a:rPr>
              <a:t> </a:t>
            </a:r>
            <a:r>
              <a:rPr lang="de-DE" sz="1600" dirty="0" err="1" smtClean="0">
                <a:latin typeface="Arial" pitchFamily="34" charset="0"/>
                <a:cs typeface="Arial" pitchFamily="34" charset="0"/>
              </a:rPr>
              <a:t>office</a:t>
            </a:r>
            <a:r>
              <a:rPr lang="de-DE" sz="1600" dirty="0" smtClean="0">
                <a:latin typeface="Arial" pitchFamily="34" charset="0"/>
                <a:cs typeface="Arial" pitchFamily="34" charset="0"/>
              </a:rPr>
              <a:t>, </a:t>
            </a:r>
            <a:r>
              <a:rPr lang="de-DE" sz="1600" dirty="0" err="1" smtClean="0">
                <a:solidFill>
                  <a:srgbClr val="FF0000"/>
                </a:solidFill>
                <a:latin typeface="Arial" pitchFamily="34" charset="0"/>
                <a:cs typeface="Arial" pitchFamily="34" charset="0"/>
              </a:rPr>
              <a:t>costs</a:t>
            </a:r>
            <a:r>
              <a:rPr lang="de-DE" sz="1600" dirty="0" smtClean="0">
                <a:solidFill>
                  <a:srgbClr val="FF0000"/>
                </a:solidFill>
                <a:latin typeface="Arial" pitchFamily="34" charset="0"/>
                <a:cs typeface="Arial" pitchFamily="34" charset="0"/>
              </a:rPr>
              <a:t> 10 BBD</a:t>
            </a:r>
          </a:p>
          <a:p>
            <a:endParaRPr lang="de-DE" sz="1600" dirty="0">
              <a:latin typeface="Arial" pitchFamily="34" charset="0"/>
              <a:cs typeface="Arial" pitchFamily="34" charset="0"/>
            </a:endParaRPr>
          </a:p>
          <a:p>
            <a:pPr marL="285750" indent="-285750">
              <a:buFont typeface="Arial" panose="020B0604020202020204" pitchFamily="34" charset="0"/>
              <a:buChar char="•"/>
            </a:pPr>
            <a:r>
              <a:rPr lang="de-DE" sz="1600" dirty="0" err="1" smtClean="0">
                <a:latin typeface="Arial" pitchFamily="34" charset="0"/>
                <a:cs typeface="Arial" pitchFamily="34" charset="0"/>
              </a:rPr>
              <a:t>Health</a:t>
            </a:r>
            <a:r>
              <a:rPr lang="de-DE" sz="1600" dirty="0" smtClean="0">
                <a:latin typeface="Arial" pitchFamily="34" charset="0"/>
                <a:cs typeface="Arial" pitchFamily="34" charset="0"/>
              </a:rPr>
              <a:t> </a:t>
            </a:r>
            <a:r>
              <a:rPr lang="de-DE" sz="1600" dirty="0" err="1" smtClean="0">
                <a:latin typeface="Arial" pitchFamily="34" charset="0"/>
                <a:cs typeface="Arial" pitchFamily="34" charset="0"/>
              </a:rPr>
              <a:t>precautions</a:t>
            </a:r>
            <a:r>
              <a:rPr lang="de-DE" sz="1600" dirty="0" smtClean="0">
                <a:latin typeface="Arial" pitchFamily="34" charset="0"/>
                <a:cs typeface="Arial" pitchFamily="34" charset="0"/>
              </a:rPr>
              <a:t>/</a:t>
            </a:r>
            <a:r>
              <a:rPr lang="de-DE" sz="1600" dirty="0" err="1" smtClean="0">
                <a:latin typeface="Arial" pitchFamily="34" charset="0"/>
                <a:cs typeface="Arial" pitchFamily="34" charset="0"/>
              </a:rPr>
              <a:t>vaccination</a:t>
            </a:r>
            <a:r>
              <a:rPr lang="de-DE" sz="1600" dirty="0" smtClean="0">
                <a:latin typeface="Arial" pitchFamily="34" charset="0"/>
                <a:cs typeface="Arial" pitchFamily="34" charset="0"/>
              </a:rPr>
              <a:t>, </a:t>
            </a:r>
            <a:r>
              <a:rPr lang="de-DE" sz="1600" dirty="0" err="1" smtClean="0">
                <a:latin typeface="Arial" pitchFamily="34" charset="0"/>
                <a:cs typeface="Arial" pitchFamily="34" charset="0"/>
              </a:rPr>
              <a:t>travel</a:t>
            </a:r>
            <a:r>
              <a:rPr lang="de-DE" sz="1600" dirty="0" smtClean="0">
                <a:latin typeface="Arial" pitchFamily="34" charset="0"/>
                <a:cs typeface="Arial" pitchFamily="34" charset="0"/>
              </a:rPr>
              <a:t> </a:t>
            </a:r>
            <a:r>
              <a:rPr lang="de-DE" sz="1600" dirty="0" err="1" smtClean="0">
                <a:latin typeface="Arial" pitchFamily="34" charset="0"/>
                <a:cs typeface="Arial" pitchFamily="34" charset="0"/>
              </a:rPr>
              <a:t>information</a:t>
            </a:r>
            <a:r>
              <a:rPr lang="de-DE" sz="1600" dirty="0" smtClean="0">
                <a:latin typeface="Arial" pitchFamily="34" charset="0"/>
                <a:cs typeface="Arial" pitchFamily="34" charset="0"/>
              </a:rPr>
              <a:t>, </a:t>
            </a:r>
            <a:r>
              <a:rPr lang="de-DE" sz="1600" dirty="0" err="1" smtClean="0">
                <a:latin typeface="Arial" pitchFamily="34" charset="0"/>
                <a:cs typeface="Arial" pitchFamily="34" charset="0"/>
              </a:rPr>
              <a:t>visa</a:t>
            </a:r>
            <a:r>
              <a:rPr lang="de-DE" sz="1600" dirty="0" smtClean="0">
                <a:latin typeface="Arial" pitchFamily="34" charset="0"/>
                <a:cs typeface="Arial" pitchFamily="34" charset="0"/>
              </a:rPr>
              <a:t> etc.:</a:t>
            </a:r>
          </a:p>
          <a:p>
            <a:r>
              <a:rPr lang="de-DE" sz="1600" u="sng" dirty="0">
                <a:hlinkClick r:id="rId2"/>
              </a:rPr>
              <a:t>http://</a:t>
            </a:r>
            <a:r>
              <a:rPr lang="de-DE" sz="1600" u="sng" dirty="0" smtClean="0">
                <a:hlinkClick r:id="rId2"/>
              </a:rPr>
              <a:t>www.auswaertiges-amt.de/DE/Laenderinformationen/00-SiHi/BarbadosSicherheit.html</a:t>
            </a:r>
            <a:endParaRPr lang="de-DE" sz="1600" u="sng" dirty="0" smtClean="0"/>
          </a:p>
          <a:p>
            <a:endParaRPr lang="de-DE" sz="1600" u="sng" dirty="0"/>
          </a:p>
          <a:p>
            <a:r>
              <a:rPr lang="de-DE" sz="1600" dirty="0" err="1" smtClean="0">
                <a:latin typeface="Arial" panose="020B0604020202020204" pitchFamily="34" charset="0"/>
                <a:cs typeface="Arial" panose="020B0604020202020204" pitchFamily="34" charset="0"/>
              </a:rPr>
              <a:t>Mosquitos</a:t>
            </a:r>
            <a:r>
              <a:rPr lang="de-DE" sz="1600" dirty="0" smtClean="0">
                <a:latin typeface="Arial" panose="020B0604020202020204" pitchFamily="34" charset="0"/>
                <a:cs typeface="Arial" panose="020B0604020202020204" pitchFamily="34" charset="0"/>
              </a:rPr>
              <a:t> – </a:t>
            </a:r>
            <a:r>
              <a:rPr lang="de-DE" sz="1600" dirty="0" err="1" smtClean="0">
                <a:latin typeface="Arial" panose="020B0604020202020204" pitchFamily="34" charset="0"/>
                <a:cs typeface="Arial" panose="020B0604020202020204" pitchFamily="34" charset="0"/>
              </a:rPr>
              <a:t>yes</a:t>
            </a:r>
            <a:r>
              <a:rPr lang="de-DE" sz="1600" dirty="0" smtClean="0">
                <a:latin typeface="Arial" panose="020B0604020202020204" pitchFamily="34" charset="0"/>
                <a:cs typeface="Arial" panose="020B0604020202020204" pitchFamily="34" charset="0"/>
              </a:rPr>
              <a:t>! Day and </a:t>
            </a:r>
            <a:r>
              <a:rPr lang="de-DE" sz="1600" dirty="0" err="1" smtClean="0">
                <a:latin typeface="Arial" panose="020B0604020202020204" pitchFamily="34" charset="0"/>
                <a:cs typeface="Arial" panose="020B0604020202020204" pitchFamily="34" charset="0"/>
              </a:rPr>
              <a:t>night</a:t>
            </a:r>
            <a:r>
              <a:rPr lang="de-DE" sz="1600" dirty="0" smtClean="0">
                <a:latin typeface="Arial" panose="020B0604020202020204" pitchFamily="34" charset="0"/>
                <a:cs typeface="Arial" panose="020B0604020202020204" pitchFamily="34" charset="0"/>
              </a:rPr>
              <a:t>. </a:t>
            </a:r>
            <a:r>
              <a:rPr lang="de-DE" sz="1600" dirty="0" err="1" smtClean="0">
                <a:latin typeface="Arial" panose="020B0604020202020204" pitchFamily="34" charset="0"/>
                <a:cs typeface="Arial" panose="020B0604020202020204" pitchFamily="34" charset="0"/>
              </a:rPr>
              <a:t>During</a:t>
            </a:r>
            <a:r>
              <a:rPr lang="de-DE" sz="1600" dirty="0" smtClean="0">
                <a:latin typeface="Arial" panose="020B0604020202020204" pitchFamily="34" charset="0"/>
                <a:cs typeface="Arial" panose="020B0604020202020204" pitchFamily="34" charset="0"/>
              </a:rPr>
              <a:t> </a:t>
            </a:r>
            <a:r>
              <a:rPr lang="de-DE" sz="1600" dirty="0" err="1" smtClean="0">
                <a:latin typeface="Arial" panose="020B0604020202020204" pitchFamily="34" charset="0"/>
                <a:cs typeface="Arial" panose="020B0604020202020204" pitchFamily="34" charset="0"/>
              </a:rPr>
              <a:t>the</a:t>
            </a:r>
            <a:r>
              <a:rPr lang="de-DE" sz="1600" dirty="0" smtClean="0">
                <a:latin typeface="Arial" panose="020B0604020202020204" pitchFamily="34" charset="0"/>
                <a:cs typeface="Arial" panose="020B0604020202020204" pitchFamily="34" charset="0"/>
              </a:rPr>
              <a:t> </a:t>
            </a:r>
            <a:r>
              <a:rPr lang="de-DE" sz="1600" dirty="0" err="1" smtClean="0">
                <a:latin typeface="Arial" panose="020B0604020202020204" pitchFamily="34" charset="0"/>
                <a:cs typeface="Arial" panose="020B0604020202020204" pitchFamily="34" charset="0"/>
              </a:rPr>
              <a:t>pre-visit</a:t>
            </a:r>
            <a:r>
              <a:rPr lang="de-DE" sz="1600" dirty="0" smtClean="0">
                <a:latin typeface="Arial" panose="020B0604020202020204" pitchFamily="34" charset="0"/>
                <a:cs typeface="Arial" panose="020B0604020202020204" pitchFamily="34" charset="0"/>
              </a:rPr>
              <a:t> </a:t>
            </a:r>
            <a:r>
              <a:rPr lang="de-DE" sz="1600" dirty="0" err="1" smtClean="0">
                <a:latin typeface="Arial" panose="020B0604020202020204" pitchFamily="34" charset="0"/>
                <a:cs typeface="Arial" panose="020B0604020202020204" pitchFamily="34" charset="0"/>
              </a:rPr>
              <a:t>more</a:t>
            </a:r>
            <a:r>
              <a:rPr lang="de-DE" sz="1600" dirty="0" smtClean="0">
                <a:latin typeface="Arial" panose="020B0604020202020204" pitchFamily="34" charset="0"/>
                <a:cs typeface="Arial" panose="020B0604020202020204" pitchFamily="34" charset="0"/>
              </a:rPr>
              <a:t> at </a:t>
            </a:r>
            <a:r>
              <a:rPr lang="de-DE" sz="1600" dirty="0" err="1" smtClean="0">
                <a:latin typeface="Arial" panose="020B0604020202020204" pitchFamily="34" charset="0"/>
                <a:cs typeface="Arial" panose="020B0604020202020204" pitchFamily="34" charset="0"/>
              </a:rPr>
              <a:t>night</a:t>
            </a:r>
            <a:r>
              <a:rPr lang="de-DE" sz="1600" dirty="0" smtClean="0">
                <a:latin typeface="Arial" panose="020B0604020202020204" pitchFamily="34" charset="0"/>
                <a:cs typeface="Arial" panose="020B0604020202020204" pitchFamily="34" charset="0"/>
              </a:rPr>
              <a:t>.</a:t>
            </a:r>
          </a:p>
          <a:p>
            <a:r>
              <a:rPr lang="de-DE" sz="1600" dirty="0" err="1" smtClean="0">
                <a:latin typeface="Arial" panose="020B0604020202020204" pitchFamily="34" charset="0"/>
                <a:cs typeface="Arial" panose="020B0604020202020204" pitchFamily="34" charset="0"/>
              </a:rPr>
              <a:t>Zika</a:t>
            </a:r>
            <a:r>
              <a:rPr lang="de-DE" sz="1600" dirty="0" smtClean="0">
                <a:latin typeface="Arial" panose="020B0604020202020204" pitchFamily="34" charset="0"/>
                <a:cs typeface="Arial" panose="020B0604020202020204" pitchFamily="34" charset="0"/>
              </a:rPr>
              <a:t> </a:t>
            </a:r>
            <a:r>
              <a:rPr lang="de-DE" sz="1600" dirty="0" err="1" smtClean="0">
                <a:latin typeface="Arial" panose="020B0604020202020204" pitchFamily="34" charset="0"/>
                <a:cs typeface="Arial" panose="020B0604020202020204" pitchFamily="34" charset="0"/>
              </a:rPr>
              <a:t>is</a:t>
            </a:r>
            <a:r>
              <a:rPr lang="de-DE" sz="1600" dirty="0" smtClean="0">
                <a:latin typeface="Arial" panose="020B0604020202020204" pitchFamily="34" charset="0"/>
                <a:cs typeface="Arial" panose="020B0604020202020204" pitchFamily="34" charset="0"/>
              </a:rPr>
              <a:t> an </a:t>
            </a:r>
            <a:r>
              <a:rPr lang="de-DE" sz="1600" dirty="0" err="1" smtClean="0">
                <a:latin typeface="Arial" panose="020B0604020202020204" pitchFamily="34" charset="0"/>
                <a:cs typeface="Arial" panose="020B0604020202020204" pitchFamily="34" charset="0"/>
              </a:rPr>
              <a:t>increasing</a:t>
            </a:r>
            <a:r>
              <a:rPr lang="de-DE" sz="1600" dirty="0" smtClean="0">
                <a:latin typeface="Arial" panose="020B0604020202020204" pitchFamily="34" charset="0"/>
                <a:cs typeface="Arial" panose="020B0604020202020204" pitchFamily="34" charset="0"/>
              </a:rPr>
              <a:t> </a:t>
            </a:r>
            <a:r>
              <a:rPr lang="de-DE" sz="1600" dirty="0" err="1" smtClean="0">
                <a:latin typeface="Arial" panose="020B0604020202020204" pitchFamily="34" charset="0"/>
                <a:cs typeface="Arial" panose="020B0604020202020204" pitchFamily="34" charset="0"/>
              </a:rPr>
              <a:t>problem</a:t>
            </a:r>
            <a:r>
              <a:rPr lang="de-DE" sz="1600" dirty="0" smtClean="0">
                <a:latin typeface="Arial" panose="020B0604020202020204" pitchFamily="34" charset="0"/>
                <a:cs typeface="Arial" panose="020B0604020202020204" pitchFamily="34" charset="0"/>
              </a:rPr>
              <a:t>, also </a:t>
            </a:r>
            <a:r>
              <a:rPr lang="de-DE" sz="1600" dirty="0" err="1" smtClean="0">
                <a:latin typeface="Arial" panose="020B0604020202020204" pitchFamily="34" charset="0"/>
                <a:cs typeface="Arial" panose="020B0604020202020204" pitchFamily="34" charset="0"/>
              </a:rPr>
              <a:t>other</a:t>
            </a:r>
            <a:r>
              <a:rPr lang="de-DE" sz="1600" dirty="0" smtClean="0">
                <a:latin typeface="Arial" panose="020B0604020202020204" pitchFamily="34" charset="0"/>
                <a:cs typeface="Arial" panose="020B0604020202020204" pitchFamily="34" charset="0"/>
              </a:rPr>
              <a:t> </a:t>
            </a:r>
            <a:r>
              <a:rPr lang="de-DE" sz="1600" dirty="0" err="1" smtClean="0">
                <a:latin typeface="Arial" panose="020B0604020202020204" pitchFamily="34" charset="0"/>
                <a:cs typeface="Arial" panose="020B0604020202020204" pitchFamily="34" charset="0"/>
              </a:rPr>
              <a:t>kinds</a:t>
            </a:r>
            <a:r>
              <a:rPr lang="de-DE" sz="1600" dirty="0" smtClean="0">
                <a:latin typeface="Arial" panose="020B0604020202020204" pitchFamily="34" charset="0"/>
                <a:cs typeface="Arial" panose="020B0604020202020204" pitchFamily="34" charset="0"/>
              </a:rPr>
              <a:t> </a:t>
            </a:r>
            <a:r>
              <a:rPr lang="de-DE" sz="1600" dirty="0" err="1" smtClean="0">
                <a:latin typeface="Arial" panose="020B0604020202020204" pitchFamily="34" charset="0"/>
                <a:cs typeface="Arial" panose="020B0604020202020204" pitchFamily="34" charset="0"/>
              </a:rPr>
              <a:t>of</a:t>
            </a:r>
            <a:r>
              <a:rPr lang="de-DE" sz="1600" dirty="0" smtClean="0">
                <a:latin typeface="Arial" panose="020B0604020202020204" pitchFamily="34" charset="0"/>
                <a:cs typeface="Arial" panose="020B0604020202020204" pitchFamily="34" charset="0"/>
              </a:rPr>
              <a:t> </a:t>
            </a:r>
            <a:r>
              <a:rPr lang="de-DE" sz="1600" dirty="0" err="1" smtClean="0">
                <a:latin typeface="Arial" panose="020B0604020202020204" pitchFamily="34" charset="0"/>
                <a:cs typeface="Arial" panose="020B0604020202020204" pitchFamily="34" charset="0"/>
              </a:rPr>
              <a:t>fever</a:t>
            </a:r>
            <a:r>
              <a:rPr lang="de-DE" sz="1600" dirty="0" smtClean="0">
                <a:latin typeface="Arial" panose="020B0604020202020204" pitchFamily="34" charset="0"/>
                <a:cs typeface="Arial" panose="020B0604020202020204" pitchFamily="34" charset="0"/>
              </a:rPr>
              <a:t> – </a:t>
            </a:r>
            <a:r>
              <a:rPr lang="de-DE" sz="1600" dirty="0" err="1" smtClean="0">
                <a:latin typeface="Arial" panose="020B0604020202020204" pitchFamily="34" charset="0"/>
                <a:cs typeface="Arial" panose="020B0604020202020204" pitchFamily="34" charset="0"/>
              </a:rPr>
              <a:t>no</a:t>
            </a:r>
            <a:r>
              <a:rPr lang="de-DE" sz="1600" dirty="0" smtClean="0">
                <a:latin typeface="Arial" panose="020B0604020202020204" pitchFamily="34" charset="0"/>
                <a:cs typeface="Arial" panose="020B0604020202020204" pitchFamily="34" charset="0"/>
              </a:rPr>
              <a:t> </a:t>
            </a:r>
            <a:r>
              <a:rPr lang="de-DE" sz="1600" dirty="0" err="1" smtClean="0">
                <a:latin typeface="Arial" panose="020B0604020202020204" pitchFamily="34" charset="0"/>
                <a:cs typeface="Arial" panose="020B0604020202020204" pitchFamily="34" charset="0"/>
              </a:rPr>
              <a:t>vaccination</a:t>
            </a:r>
            <a:r>
              <a:rPr lang="de-DE" sz="1600" dirty="0" smtClean="0">
                <a:latin typeface="Arial" panose="020B0604020202020204" pitchFamily="34" charset="0"/>
                <a:cs typeface="Arial" panose="020B0604020202020204" pitchFamily="34" charset="0"/>
              </a:rPr>
              <a:t> </a:t>
            </a:r>
            <a:r>
              <a:rPr lang="de-DE" sz="1600" dirty="0" err="1" smtClean="0">
                <a:latin typeface="Arial" panose="020B0604020202020204" pitchFamily="34" charset="0"/>
                <a:cs typeface="Arial" panose="020B0604020202020204" pitchFamily="34" charset="0"/>
              </a:rPr>
              <a:t>possible</a:t>
            </a:r>
            <a:r>
              <a:rPr lang="de-DE" sz="1600" dirty="0" smtClean="0">
                <a:latin typeface="Arial" panose="020B0604020202020204" pitchFamily="34" charset="0"/>
                <a:cs typeface="Arial" panose="020B0604020202020204" pitchFamily="34" charset="0"/>
              </a:rPr>
              <a:t>, just </a:t>
            </a:r>
            <a:r>
              <a:rPr lang="de-DE" sz="1600" dirty="0" err="1" smtClean="0">
                <a:latin typeface="Arial" panose="020B0604020202020204" pitchFamily="34" charset="0"/>
                <a:cs typeface="Arial" panose="020B0604020202020204" pitchFamily="34" charset="0"/>
              </a:rPr>
              <a:t>treatment</a:t>
            </a:r>
            <a:r>
              <a:rPr lang="de-DE" sz="1600" dirty="0" smtClean="0">
                <a:latin typeface="Arial" panose="020B0604020202020204" pitchFamily="34" charset="0"/>
                <a:cs typeface="Arial" panose="020B0604020202020204" pitchFamily="34" charset="0"/>
              </a:rPr>
              <a:t> </a:t>
            </a:r>
            <a:r>
              <a:rPr lang="de-DE" sz="1600" dirty="0" err="1" smtClean="0">
                <a:latin typeface="Arial" panose="020B0604020202020204" pitchFamily="34" charset="0"/>
                <a:cs typeface="Arial" panose="020B0604020202020204" pitchFamily="34" charset="0"/>
              </a:rPr>
              <a:t>of</a:t>
            </a:r>
            <a:r>
              <a:rPr lang="de-DE" sz="1600" dirty="0" smtClean="0">
                <a:latin typeface="Arial" panose="020B0604020202020204" pitchFamily="34" charset="0"/>
                <a:cs typeface="Arial" panose="020B0604020202020204" pitchFamily="34" charset="0"/>
              </a:rPr>
              <a:t> </a:t>
            </a:r>
            <a:r>
              <a:rPr lang="de-DE" sz="1600" dirty="0" err="1" smtClean="0">
                <a:latin typeface="Arial" panose="020B0604020202020204" pitchFamily="34" charset="0"/>
                <a:cs typeface="Arial" panose="020B0604020202020204" pitchFamily="34" charset="0"/>
              </a:rPr>
              <a:t>the</a:t>
            </a:r>
            <a:r>
              <a:rPr lang="de-DE" sz="1600" dirty="0" smtClean="0">
                <a:latin typeface="Arial" panose="020B0604020202020204" pitchFamily="34" charset="0"/>
                <a:cs typeface="Arial" panose="020B0604020202020204" pitchFamily="34" charset="0"/>
              </a:rPr>
              <a:t> </a:t>
            </a:r>
            <a:r>
              <a:rPr lang="de-DE" sz="1600" dirty="0" err="1" smtClean="0">
                <a:latin typeface="Arial" panose="020B0604020202020204" pitchFamily="34" charset="0"/>
                <a:cs typeface="Arial" panose="020B0604020202020204" pitchFamily="34" charset="0"/>
              </a:rPr>
              <a:t>symptoms</a:t>
            </a:r>
            <a:r>
              <a:rPr lang="de-DE" sz="1600" dirty="0" smtClean="0">
                <a:latin typeface="Arial" panose="020B0604020202020204" pitchFamily="34" charset="0"/>
                <a:cs typeface="Arial" panose="020B0604020202020204" pitchFamily="34" charset="0"/>
              </a:rPr>
              <a:t> -&gt; </a:t>
            </a:r>
            <a:r>
              <a:rPr lang="de-DE" sz="1600" dirty="0" err="1" smtClean="0">
                <a:latin typeface="Arial" panose="020B0604020202020204" pitchFamily="34" charset="0"/>
                <a:cs typeface="Arial" panose="020B0604020202020204" pitchFamily="34" charset="0"/>
              </a:rPr>
              <a:t>use</a:t>
            </a:r>
            <a:r>
              <a:rPr lang="de-DE" sz="1600" dirty="0" smtClean="0">
                <a:latin typeface="Arial" panose="020B0604020202020204" pitchFamily="34" charset="0"/>
                <a:cs typeface="Arial" panose="020B0604020202020204" pitchFamily="34" charset="0"/>
              </a:rPr>
              <a:t> </a:t>
            </a:r>
            <a:r>
              <a:rPr lang="de-DE" sz="1600" dirty="0" err="1" smtClean="0">
                <a:latin typeface="Arial" panose="020B0604020202020204" pitchFamily="34" charset="0"/>
                <a:cs typeface="Arial" panose="020B0604020202020204" pitchFamily="34" charset="0"/>
              </a:rPr>
              <a:t>repellent</a:t>
            </a:r>
            <a:r>
              <a:rPr lang="de-DE" sz="1600" dirty="0">
                <a:latin typeface="Arial" panose="020B0604020202020204" pitchFamily="34" charset="0"/>
                <a:cs typeface="Arial" panose="020B0604020202020204" pitchFamily="34" charset="0"/>
              </a:rPr>
              <a:t> </a:t>
            </a:r>
            <a:r>
              <a:rPr lang="de-DE" sz="1600" dirty="0" smtClean="0">
                <a:latin typeface="Arial" panose="020B0604020202020204" pitchFamily="34" charset="0"/>
                <a:cs typeface="Arial" panose="020B0604020202020204" pitchFamily="34" charset="0"/>
              </a:rPr>
              <a:t>/ </a:t>
            </a:r>
            <a:r>
              <a:rPr lang="de-DE" sz="1600" dirty="0" err="1" smtClean="0">
                <a:latin typeface="Arial" panose="020B0604020202020204" pitchFamily="34" charset="0"/>
                <a:cs typeface="Arial" panose="020B0604020202020204" pitchFamily="34" charset="0"/>
              </a:rPr>
              <a:t>wear</a:t>
            </a:r>
            <a:r>
              <a:rPr lang="de-DE" sz="1600" dirty="0" smtClean="0">
                <a:latin typeface="Arial" panose="020B0604020202020204" pitchFamily="34" charset="0"/>
                <a:cs typeface="Arial" panose="020B0604020202020204" pitchFamily="34" charset="0"/>
              </a:rPr>
              <a:t> </a:t>
            </a:r>
            <a:r>
              <a:rPr lang="de-DE" sz="1600" dirty="0" err="1" smtClean="0">
                <a:latin typeface="Arial" panose="020B0604020202020204" pitchFamily="34" charset="0"/>
                <a:cs typeface="Arial" panose="020B0604020202020204" pitchFamily="34" charset="0"/>
              </a:rPr>
              <a:t>long</a:t>
            </a:r>
            <a:r>
              <a:rPr lang="de-DE" sz="1600" dirty="0" smtClean="0">
                <a:latin typeface="Arial" panose="020B0604020202020204" pitchFamily="34" charset="0"/>
                <a:cs typeface="Arial" panose="020B0604020202020204" pitchFamily="34" charset="0"/>
              </a:rPr>
              <a:t> </a:t>
            </a:r>
            <a:r>
              <a:rPr lang="de-DE" sz="1600" dirty="0" err="1" smtClean="0">
                <a:latin typeface="Arial" panose="020B0604020202020204" pitchFamily="34" charset="0"/>
                <a:cs typeface="Arial" panose="020B0604020202020204" pitchFamily="34" charset="0"/>
              </a:rPr>
              <a:t>clothes</a:t>
            </a:r>
            <a:endParaRPr lang="de-DE" sz="1600" dirty="0" smtClean="0">
              <a:latin typeface="Arial" panose="020B0604020202020204" pitchFamily="34" charset="0"/>
              <a:cs typeface="Arial" panose="020B0604020202020204" pitchFamily="34" charset="0"/>
            </a:endParaRPr>
          </a:p>
          <a:p>
            <a:endParaRPr lang="de-DE"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de-DE" sz="1600" dirty="0" smtClean="0">
                <a:latin typeface="Arial" panose="020B0604020202020204" pitchFamily="34" charset="0"/>
                <a:cs typeface="Arial" panose="020B0604020202020204" pitchFamily="34" charset="0"/>
              </a:rPr>
              <a:t>Money</a:t>
            </a:r>
          </a:p>
          <a:p>
            <a:r>
              <a:rPr lang="de-DE" sz="1600" dirty="0" smtClean="0">
                <a:latin typeface="Arial" panose="020B0604020202020204" pitchFamily="34" charset="0"/>
                <a:cs typeface="Arial" panose="020B0604020202020204" pitchFamily="34" charset="0"/>
              </a:rPr>
              <a:t>Currency </a:t>
            </a:r>
            <a:r>
              <a:rPr lang="de-DE" sz="1600" dirty="0" err="1" smtClean="0">
                <a:latin typeface="Arial" panose="020B0604020202020204" pitchFamily="34" charset="0"/>
                <a:cs typeface="Arial" panose="020B0604020202020204" pitchFamily="34" charset="0"/>
              </a:rPr>
              <a:t>is</a:t>
            </a:r>
            <a:r>
              <a:rPr lang="de-DE" sz="1600" dirty="0" smtClean="0">
                <a:latin typeface="Arial" panose="020B0604020202020204" pitchFamily="34" charset="0"/>
                <a:cs typeface="Arial" panose="020B0604020202020204" pitchFamily="34" charset="0"/>
              </a:rPr>
              <a:t> Barbados Dollar (BBD); ATMs at </a:t>
            </a:r>
            <a:r>
              <a:rPr lang="de-DE" sz="1600" dirty="0" err="1" smtClean="0">
                <a:latin typeface="Arial" panose="020B0604020202020204" pitchFamily="34" charset="0"/>
                <a:cs typeface="Arial" panose="020B0604020202020204" pitchFamily="34" charset="0"/>
              </a:rPr>
              <a:t>airport</a:t>
            </a:r>
            <a:r>
              <a:rPr lang="de-DE" sz="1600" dirty="0" smtClean="0">
                <a:latin typeface="Arial" panose="020B0604020202020204" pitchFamily="34" charset="0"/>
                <a:cs typeface="Arial" panose="020B0604020202020204" pitchFamily="34" charset="0"/>
              </a:rPr>
              <a:t>, </a:t>
            </a:r>
            <a:r>
              <a:rPr lang="de-DE" sz="1600" dirty="0" err="1" smtClean="0">
                <a:latin typeface="Arial" panose="020B0604020202020204" pitchFamily="34" charset="0"/>
                <a:cs typeface="Arial" panose="020B0604020202020204" pitchFamily="34" charset="0"/>
              </a:rPr>
              <a:t>close</a:t>
            </a:r>
            <a:r>
              <a:rPr lang="de-DE" sz="1600" dirty="0" smtClean="0">
                <a:latin typeface="Arial" panose="020B0604020202020204" pitchFamily="34" charset="0"/>
                <a:cs typeface="Arial" panose="020B0604020202020204" pitchFamily="34" charset="0"/>
              </a:rPr>
              <a:t> </a:t>
            </a:r>
            <a:r>
              <a:rPr lang="de-DE" sz="1600" dirty="0" err="1" smtClean="0">
                <a:latin typeface="Arial" panose="020B0604020202020204" pitchFamily="34" charset="0"/>
                <a:cs typeface="Arial" panose="020B0604020202020204" pitchFamily="34" charset="0"/>
              </a:rPr>
              <a:t>to</a:t>
            </a:r>
            <a:r>
              <a:rPr lang="de-DE" sz="1600" dirty="0" smtClean="0">
                <a:latin typeface="Arial" panose="020B0604020202020204" pitchFamily="34" charset="0"/>
                <a:cs typeface="Arial" panose="020B0604020202020204" pitchFamily="34" charset="0"/>
              </a:rPr>
              <a:t> </a:t>
            </a:r>
            <a:r>
              <a:rPr lang="de-DE" sz="1600" dirty="0" err="1" smtClean="0">
                <a:latin typeface="Arial" panose="020B0604020202020204" pitchFamily="34" charset="0"/>
                <a:cs typeface="Arial" panose="020B0604020202020204" pitchFamily="34" charset="0"/>
              </a:rPr>
              <a:t>the</a:t>
            </a:r>
            <a:r>
              <a:rPr lang="de-DE" sz="1600" dirty="0" smtClean="0">
                <a:latin typeface="Arial" panose="020B0604020202020204" pitchFamily="34" charset="0"/>
                <a:cs typeface="Arial" panose="020B0604020202020204" pitchFamily="34" charset="0"/>
              </a:rPr>
              <a:t> </a:t>
            </a:r>
            <a:r>
              <a:rPr lang="de-DE" sz="1600" dirty="0" err="1" smtClean="0">
                <a:latin typeface="Arial" panose="020B0604020202020204" pitchFamily="34" charset="0"/>
                <a:cs typeface="Arial" panose="020B0604020202020204" pitchFamily="34" charset="0"/>
              </a:rPr>
              <a:t>hotel</a:t>
            </a:r>
            <a:r>
              <a:rPr lang="de-DE" sz="1600" dirty="0" smtClean="0">
                <a:latin typeface="Arial" panose="020B0604020202020204" pitchFamily="34" charset="0"/>
                <a:cs typeface="Arial" panose="020B0604020202020204" pitchFamily="34" charset="0"/>
              </a:rPr>
              <a:t>, at a </a:t>
            </a:r>
            <a:r>
              <a:rPr lang="de-DE" sz="1600" dirty="0" err="1" smtClean="0">
                <a:latin typeface="Arial" panose="020B0604020202020204" pitchFamily="34" charset="0"/>
                <a:cs typeface="Arial" panose="020B0604020202020204" pitchFamily="34" charset="0"/>
              </a:rPr>
              <a:t>bank</a:t>
            </a:r>
            <a:r>
              <a:rPr lang="de-DE" sz="1600" dirty="0" smtClean="0">
                <a:latin typeface="Arial" panose="020B0604020202020204" pitchFamily="34" charset="0"/>
                <a:cs typeface="Arial" panose="020B0604020202020204" pitchFamily="34" charset="0"/>
              </a:rPr>
              <a:t> </a:t>
            </a:r>
            <a:r>
              <a:rPr lang="de-DE" sz="1600" dirty="0" err="1" smtClean="0">
                <a:latin typeface="Arial" panose="020B0604020202020204" pitchFamily="34" charset="0"/>
                <a:cs typeface="Arial" panose="020B0604020202020204" pitchFamily="34" charset="0"/>
              </a:rPr>
              <a:t>next</a:t>
            </a:r>
            <a:r>
              <a:rPr lang="de-DE" sz="1600" dirty="0" smtClean="0">
                <a:latin typeface="Arial" panose="020B0604020202020204" pitchFamily="34" charset="0"/>
                <a:cs typeface="Arial" panose="020B0604020202020204" pitchFamily="34" charset="0"/>
              </a:rPr>
              <a:t> </a:t>
            </a:r>
            <a:r>
              <a:rPr lang="de-DE" sz="1600" dirty="0" err="1" smtClean="0">
                <a:latin typeface="Arial" panose="020B0604020202020204" pitchFamily="34" charset="0"/>
                <a:cs typeface="Arial" panose="020B0604020202020204" pitchFamily="34" charset="0"/>
              </a:rPr>
              <a:t>to</a:t>
            </a:r>
            <a:r>
              <a:rPr lang="de-DE" sz="1600" dirty="0" smtClean="0">
                <a:latin typeface="Arial" panose="020B0604020202020204" pitchFamily="34" charset="0"/>
                <a:cs typeface="Arial" panose="020B0604020202020204" pitchFamily="34" charset="0"/>
              </a:rPr>
              <a:t> </a:t>
            </a:r>
            <a:r>
              <a:rPr lang="de-DE" sz="1600" dirty="0" err="1" smtClean="0">
                <a:latin typeface="Arial" panose="020B0604020202020204" pitchFamily="34" charset="0"/>
                <a:cs typeface="Arial" panose="020B0604020202020204" pitchFamily="34" charset="0"/>
              </a:rPr>
              <a:t>big</a:t>
            </a:r>
            <a:r>
              <a:rPr lang="de-DE" sz="1600" dirty="0" smtClean="0">
                <a:latin typeface="Arial" panose="020B0604020202020204" pitchFamily="34" charset="0"/>
                <a:cs typeface="Arial" panose="020B0604020202020204" pitchFamily="34" charset="0"/>
              </a:rPr>
              <a:t> </a:t>
            </a:r>
            <a:r>
              <a:rPr lang="de-DE" sz="1600" dirty="0" err="1" smtClean="0">
                <a:latin typeface="Arial" panose="020B0604020202020204" pitchFamily="34" charset="0"/>
                <a:cs typeface="Arial" panose="020B0604020202020204" pitchFamily="34" charset="0"/>
              </a:rPr>
              <a:t>supermarket</a:t>
            </a:r>
            <a:r>
              <a:rPr lang="de-DE" sz="1600" dirty="0" smtClean="0">
                <a:latin typeface="Arial" panose="020B0604020202020204" pitchFamily="34" charset="0"/>
                <a:cs typeface="Arial" panose="020B0604020202020204" pitchFamily="34" charset="0"/>
              </a:rPr>
              <a:t> at </a:t>
            </a:r>
            <a:r>
              <a:rPr lang="de-DE" sz="1600" dirty="0" err="1" smtClean="0">
                <a:latin typeface="Arial" panose="020B0604020202020204" pitchFamily="34" charset="0"/>
                <a:cs typeface="Arial" panose="020B0604020202020204" pitchFamily="34" charset="0"/>
              </a:rPr>
              <a:t>Oistins</a:t>
            </a:r>
            <a:r>
              <a:rPr lang="de-DE" sz="1600" dirty="0" smtClean="0">
                <a:latin typeface="Arial" panose="020B0604020202020204" pitchFamily="34" charset="0"/>
                <a:cs typeface="Arial" panose="020B0604020202020204" pitchFamily="34" charset="0"/>
              </a:rPr>
              <a:t> ….</a:t>
            </a:r>
          </a:p>
          <a:p>
            <a:r>
              <a:rPr lang="de-DE" sz="1600" dirty="0" smtClean="0">
                <a:latin typeface="Arial" panose="020B0604020202020204" pitchFamily="34" charset="0"/>
                <a:cs typeface="Arial" panose="020B0604020202020204" pitchFamily="34" charset="0"/>
              </a:rPr>
              <a:t>Hotel </a:t>
            </a:r>
            <a:r>
              <a:rPr lang="de-DE" sz="1600" dirty="0" err="1" smtClean="0">
                <a:latin typeface="Arial" panose="020B0604020202020204" pitchFamily="34" charset="0"/>
                <a:cs typeface="Arial" panose="020B0604020202020204" pitchFamily="34" charset="0"/>
              </a:rPr>
              <a:t>accepts</a:t>
            </a:r>
            <a:r>
              <a:rPr lang="de-DE" sz="1600" dirty="0" smtClean="0">
                <a:latin typeface="Arial" panose="020B0604020202020204" pitchFamily="34" charset="0"/>
                <a:cs typeface="Arial" panose="020B0604020202020204" pitchFamily="34" charset="0"/>
              </a:rPr>
              <a:t> </a:t>
            </a:r>
            <a:r>
              <a:rPr lang="de-DE" sz="1600" dirty="0" err="1" smtClean="0">
                <a:latin typeface="Arial" panose="020B0604020202020204" pitchFamily="34" charset="0"/>
                <a:cs typeface="Arial" panose="020B0604020202020204" pitchFamily="34" charset="0"/>
              </a:rPr>
              <a:t>credit</a:t>
            </a:r>
            <a:r>
              <a:rPr lang="de-DE" sz="1600" dirty="0" smtClean="0">
                <a:latin typeface="Arial" panose="020B0604020202020204" pitchFamily="34" charset="0"/>
                <a:cs typeface="Arial" panose="020B0604020202020204" pitchFamily="34" charset="0"/>
              </a:rPr>
              <a:t> </a:t>
            </a:r>
            <a:r>
              <a:rPr lang="de-DE" sz="1600" dirty="0" err="1" smtClean="0">
                <a:latin typeface="Arial" panose="020B0604020202020204" pitchFamily="34" charset="0"/>
                <a:cs typeface="Arial" panose="020B0604020202020204" pitchFamily="34" charset="0"/>
              </a:rPr>
              <a:t>card</a:t>
            </a:r>
            <a:r>
              <a:rPr lang="de-DE" sz="1600" dirty="0" smtClean="0">
                <a:latin typeface="Arial" panose="020B0604020202020204" pitchFamily="34" charset="0"/>
                <a:cs typeface="Arial" panose="020B0604020202020204" pitchFamily="34" charset="0"/>
              </a:rPr>
              <a:t> </a:t>
            </a:r>
            <a:r>
              <a:rPr lang="de-DE" sz="1600" dirty="0" err="1" smtClean="0">
                <a:latin typeface="Arial" panose="020B0604020202020204" pitchFamily="34" charset="0"/>
                <a:cs typeface="Arial" panose="020B0604020202020204" pitchFamily="34" charset="0"/>
              </a:rPr>
              <a:t>for</a:t>
            </a:r>
            <a:r>
              <a:rPr lang="de-DE" sz="1600" dirty="0" smtClean="0">
                <a:latin typeface="Arial" panose="020B0604020202020204" pitchFamily="34" charset="0"/>
                <a:cs typeface="Arial" panose="020B0604020202020204" pitchFamily="34" charset="0"/>
              </a:rPr>
              <a:t> </a:t>
            </a:r>
            <a:r>
              <a:rPr lang="de-DE" sz="1600" dirty="0" err="1" smtClean="0">
                <a:latin typeface="Arial" panose="020B0604020202020204" pitchFamily="34" charset="0"/>
                <a:cs typeface="Arial" panose="020B0604020202020204" pitchFamily="34" charset="0"/>
              </a:rPr>
              <a:t>payment</a:t>
            </a:r>
            <a:r>
              <a:rPr lang="de-DE" sz="1600" dirty="0" smtClean="0">
                <a:latin typeface="Arial" panose="020B0604020202020204" pitchFamily="34" charset="0"/>
                <a:cs typeface="Arial" panose="020B0604020202020204" pitchFamily="34" charset="0"/>
              </a:rPr>
              <a:t>.</a:t>
            </a:r>
          </a:p>
          <a:p>
            <a:endParaRPr lang="de-DE"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de-DE" sz="1600" dirty="0" smtClean="0">
                <a:latin typeface="Arial" panose="020B0604020202020204" pitchFamily="34" charset="0"/>
                <a:cs typeface="Arial" panose="020B0604020202020204" pitchFamily="34" charset="0"/>
              </a:rPr>
              <a:t>Public </a:t>
            </a:r>
            <a:r>
              <a:rPr lang="de-DE" sz="1600" dirty="0" err="1" smtClean="0">
                <a:latin typeface="Arial" panose="020B0604020202020204" pitchFamily="34" charset="0"/>
                <a:cs typeface="Arial" panose="020B0604020202020204" pitchFamily="34" charset="0"/>
              </a:rPr>
              <a:t>transport</a:t>
            </a:r>
            <a:endParaRPr lang="de-DE" sz="1600" dirty="0" smtClean="0">
              <a:latin typeface="Arial" panose="020B0604020202020204" pitchFamily="34" charset="0"/>
              <a:cs typeface="Arial" panose="020B0604020202020204" pitchFamily="34" charset="0"/>
            </a:endParaRPr>
          </a:p>
          <a:p>
            <a:r>
              <a:rPr lang="de-DE" sz="1600" dirty="0" smtClean="0">
                <a:latin typeface="Arial" panose="020B0604020202020204" pitchFamily="34" charset="0"/>
                <a:cs typeface="Arial" panose="020B0604020202020204" pitchFamily="34" charset="0"/>
              </a:rPr>
              <a:t>Regular </a:t>
            </a:r>
            <a:r>
              <a:rPr lang="de-DE" sz="1600" dirty="0" err="1" smtClean="0">
                <a:latin typeface="Arial" panose="020B0604020202020204" pitchFamily="34" charset="0"/>
                <a:cs typeface="Arial" panose="020B0604020202020204" pitchFamily="34" charset="0"/>
              </a:rPr>
              <a:t>buses</a:t>
            </a:r>
            <a:r>
              <a:rPr lang="de-DE" sz="1600" dirty="0" smtClean="0">
                <a:latin typeface="Arial" panose="020B0604020202020204" pitchFamily="34" charset="0"/>
                <a:cs typeface="Arial" panose="020B0604020202020204" pitchFamily="34" charset="0"/>
              </a:rPr>
              <a:t> all </a:t>
            </a:r>
            <a:r>
              <a:rPr lang="de-DE" sz="1600" dirty="0" err="1" smtClean="0">
                <a:latin typeface="Arial" panose="020B0604020202020204" pitchFamily="34" charset="0"/>
                <a:cs typeface="Arial" panose="020B0604020202020204" pitchFamily="34" charset="0"/>
              </a:rPr>
              <a:t>over</a:t>
            </a:r>
            <a:r>
              <a:rPr lang="de-DE" sz="1600" dirty="0" smtClean="0">
                <a:latin typeface="Arial" panose="020B0604020202020204" pitchFamily="34" charset="0"/>
                <a:cs typeface="Arial" panose="020B0604020202020204" pitchFamily="34" charset="0"/>
              </a:rPr>
              <a:t> </a:t>
            </a:r>
            <a:r>
              <a:rPr lang="de-DE" sz="1600" dirty="0" err="1" smtClean="0">
                <a:latin typeface="Arial" panose="020B0604020202020204" pitchFamily="34" charset="0"/>
                <a:cs typeface="Arial" panose="020B0604020202020204" pitchFamily="34" charset="0"/>
              </a:rPr>
              <a:t>the</a:t>
            </a:r>
            <a:r>
              <a:rPr lang="de-DE" sz="1600" dirty="0" smtClean="0">
                <a:latin typeface="Arial" panose="020B0604020202020204" pitchFamily="34" charset="0"/>
                <a:cs typeface="Arial" panose="020B0604020202020204" pitchFamily="34" charset="0"/>
              </a:rPr>
              <a:t> </a:t>
            </a:r>
            <a:r>
              <a:rPr lang="de-DE" sz="1600" dirty="0" err="1" smtClean="0">
                <a:latin typeface="Arial" panose="020B0604020202020204" pitchFamily="34" charset="0"/>
                <a:cs typeface="Arial" panose="020B0604020202020204" pitchFamily="34" charset="0"/>
              </a:rPr>
              <a:t>island</a:t>
            </a:r>
            <a:r>
              <a:rPr lang="de-DE" sz="1600" dirty="0" smtClean="0">
                <a:latin typeface="Arial" panose="020B0604020202020204" pitchFamily="34" charset="0"/>
                <a:cs typeface="Arial" panose="020B0604020202020204" pitchFamily="34" charset="0"/>
              </a:rPr>
              <a:t>; mini-</a:t>
            </a:r>
            <a:r>
              <a:rPr lang="de-DE" sz="1600" dirty="0" err="1" smtClean="0">
                <a:latin typeface="Arial" panose="020B0604020202020204" pitchFamily="34" charset="0"/>
                <a:cs typeface="Arial" panose="020B0604020202020204" pitchFamily="34" charset="0"/>
              </a:rPr>
              <a:t>buses</a:t>
            </a:r>
            <a:r>
              <a:rPr lang="de-DE" sz="1600" dirty="0" smtClean="0">
                <a:latin typeface="Arial" panose="020B0604020202020204" pitchFamily="34" charset="0"/>
                <a:cs typeface="Arial" panose="020B0604020202020204" pitchFamily="34" charset="0"/>
              </a:rPr>
              <a:t> </a:t>
            </a:r>
            <a:r>
              <a:rPr lang="de-DE" sz="1600" dirty="0" err="1" smtClean="0">
                <a:latin typeface="Arial" panose="020B0604020202020204" pitchFamily="34" charset="0"/>
                <a:cs typeface="Arial" panose="020B0604020202020204" pitchFamily="34" charset="0"/>
              </a:rPr>
              <a:t>between</a:t>
            </a:r>
            <a:r>
              <a:rPr lang="de-DE" sz="1600" dirty="0" smtClean="0">
                <a:latin typeface="Arial" panose="020B0604020202020204" pitchFamily="34" charset="0"/>
                <a:cs typeface="Arial" panose="020B0604020202020204" pitchFamily="34" charset="0"/>
              </a:rPr>
              <a:t> Bridgetown and different </a:t>
            </a:r>
            <a:r>
              <a:rPr lang="de-DE" sz="1600" dirty="0" err="1" smtClean="0">
                <a:latin typeface="Arial" panose="020B0604020202020204" pitchFamily="34" charset="0"/>
                <a:cs typeface="Arial" panose="020B0604020202020204" pitchFamily="34" charset="0"/>
              </a:rPr>
              <a:t>locations</a:t>
            </a:r>
            <a:r>
              <a:rPr lang="de-DE" sz="1600" dirty="0" smtClean="0">
                <a:latin typeface="Arial" panose="020B0604020202020204" pitchFamily="34" charset="0"/>
                <a:cs typeface="Arial" panose="020B0604020202020204" pitchFamily="34" charset="0"/>
              </a:rPr>
              <a:t> at </a:t>
            </a:r>
            <a:r>
              <a:rPr lang="de-DE" sz="1600" dirty="0" err="1" smtClean="0">
                <a:latin typeface="Arial" panose="020B0604020202020204" pitchFamily="34" charset="0"/>
                <a:cs typeface="Arial" panose="020B0604020202020204" pitchFamily="34" charset="0"/>
              </a:rPr>
              <a:t>the</a:t>
            </a:r>
            <a:r>
              <a:rPr lang="de-DE" sz="1600" dirty="0" smtClean="0">
                <a:latin typeface="Arial" panose="020B0604020202020204" pitchFamily="34" charset="0"/>
                <a:cs typeface="Arial" panose="020B0604020202020204" pitchFamily="34" charset="0"/>
              </a:rPr>
              <a:t> </a:t>
            </a:r>
            <a:r>
              <a:rPr lang="de-DE" sz="1600" dirty="0" err="1" smtClean="0">
                <a:latin typeface="Arial" panose="020B0604020202020204" pitchFamily="34" charset="0"/>
                <a:cs typeface="Arial" panose="020B0604020202020204" pitchFamily="34" charset="0"/>
              </a:rPr>
              <a:t>island</a:t>
            </a:r>
            <a:r>
              <a:rPr lang="de-DE" sz="1600" dirty="0" smtClean="0">
                <a:latin typeface="Arial" panose="020B0604020202020204" pitchFamily="34" charset="0"/>
                <a:cs typeface="Arial" panose="020B0604020202020204" pitchFamily="34" charset="0"/>
              </a:rPr>
              <a:t>; </a:t>
            </a:r>
            <a:r>
              <a:rPr lang="de-DE" sz="1600" dirty="0" err="1" smtClean="0">
                <a:latin typeface="Arial" panose="020B0604020202020204" pitchFamily="34" charset="0"/>
                <a:cs typeface="Arial" panose="020B0604020202020204" pitchFamily="34" charset="0"/>
              </a:rPr>
              <a:t>no</a:t>
            </a:r>
            <a:r>
              <a:rPr lang="de-DE" sz="1600" dirty="0" smtClean="0">
                <a:latin typeface="Arial" panose="020B0604020202020204" pitchFamily="34" charset="0"/>
                <a:cs typeface="Arial" panose="020B0604020202020204" pitchFamily="34" charset="0"/>
              </a:rPr>
              <a:t> </a:t>
            </a:r>
            <a:r>
              <a:rPr lang="de-DE" sz="1600" dirty="0" err="1" smtClean="0">
                <a:latin typeface="Arial" panose="020B0604020202020204" pitchFamily="34" charset="0"/>
                <a:cs typeface="Arial" panose="020B0604020202020204" pitchFamily="34" charset="0"/>
              </a:rPr>
              <a:t>fixed</a:t>
            </a:r>
            <a:r>
              <a:rPr lang="de-DE" sz="1600" dirty="0" smtClean="0">
                <a:latin typeface="Arial" panose="020B0604020202020204" pitchFamily="34" charset="0"/>
                <a:cs typeface="Arial" panose="020B0604020202020204" pitchFamily="34" charset="0"/>
              </a:rPr>
              <a:t> </a:t>
            </a:r>
            <a:r>
              <a:rPr lang="de-DE" sz="1600" dirty="0" err="1" smtClean="0">
                <a:latin typeface="Arial" panose="020B0604020202020204" pitchFamily="34" charset="0"/>
                <a:cs typeface="Arial" panose="020B0604020202020204" pitchFamily="34" charset="0"/>
              </a:rPr>
              <a:t>schedule</a:t>
            </a:r>
            <a:r>
              <a:rPr lang="de-DE" sz="1600" dirty="0" smtClean="0">
                <a:latin typeface="Arial" panose="020B0604020202020204" pitchFamily="34" charset="0"/>
                <a:cs typeface="Arial" panose="020B0604020202020204" pitchFamily="34" charset="0"/>
              </a:rPr>
              <a:t>/</a:t>
            </a:r>
            <a:r>
              <a:rPr lang="de-DE" sz="1600" dirty="0" err="1" smtClean="0">
                <a:latin typeface="Arial" panose="020B0604020202020204" pitchFamily="34" charset="0"/>
                <a:cs typeface="Arial" panose="020B0604020202020204" pitchFamily="34" charset="0"/>
              </a:rPr>
              <a:t>stops</a:t>
            </a:r>
            <a:endParaRPr lang="de-DE" sz="1600" dirty="0" smtClean="0">
              <a:latin typeface="Arial" panose="020B0604020202020204" pitchFamily="34" charset="0"/>
              <a:cs typeface="Arial" panose="020B0604020202020204" pitchFamily="34" charset="0"/>
            </a:endParaRPr>
          </a:p>
          <a:p>
            <a:endParaRPr lang="de-DE"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de-DE" sz="1600" dirty="0" smtClean="0">
              <a:latin typeface="Arial" panose="020B0604020202020204" pitchFamily="34" charset="0"/>
              <a:cs typeface="Arial" panose="020B0604020202020204" pitchFamily="34" charset="0"/>
            </a:endParaRPr>
          </a:p>
          <a:p>
            <a:endParaRPr lang="de-DE" sz="1600" dirty="0">
              <a:latin typeface="Arial" pitchFamily="34" charset="0"/>
              <a:cs typeface="Arial" pitchFamily="34" charset="0"/>
            </a:endParaRPr>
          </a:p>
          <a:p>
            <a:pPr marL="285750" indent="-285750">
              <a:buFont typeface="Arial" panose="020B0604020202020204" pitchFamily="34" charset="0"/>
              <a:buChar char="•"/>
            </a:pPr>
            <a:endParaRPr lang="de-DE" sz="1600" dirty="0" smtClean="0">
              <a:latin typeface="Arial" pitchFamily="34" charset="0"/>
              <a:cs typeface="Arial" pitchFamily="34" charset="0"/>
            </a:endParaRPr>
          </a:p>
          <a:p>
            <a:endParaRPr lang="de-DE" sz="1600" dirty="0">
              <a:latin typeface="Arial" pitchFamily="34" charset="0"/>
              <a:cs typeface="Arial" pitchFamily="34" charset="0"/>
            </a:endParaRPr>
          </a:p>
        </p:txBody>
      </p:sp>
    </p:spTree>
    <p:extLst>
      <p:ext uri="{BB962C8B-B14F-4D97-AF65-F5344CB8AC3E}">
        <p14:creationId xmlns:p14="http://schemas.microsoft.com/office/powerpoint/2010/main" val="8358772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86000" y="648001"/>
            <a:ext cx="8172000" cy="476744"/>
          </a:xfrm>
        </p:spPr>
        <p:txBody>
          <a:bodyPr/>
          <a:lstStyle/>
          <a:p>
            <a:r>
              <a:rPr lang="en-GB" dirty="0" smtClean="0"/>
              <a:t>Questions/next steps/deadlines</a:t>
            </a:r>
            <a:endParaRPr lang="en-GB" dirty="0"/>
          </a:p>
        </p:txBody>
      </p:sp>
      <p:sp>
        <p:nvSpPr>
          <p:cNvPr id="8" name="Rechteck 7"/>
          <p:cNvSpPr/>
          <p:nvPr/>
        </p:nvSpPr>
        <p:spPr>
          <a:xfrm>
            <a:off x="467544" y="1544012"/>
            <a:ext cx="8280920" cy="4524315"/>
          </a:xfrm>
          <a:prstGeom prst="rect">
            <a:avLst/>
          </a:prstGeom>
        </p:spPr>
        <p:txBody>
          <a:bodyPr wrap="square">
            <a:spAutoFit/>
          </a:bodyPr>
          <a:lstStyle/>
          <a:p>
            <a:pPr marL="285750" indent="-285750">
              <a:buFont typeface="Arial" panose="020B0604020202020204" pitchFamily="34" charset="0"/>
              <a:buChar char="•"/>
            </a:pPr>
            <a:r>
              <a:rPr lang="de-DE" sz="1600" b="1" dirty="0" smtClean="0">
                <a:solidFill>
                  <a:schemeClr val="accent5">
                    <a:lumMod val="75000"/>
                  </a:schemeClr>
                </a:solidFill>
                <a:latin typeface="Arial" pitchFamily="34" charset="0"/>
                <a:cs typeface="Arial" pitchFamily="34" charset="0"/>
              </a:rPr>
              <a:t>18.05.: </a:t>
            </a:r>
            <a:r>
              <a:rPr lang="de-DE" sz="1600" dirty="0" smtClean="0">
                <a:solidFill>
                  <a:schemeClr val="accent5">
                    <a:lumMod val="75000"/>
                  </a:schemeClr>
                </a:solidFill>
                <a:latin typeface="Arial" pitchFamily="34" charset="0"/>
                <a:cs typeface="Arial" pitchFamily="34" charset="0"/>
              </a:rPr>
              <a:t>final </a:t>
            </a:r>
            <a:r>
              <a:rPr lang="de-DE" sz="1600" dirty="0" err="1" smtClean="0">
                <a:solidFill>
                  <a:schemeClr val="accent5">
                    <a:lumMod val="75000"/>
                  </a:schemeClr>
                </a:solidFill>
                <a:latin typeface="Arial" pitchFamily="34" charset="0"/>
                <a:cs typeface="Arial" pitchFamily="34" charset="0"/>
              </a:rPr>
              <a:t>freight</a:t>
            </a:r>
            <a:r>
              <a:rPr lang="de-DE" sz="1600" dirty="0" smtClean="0">
                <a:solidFill>
                  <a:schemeClr val="accent5">
                    <a:lumMod val="75000"/>
                  </a:schemeClr>
                </a:solidFill>
                <a:latin typeface="Arial" pitchFamily="34" charset="0"/>
                <a:cs typeface="Arial" pitchFamily="34" charset="0"/>
              </a:rPr>
              <a:t> </a:t>
            </a:r>
            <a:r>
              <a:rPr lang="de-DE" sz="1600" dirty="0" err="1" smtClean="0">
                <a:solidFill>
                  <a:schemeClr val="accent5">
                    <a:lumMod val="75000"/>
                  </a:schemeClr>
                </a:solidFill>
                <a:latin typeface="Arial" pitchFamily="34" charset="0"/>
                <a:cs typeface="Arial" pitchFamily="34" charset="0"/>
              </a:rPr>
              <a:t>lists</a:t>
            </a:r>
            <a:r>
              <a:rPr lang="de-DE" sz="1600" dirty="0" smtClean="0">
                <a:solidFill>
                  <a:schemeClr val="accent5">
                    <a:lumMod val="75000"/>
                  </a:schemeClr>
                </a:solidFill>
                <a:latin typeface="Arial" pitchFamily="34" charset="0"/>
                <a:cs typeface="Arial" pitchFamily="34" charset="0"/>
              </a:rPr>
              <a:t> </a:t>
            </a:r>
            <a:r>
              <a:rPr lang="de-DE" sz="1600" dirty="0" err="1" smtClean="0">
                <a:solidFill>
                  <a:schemeClr val="accent5">
                    <a:lumMod val="75000"/>
                  </a:schemeClr>
                </a:solidFill>
                <a:latin typeface="Arial" pitchFamily="34" charset="0"/>
                <a:cs typeface="Arial" pitchFamily="34" charset="0"/>
              </a:rPr>
              <a:t>for</a:t>
            </a:r>
            <a:r>
              <a:rPr lang="de-DE" sz="1600" dirty="0" smtClean="0">
                <a:solidFill>
                  <a:schemeClr val="accent5">
                    <a:lumMod val="75000"/>
                  </a:schemeClr>
                </a:solidFill>
                <a:latin typeface="Arial" pitchFamily="34" charset="0"/>
                <a:cs typeface="Arial" pitchFamily="34" charset="0"/>
              </a:rPr>
              <a:t> </a:t>
            </a:r>
            <a:r>
              <a:rPr lang="de-DE" sz="1600" dirty="0" err="1" smtClean="0">
                <a:solidFill>
                  <a:schemeClr val="accent5">
                    <a:lumMod val="75000"/>
                  </a:schemeClr>
                </a:solidFill>
                <a:latin typeface="Arial" pitchFamily="34" charset="0"/>
                <a:cs typeface="Arial" pitchFamily="34" charset="0"/>
              </a:rPr>
              <a:t>sea</a:t>
            </a:r>
            <a:r>
              <a:rPr lang="de-DE" sz="1600" dirty="0">
                <a:solidFill>
                  <a:schemeClr val="accent5">
                    <a:lumMod val="75000"/>
                  </a:schemeClr>
                </a:solidFill>
                <a:latin typeface="Arial" pitchFamily="34" charset="0"/>
                <a:cs typeface="Arial" pitchFamily="34" charset="0"/>
              </a:rPr>
              <a:t> </a:t>
            </a:r>
            <a:r>
              <a:rPr lang="de-DE" sz="1600" dirty="0" err="1" smtClean="0">
                <a:solidFill>
                  <a:schemeClr val="accent5">
                    <a:lumMod val="75000"/>
                  </a:schemeClr>
                </a:solidFill>
                <a:latin typeface="Arial" pitchFamily="34" charset="0"/>
                <a:cs typeface="Arial" pitchFamily="34" charset="0"/>
              </a:rPr>
              <a:t>freight</a:t>
            </a:r>
            <a:r>
              <a:rPr lang="de-DE" sz="1600" dirty="0" smtClean="0">
                <a:solidFill>
                  <a:schemeClr val="accent5">
                    <a:lumMod val="75000"/>
                  </a:schemeClr>
                </a:solidFill>
                <a:latin typeface="Arial" pitchFamily="34" charset="0"/>
                <a:cs typeface="Arial" pitchFamily="34" charset="0"/>
              </a:rPr>
              <a:t> </a:t>
            </a:r>
            <a:r>
              <a:rPr lang="de-DE" sz="1600" dirty="0" smtClean="0">
                <a:latin typeface="Arial" pitchFamily="34" charset="0"/>
                <a:cs typeface="Arial" pitchFamily="34" charset="0"/>
              </a:rPr>
              <a:t>(</a:t>
            </a:r>
            <a:r>
              <a:rPr lang="de-DE" sz="1600" dirty="0">
                <a:latin typeface="Arial" pitchFamily="34" charset="0"/>
                <a:cs typeface="Arial" pitchFamily="34" charset="0"/>
              </a:rPr>
              <a:t>plus BAFA/EAR </a:t>
            </a:r>
            <a:r>
              <a:rPr lang="de-DE" sz="1600" dirty="0" err="1">
                <a:latin typeface="Arial" pitchFamily="34" charset="0"/>
                <a:cs typeface="Arial" pitchFamily="34" charset="0"/>
              </a:rPr>
              <a:t>declaration</a:t>
            </a:r>
            <a:r>
              <a:rPr lang="de-DE" sz="1600" dirty="0" smtClean="0">
                <a:latin typeface="Arial" pitchFamily="34" charset="0"/>
                <a:cs typeface="Arial" pitchFamily="34" charset="0"/>
              </a:rPr>
              <a:t>)</a:t>
            </a:r>
          </a:p>
          <a:p>
            <a:pPr marL="285750" indent="-285750">
              <a:buFont typeface="Arial" panose="020B0604020202020204" pitchFamily="34" charset="0"/>
              <a:buChar char="•"/>
            </a:pPr>
            <a:r>
              <a:rPr lang="de-DE" sz="1600" b="1" dirty="0" smtClean="0">
                <a:latin typeface="Arial" pitchFamily="34" charset="0"/>
                <a:cs typeface="Arial" pitchFamily="34" charset="0"/>
              </a:rPr>
              <a:t>30.05.: </a:t>
            </a:r>
            <a:r>
              <a:rPr lang="de-DE" sz="1600" dirty="0" smtClean="0">
                <a:latin typeface="Arial" pitchFamily="34" charset="0"/>
                <a:cs typeface="Arial" pitchFamily="34" charset="0"/>
              </a:rPr>
              <a:t>final </a:t>
            </a:r>
            <a:r>
              <a:rPr lang="de-DE" sz="1600" dirty="0" err="1" smtClean="0">
                <a:latin typeface="Arial" pitchFamily="34" charset="0"/>
                <a:cs typeface="Arial" pitchFamily="34" charset="0"/>
              </a:rPr>
              <a:t>travel</a:t>
            </a:r>
            <a:r>
              <a:rPr lang="de-DE" sz="1600" dirty="0" smtClean="0">
                <a:latin typeface="Arial" pitchFamily="34" charset="0"/>
                <a:cs typeface="Arial" pitchFamily="34" charset="0"/>
              </a:rPr>
              <a:t> </a:t>
            </a:r>
            <a:r>
              <a:rPr lang="de-DE" sz="1600" dirty="0" err="1" smtClean="0">
                <a:latin typeface="Arial" pitchFamily="34" charset="0"/>
                <a:cs typeface="Arial" pitchFamily="34" charset="0"/>
              </a:rPr>
              <a:t>details</a:t>
            </a:r>
            <a:r>
              <a:rPr lang="de-DE" sz="1600" dirty="0">
                <a:latin typeface="Arial" pitchFamily="34" charset="0"/>
                <a:cs typeface="Arial" pitchFamily="34" charset="0"/>
              </a:rPr>
              <a:t> </a:t>
            </a:r>
            <a:r>
              <a:rPr lang="de-DE" sz="1600" dirty="0" err="1" smtClean="0">
                <a:latin typeface="Arial" pitchFamily="34" charset="0"/>
                <a:cs typeface="Arial" pitchFamily="34" charset="0"/>
              </a:rPr>
              <a:t>for</a:t>
            </a:r>
            <a:r>
              <a:rPr lang="de-DE" sz="1600" dirty="0" smtClean="0">
                <a:latin typeface="Arial" pitchFamily="34" charset="0"/>
                <a:cs typeface="Arial" pitchFamily="34" charset="0"/>
              </a:rPr>
              <a:t> </a:t>
            </a:r>
            <a:r>
              <a:rPr lang="de-DE" sz="1600" dirty="0" err="1" smtClean="0">
                <a:latin typeface="Arial" pitchFamily="34" charset="0"/>
                <a:cs typeface="Arial" pitchFamily="34" charset="0"/>
              </a:rPr>
              <a:t>everybody</a:t>
            </a:r>
            <a:r>
              <a:rPr lang="de-DE" sz="1600" dirty="0" smtClean="0">
                <a:latin typeface="Arial" pitchFamily="34" charset="0"/>
                <a:cs typeface="Arial" pitchFamily="34" charset="0"/>
              </a:rPr>
              <a:t> </a:t>
            </a:r>
            <a:r>
              <a:rPr lang="de-DE" sz="1600" dirty="0" err="1" smtClean="0">
                <a:latin typeface="Arial" pitchFamily="34" charset="0"/>
                <a:cs typeface="Arial" pitchFamily="34" charset="0"/>
              </a:rPr>
              <a:t>staying</a:t>
            </a:r>
            <a:r>
              <a:rPr lang="de-DE" sz="1600" dirty="0" smtClean="0">
                <a:latin typeface="Arial" pitchFamily="34" charset="0"/>
                <a:cs typeface="Arial" pitchFamily="34" charset="0"/>
              </a:rPr>
              <a:t> at </a:t>
            </a:r>
            <a:r>
              <a:rPr lang="de-DE" sz="1600" dirty="0" err="1" smtClean="0">
                <a:latin typeface="Arial" pitchFamily="34" charset="0"/>
                <a:cs typeface="Arial" pitchFamily="34" charset="0"/>
              </a:rPr>
              <a:t>the</a:t>
            </a:r>
            <a:r>
              <a:rPr lang="de-DE" sz="1600" dirty="0" smtClean="0">
                <a:latin typeface="Arial" pitchFamily="34" charset="0"/>
                <a:cs typeface="Arial" pitchFamily="34" charset="0"/>
              </a:rPr>
              <a:t> </a:t>
            </a:r>
            <a:r>
              <a:rPr lang="de-DE" sz="1600" dirty="0" err="1" smtClean="0">
                <a:latin typeface="Arial" pitchFamily="34" charset="0"/>
                <a:cs typeface="Arial" pitchFamily="34" charset="0"/>
              </a:rPr>
              <a:t>Divi</a:t>
            </a:r>
            <a:r>
              <a:rPr lang="de-DE" sz="1600" dirty="0" smtClean="0">
                <a:latin typeface="Arial" pitchFamily="34" charset="0"/>
                <a:cs typeface="Arial" pitchFamily="34" charset="0"/>
              </a:rPr>
              <a:t> </a:t>
            </a:r>
            <a:r>
              <a:rPr lang="de-DE" sz="1600" dirty="0" err="1" smtClean="0">
                <a:latin typeface="Arial" pitchFamily="34" charset="0"/>
                <a:cs typeface="Arial" pitchFamily="34" charset="0"/>
              </a:rPr>
              <a:t>Southwinds</a:t>
            </a:r>
            <a:r>
              <a:rPr lang="de-DE" sz="1600" dirty="0">
                <a:latin typeface="Arial" pitchFamily="34" charset="0"/>
                <a:cs typeface="Arial" pitchFamily="34" charset="0"/>
              </a:rPr>
              <a:t> </a:t>
            </a:r>
            <a:r>
              <a:rPr lang="de-DE" sz="1600" dirty="0" err="1" smtClean="0">
                <a:latin typeface="Arial" pitchFamily="34" charset="0"/>
                <a:cs typeface="Arial" pitchFamily="34" charset="0"/>
              </a:rPr>
              <a:t>hotel</a:t>
            </a:r>
            <a:endParaRPr lang="de-DE" sz="1600" dirty="0" smtClean="0">
              <a:latin typeface="Arial" pitchFamily="34" charset="0"/>
              <a:cs typeface="Arial" pitchFamily="34" charset="0"/>
            </a:endParaRPr>
          </a:p>
          <a:p>
            <a:pPr marL="285750" indent="-285750">
              <a:buFont typeface="Arial" panose="020B0604020202020204" pitchFamily="34" charset="0"/>
              <a:buChar char="•"/>
            </a:pPr>
            <a:r>
              <a:rPr lang="de-DE" sz="1600" b="1" dirty="0" smtClean="0">
                <a:solidFill>
                  <a:srgbClr val="0070C0"/>
                </a:solidFill>
                <a:latin typeface="Arial" pitchFamily="34" charset="0"/>
                <a:cs typeface="Arial" pitchFamily="34" charset="0"/>
              </a:rPr>
              <a:t>29.06.: </a:t>
            </a:r>
            <a:r>
              <a:rPr lang="de-DE" sz="1600" dirty="0" smtClean="0">
                <a:solidFill>
                  <a:srgbClr val="0070C0"/>
                </a:solidFill>
                <a:latin typeface="Arial" pitchFamily="34" charset="0"/>
                <a:cs typeface="Arial" pitchFamily="34" charset="0"/>
              </a:rPr>
              <a:t>final </a:t>
            </a:r>
            <a:r>
              <a:rPr lang="de-DE" sz="1600" dirty="0" err="1" smtClean="0">
                <a:solidFill>
                  <a:srgbClr val="0070C0"/>
                </a:solidFill>
                <a:latin typeface="Arial" pitchFamily="34" charset="0"/>
                <a:cs typeface="Arial" pitchFamily="34" charset="0"/>
              </a:rPr>
              <a:t>freight</a:t>
            </a:r>
            <a:r>
              <a:rPr lang="de-DE" sz="1600" dirty="0" smtClean="0">
                <a:solidFill>
                  <a:srgbClr val="0070C0"/>
                </a:solidFill>
                <a:latin typeface="Arial" pitchFamily="34" charset="0"/>
                <a:cs typeface="Arial" pitchFamily="34" charset="0"/>
              </a:rPr>
              <a:t> </a:t>
            </a:r>
            <a:r>
              <a:rPr lang="de-DE" sz="1600" dirty="0" err="1" smtClean="0">
                <a:solidFill>
                  <a:srgbClr val="0070C0"/>
                </a:solidFill>
                <a:latin typeface="Arial" pitchFamily="34" charset="0"/>
                <a:cs typeface="Arial" pitchFamily="34" charset="0"/>
              </a:rPr>
              <a:t>lists</a:t>
            </a:r>
            <a:r>
              <a:rPr lang="de-DE" sz="1600" dirty="0" smtClean="0">
                <a:solidFill>
                  <a:srgbClr val="0070C0"/>
                </a:solidFill>
                <a:latin typeface="Arial" pitchFamily="34" charset="0"/>
                <a:cs typeface="Arial" pitchFamily="34" charset="0"/>
              </a:rPr>
              <a:t> </a:t>
            </a:r>
            <a:r>
              <a:rPr lang="de-DE" sz="1600" dirty="0" err="1" smtClean="0">
                <a:solidFill>
                  <a:srgbClr val="0070C0"/>
                </a:solidFill>
                <a:latin typeface="Arial" pitchFamily="34" charset="0"/>
                <a:cs typeface="Arial" pitchFamily="34" charset="0"/>
              </a:rPr>
              <a:t>for</a:t>
            </a:r>
            <a:r>
              <a:rPr lang="de-DE" sz="1600" dirty="0" smtClean="0">
                <a:solidFill>
                  <a:srgbClr val="0070C0"/>
                </a:solidFill>
                <a:latin typeface="Arial" pitchFamily="34" charset="0"/>
                <a:cs typeface="Arial" pitchFamily="34" charset="0"/>
              </a:rPr>
              <a:t> </a:t>
            </a:r>
            <a:r>
              <a:rPr lang="de-DE" sz="1600" dirty="0" err="1" smtClean="0">
                <a:solidFill>
                  <a:srgbClr val="0070C0"/>
                </a:solidFill>
                <a:latin typeface="Arial" pitchFamily="34" charset="0"/>
                <a:cs typeface="Arial" pitchFamily="34" charset="0"/>
              </a:rPr>
              <a:t>air</a:t>
            </a:r>
            <a:r>
              <a:rPr lang="de-DE" sz="1600" dirty="0" smtClean="0">
                <a:solidFill>
                  <a:srgbClr val="0070C0"/>
                </a:solidFill>
                <a:latin typeface="Arial" pitchFamily="34" charset="0"/>
                <a:cs typeface="Arial" pitchFamily="34" charset="0"/>
              </a:rPr>
              <a:t> </a:t>
            </a:r>
            <a:r>
              <a:rPr lang="de-DE" sz="1600" dirty="0" err="1" smtClean="0">
                <a:solidFill>
                  <a:srgbClr val="0070C0"/>
                </a:solidFill>
                <a:latin typeface="Arial" pitchFamily="34" charset="0"/>
                <a:cs typeface="Arial" pitchFamily="34" charset="0"/>
              </a:rPr>
              <a:t>freight</a:t>
            </a:r>
            <a:r>
              <a:rPr lang="de-DE" sz="1600" dirty="0" smtClean="0">
                <a:solidFill>
                  <a:srgbClr val="0070C0"/>
                </a:solidFill>
                <a:latin typeface="Arial" pitchFamily="34" charset="0"/>
                <a:cs typeface="Arial" pitchFamily="34" charset="0"/>
              </a:rPr>
              <a:t> </a:t>
            </a:r>
            <a:r>
              <a:rPr lang="de-DE" sz="1600" dirty="0" smtClean="0">
                <a:latin typeface="Arial" pitchFamily="34" charset="0"/>
                <a:cs typeface="Arial" pitchFamily="34" charset="0"/>
              </a:rPr>
              <a:t>(plus BAFA/EAR </a:t>
            </a:r>
            <a:r>
              <a:rPr lang="de-DE" sz="1600" dirty="0" err="1" smtClean="0">
                <a:latin typeface="Arial" pitchFamily="34" charset="0"/>
                <a:cs typeface="Arial" pitchFamily="34" charset="0"/>
              </a:rPr>
              <a:t>declaration</a:t>
            </a:r>
            <a:r>
              <a:rPr lang="de-DE" sz="1600" dirty="0" smtClean="0">
                <a:latin typeface="Arial" pitchFamily="34" charset="0"/>
                <a:cs typeface="Arial" pitchFamily="34" charset="0"/>
              </a:rPr>
              <a:t>)</a:t>
            </a:r>
          </a:p>
          <a:p>
            <a:pPr marL="285750" indent="-285750">
              <a:buFont typeface="Arial" panose="020B0604020202020204" pitchFamily="34" charset="0"/>
              <a:buChar char="•"/>
            </a:pPr>
            <a:r>
              <a:rPr lang="de-DE" sz="1600" b="1" dirty="0" smtClean="0">
                <a:latin typeface="Arial" pitchFamily="34" charset="0"/>
                <a:cs typeface="Arial" pitchFamily="34" charset="0"/>
              </a:rPr>
              <a:t>03.06.:</a:t>
            </a:r>
            <a:r>
              <a:rPr lang="de-DE" sz="1600" dirty="0" smtClean="0">
                <a:latin typeface="Arial" pitchFamily="34" charset="0"/>
                <a:cs typeface="Arial" pitchFamily="34" charset="0"/>
              </a:rPr>
              <a:t>	</a:t>
            </a:r>
            <a:r>
              <a:rPr lang="de-DE" sz="1600" dirty="0" err="1" smtClean="0">
                <a:latin typeface="Arial" pitchFamily="34" charset="0"/>
                <a:cs typeface="Arial" pitchFamily="34" charset="0"/>
              </a:rPr>
              <a:t>passport</a:t>
            </a:r>
            <a:r>
              <a:rPr lang="de-DE" sz="1600" dirty="0" smtClean="0">
                <a:latin typeface="Arial" pitchFamily="34" charset="0"/>
                <a:cs typeface="Arial" pitchFamily="34" charset="0"/>
              </a:rPr>
              <a:t> </a:t>
            </a:r>
            <a:r>
              <a:rPr lang="de-DE" sz="1600" dirty="0" err="1" smtClean="0">
                <a:latin typeface="Arial" pitchFamily="34" charset="0"/>
                <a:cs typeface="Arial" pitchFamily="34" charset="0"/>
              </a:rPr>
              <a:t>scan</a:t>
            </a:r>
            <a:r>
              <a:rPr lang="de-DE" sz="1600" dirty="0" smtClean="0">
                <a:latin typeface="Arial" pitchFamily="34" charset="0"/>
                <a:cs typeface="Arial" pitchFamily="34" charset="0"/>
              </a:rPr>
              <a:t> plus </a:t>
            </a:r>
            <a:r>
              <a:rPr lang="de-DE" sz="1600" dirty="0" err="1" smtClean="0">
                <a:latin typeface="Arial" pitchFamily="34" charset="0"/>
                <a:cs typeface="Arial" pitchFamily="34" charset="0"/>
              </a:rPr>
              <a:t>confirmation</a:t>
            </a:r>
            <a:r>
              <a:rPr lang="de-DE" sz="1600" dirty="0" smtClean="0">
                <a:latin typeface="Arial" pitchFamily="34" charset="0"/>
                <a:cs typeface="Arial" pitchFamily="34" charset="0"/>
              </a:rPr>
              <a:t> </a:t>
            </a:r>
            <a:r>
              <a:rPr lang="de-DE" sz="1600" dirty="0" err="1" smtClean="0">
                <a:latin typeface="Arial" pitchFamily="34" charset="0"/>
                <a:cs typeface="Arial" pitchFamily="34" charset="0"/>
              </a:rPr>
              <a:t>of</a:t>
            </a:r>
            <a:r>
              <a:rPr lang="de-DE" sz="1600" dirty="0" smtClean="0">
                <a:latin typeface="Arial" pitchFamily="34" charset="0"/>
                <a:cs typeface="Arial" pitchFamily="34" charset="0"/>
              </a:rPr>
              <a:t> </a:t>
            </a:r>
            <a:r>
              <a:rPr lang="de-DE" sz="1600" dirty="0" err="1" smtClean="0">
                <a:latin typeface="Arial" pitchFamily="34" charset="0"/>
                <a:cs typeface="Arial" pitchFamily="34" charset="0"/>
              </a:rPr>
              <a:t>employment</a:t>
            </a:r>
            <a:r>
              <a:rPr lang="de-DE" sz="1600" dirty="0" smtClean="0">
                <a:latin typeface="Arial" pitchFamily="34" charset="0"/>
                <a:cs typeface="Arial" pitchFamily="34" charset="0"/>
              </a:rPr>
              <a:t> (</a:t>
            </a:r>
            <a:r>
              <a:rPr lang="de-DE" sz="1600" dirty="0" err="1" smtClean="0">
                <a:latin typeface="Arial" pitchFamily="34" charset="0"/>
                <a:cs typeface="Arial" pitchFamily="34" charset="0"/>
              </a:rPr>
              <a:t>airport</a:t>
            </a:r>
            <a:r>
              <a:rPr lang="de-DE" sz="1600" dirty="0" smtClean="0">
                <a:latin typeface="Arial" pitchFamily="34" charset="0"/>
                <a:cs typeface="Arial" pitchFamily="34" charset="0"/>
              </a:rPr>
              <a:t> </a:t>
            </a:r>
            <a:r>
              <a:rPr lang="de-DE" sz="1600" dirty="0" err="1" smtClean="0">
                <a:latin typeface="Arial" pitchFamily="34" charset="0"/>
                <a:cs typeface="Arial" pitchFamily="34" charset="0"/>
              </a:rPr>
              <a:t>access</a:t>
            </a:r>
            <a:r>
              <a:rPr lang="de-DE" sz="1600" dirty="0" smtClean="0">
                <a:latin typeface="Arial" pitchFamily="34" charset="0"/>
                <a:cs typeface="Arial" pitchFamily="34" charset="0"/>
              </a:rPr>
              <a:t> </a:t>
            </a:r>
            <a:r>
              <a:rPr lang="de-DE" sz="1600" dirty="0" err="1" smtClean="0">
                <a:latin typeface="Arial" pitchFamily="34" charset="0"/>
                <a:cs typeface="Arial" pitchFamily="34" charset="0"/>
              </a:rPr>
              <a:t>badges</a:t>
            </a:r>
            <a:r>
              <a:rPr lang="de-DE" sz="1600" dirty="0" smtClean="0">
                <a:latin typeface="Arial" pitchFamily="34" charset="0"/>
                <a:cs typeface="Arial" pitchFamily="34" charset="0"/>
              </a:rPr>
              <a:t>)</a:t>
            </a:r>
          </a:p>
          <a:p>
            <a:pPr marL="285750" indent="-285750">
              <a:buFont typeface="Arial" panose="020B0604020202020204" pitchFamily="34" charset="0"/>
              <a:buChar char="•"/>
            </a:pPr>
            <a:endParaRPr lang="de-DE" sz="1600" dirty="0">
              <a:latin typeface="Arial" pitchFamily="34" charset="0"/>
              <a:cs typeface="Arial" pitchFamily="34" charset="0"/>
            </a:endParaRPr>
          </a:p>
          <a:p>
            <a:pPr marL="285750" indent="-285750">
              <a:buFont typeface="Arial" panose="020B0604020202020204" pitchFamily="34" charset="0"/>
              <a:buChar char="•"/>
            </a:pPr>
            <a:r>
              <a:rPr lang="de-DE" sz="1600" dirty="0" smtClean="0">
                <a:latin typeface="Arial" pitchFamily="34" charset="0"/>
                <a:cs typeface="Arial" pitchFamily="34" charset="0"/>
              </a:rPr>
              <a:t>Location </a:t>
            </a:r>
            <a:r>
              <a:rPr lang="de-DE" sz="1600" dirty="0" err="1" smtClean="0">
                <a:latin typeface="Arial" pitchFamily="34" charset="0"/>
                <a:cs typeface="Arial" pitchFamily="34" charset="0"/>
              </a:rPr>
              <a:t>of</a:t>
            </a:r>
            <a:r>
              <a:rPr lang="de-DE" sz="1600" dirty="0" smtClean="0">
                <a:latin typeface="Arial" pitchFamily="34" charset="0"/>
                <a:cs typeface="Arial" pitchFamily="34" charset="0"/>
              </a:rPr>
              <a:t> </a:t>
            </a:r>
            <a:r>
              <a:rPr lang="de-DE" sz="1600" dirty="0" err="1" smtClean="0">
                <a:latin typeface="Arial" pitchFamily="34" charset="0"/>
                <a:cs typeface="Arial" pitchFamily="34" charset="0"/>
              </a:rPr>
              <a:t>sea</a:t>
            </a:r>
            <a:r>
              <a:rPr lang="de-DE" sz="1600" dirty="0" smtClean="0">
                <a:latin typeface="Arial" pitchFamily="34" charset="0"/>
                <a:cs typeface="Arial" pitchFamily="34" charset="0"/>
              </a:rPr>
              <a:t> </a:t>
            </a:r>
            <a:r>
              <a:rPr lang="de-DE" sz="1600" dirty="0" err="1" smtClean="0">
                <a:latin typeface="Arial" pitchFamily="34" charset="0"/>
                <a:cs typeface="Arial" pitchFamily="34" charset="0"/>
              </a:rPr>
              <a:t>freight</a:t>
            </a:r>
            <a:r>
              <a:rPr lang="de-DE" sz="1600" dirty="0" smtClean="0">
                <a:latin typeface="Arial" pitchFamily="34" charset="0"/>
                <a:cs typeface="Arial" pitchFamily="34" charset="0"/>
              </a:rPr>
              <a:t> </a:t>
            </a:r>
            <a:r>
              <a:rPr lang="de-DE" sz="1600" dirty="0" err="1" smtClean="0">
                <a:latin typeface="Arial" pitchFamily="34" charset="0"/>
                <a:cs typeface="Arial" pitchFamily="34" charset="0"/>
              </a:rPr>
              <a:t>container</a:t>
            </a:r>
            <a:r>
              <a:rPr lang="de-DE" sz="1600" dirty="0" smtClean="0">
                <a:latin typeface="Arial" pitchFamily="34" charset="0"/>
                <a:cs typeface="Arial" pitchFamily="34" charset="0"/>
              </a:rPr>
              <a:t> at </a:t>
            </a:r>
            <a:r>
              <a:rPr lang="de-DE" sz="1600" dirty="0" err="1" smtClean="0">
                <a:latin typeface="Arial" pitchFamily="34" charset="0"/>
                <a:cs typeface="Arial" pitchFamily="34" charset="0"/>
              </a:rPr>
              <a:t>airport</a:t>
            </a:r>
            <a:r>
              <a:rPr lang="de-DE" sz="1600" dirty="0" smtClean="0">
                <a:latin typeface="Arial" pitchFamily="34" charset="0"/>
                <a:cs typeface="Arial" pitchFamily="34" charset="0"/>
              </a:rPr>
              <a:t> / </a:t>
            </a:r>
            <a:r>
              <a:rPr lang="de-DE" sz="1600" dirty="0" err="1" smtClean="0">
                <a:latin typeface="Arial" pitchFamily="34" charset="0"/>
                <a:cs typeface="Arial" pitchFamily="34" charset="0"/>
              </a:rPr>
              <a:t>storage</a:t>
            </a:r>
            <a:r>
              <a:rPr lang="de-DE" sz="1600" dirty="0" smtClean="0">
                <a:latin typeface="Arial" pitchFamily="34" charset="0"/>
                <a:cs typeface="Arial" pitchFamily="34" charset="0"/>
              </a:rPr>
              <a:t> </a:t>
            </a:r>
            <a:r>
              <a:rPr lang="de-DE" sz="1600" dirty="0" err="1" smtClean="0">
                <a:latin typeface="Arial" pitchFamily="34" charset="0"/>
                <a:cs typeface="Arial" pitchFamily="34" charset="0"/>
              </a:rPr>
              <a:t>area</a:t>
            </a:r>
            <a:r>
              <a:rPr lang="de-DE" sz="1600" dirty="0" smtClean="0">
                <a:latin typeface="Arial" pitchFamily="34" charset="0"/>
                <a:cs typeface="Arial" pitchFamily="34" charset="0"/>
              </a:rPr>
              <a:t> </a:t>
            </a:r>
            <a:r>
              <a:rPr lang="de-DE" sz="1600" dirty="0" err="1" smtClean="0">
                <a:latin typeface="Arial" pitchFamily="34" charset="0"/>
                <a:cs typeface="Arial" pitchFamily="34" charset="0"/>
              </a:rPr>
              <a:t>for</a:t>
            </a:r>
            <a:r>
              <a:rPr lang="de-DE" sz="1600" dirty="0" smtClean="0">
                <a:latin typeface="Arial" pitchFamily="34" charset="0"/>
                <a:cs typeface="Arial" pitchFamily="34" charset="0"/>
              </a:rPr>
              <a:t> </a:t>
            </a:r>
            <a:r>
              <a:rPr lang="de-DE" sz="1600" dirty="0" err="1" smtClean="0">
                <a:latin typeface="Arial" pitchFamily="34" charset="0"/>
                <a:cs typeface="Arial" pitchFamily="34" charset="0"/>
              </a:rPr>
              <a:t>air</a:t>
            </a:r>
            <a:r>
              <a:rPr lang="de-DE" sz="1600" dirty="0" smtClean="0">
                <a:latin typeface="Arial" pitchFamily="34" charset="0"/>
                <a:cs typeface="Arial" pitchFamily="34" charset="0"/>
              </a:rPr>
              <a:t> </a:t>
            </a:r>
            <a:r>
              <a:rPr lang="de-DE" sz="1600" dirty="0" err="1" smtClean="0">
                <a:latin typeface="Arial" pitchFamily="34" charset="0"/>
                <a:cs typeface="Arial" pitchFamily="34" charset="0"/>
              </a:rPr>
              <a:t>freight</a:t>
            </a:r>
            <a:r>
              <a:rPr lang="de-DE" sz="1600" dirty="0" smtClean="0">
                <a:latin typeface="Arial" pitchFamily="34" charset="0"/>
                <a:cs typeface="Arial" pitchFamily="34" charset="0"/>
              </a:rPr>
              <a:t> &lt;-&gt; </a:t>
            </a:r>
            <a:r>
              <a:rPr lang="de-DE" sz="1600" dirty="0" err="1" smtClean="0">
                <a:solidFill>
                  <a:schemeClr val="accent2">
                    <a:lumMod val="75000"/>
                  </a:schemeClr>
                </a:solidFill>
                <a:latin typeface="Arial" pitchFamily="34" charset="0"/>
                <a:cs typeface="Arial" pitchFamily="34" charset="0"/>
              </a:rPr>
              <a:t>please</a:t>
            </a:r>
            <a:r>
              <a:rPr lang="de-DE" sz="1600" dirty="0" smtClean="0">
                <a:solidFill>
                  <a:schemeClr val="accent2">
                    <a:lumMod val="75000"/>
                  </a:schemeClr>
                </a:solidFill>
                <a:latin typeface="Arial" pitchFamily="34" charset="0"/>
                <a:cs typeface="Arial" pitchFamily="34" charset="0"/>
              </a:rPr>
              <a:t> </a:t>
            </a:r>
            <a:r>
              <a:rPr lang="de-DE" sz="1600" dirty="0" err="1" smtClean="0">
                <a:solidFill>
                  <a:schemeClr val="accent2">
                    <a:lumMod val="75000"/>
                  </a:schemeClr>
                </a:solidFill>
                <a:latin typeface="Arial" pitchFamily="34" charset="0"/>
                <a:cs typeface="Arial" pitchFamily="34" charset="0"/>
              </a:rPr>
              <a:t>determine</a:t>
            </a:r>
            <a:r>
              <a:rPr lang="de-DE" sz="1600" dirty="0" smtClean="0">
                <a:solidFill>
                  <a:schemeClr val="accent2">
                    <a:lumMod val="75000"/>
                  </a:schemeClr>
                </a:solidFill>
                <a:latin typeface="Arial" pitchFamily="34" charset="0"/>
                <a:cs typeface="Arial" pitchFamily="34" charset="0"/>
              </a:rPr>
              <a:t> </a:t>
            </a:r>
            <a:r>
              <a:rPr lang="de-DE" sz="1600" dirty="0" err="1" smtClean="0">
                <a:solidFill>
                  <a:schemeClr val="accent2">
                    <a:lumMod val="75000"/>
                  </a:schemeClr>
                </a:solidFill>
                <a:latin typeface="Arial" pitchFamily="34" charset="0"/>
                <a:cs typeface="Arial" pitchFamily="34" charset="0"/>
              </a:rPr>
              <a:t>what</a:t>
            </a:r>
            <a:r>
              <a:rPr lang="de-DE" sz="1600" dirty="0" smtClean="0">
                <a:solidFill>
                  <a:schemeClr val="accent2">
                    <a:lumMod val="75000"/>
                  </a:schemeClr>
                </a:solidFill>
                <a:latin typeface="Arial" pitchFamily="34" charset="0"/>
                <a:cs typeface="Arial" pitchFamily="34" charset="0"/>
              </a:rPr>
              <a:t> will </a:t>
            </a:r>
            <a:r>
              <a:rPr lang="de-DE" sz="1600" dirty="0" err="1" smtClean="0">
                <a:solidFill>
                  <a:schemeClr val="accent2">
                    <a:lumMod val="75000"/>
                  </a:schemeClr>
                </a:solidFill>
                <a:latin typeface="Arial" pitchFamily="34" charset="0"/>
                <a:cs typeface="Arial" pitchFamily="34" charset="0"/>
              </a:rPr>
              <a:t>be</a:t>
            </a:r>
            <a:r>
              <a:rPr lang="de-DE" sz="1600" dirty="0" smtClean="0">
                <a:solidFill>
                  <a:schemeClr val="accent2">
                    <a:lumMod val="75000"/>
                  </a:schemeClr>
                </a:solidFill>
                <a:latin typeface="Arial" pitchFamily="34" charset="0"/>
                <a:cs typeface="Arial" pitchFamily="34" charset="0"/>
              </a:rPr>
              <a:t> </a:t>
            </a:r>
            <a:r>
              <a:rPr lang="de-DE" sz="1600" dirty="0" err="1" smtClean="0">
                <a:solidFill>
                  <a:schemeClr val="accent2">
                    <a:lumMod val="75000"/>
                  </a:schemeClr>
                </a:solidFill>
                <a:latin typeface="Arial" pitchFamily="34" charset="0"/>
                <a:cs typeface="Arial" pitchFamily="34" charset="0"/>
              </a:rPr>
              <a:t>needed</a:t>
            </a:r>
            <a:r>
              <a:rPr lang="de-DE" sz="1600" dirty="0" smtClean="0">
                <a:solidFill>
                  <a:schemeClr val="accent2">
                    <a:lumMod val="75000"/>
                  </a:schemeClr>
                </a:solidFill>
                <a:latin typeface="Arial" pitchFamily="34" charset="0"/>
                <a:cs typeface="Arial" pitchFamily="34" charset="0"/>
              </a:rPr>
              <a:t> </a:t>
            </a:r>
            <a:r>
              <a:rPr lang="de-DE" sz="1600" dirty="0" err="1" smtClean="0">
                <a:solidFill>
                  <a:schemeClr val="accent2">
                    <a:lumMod val="75000"/>
                  </a:schemeClr>
                </a:solidFill>
                <a:latin typeface="Arial" pitchFamily="34" charset="0"/>
                <a:cs typeface="Arial" pitchFamily="34" charset="0"/>
              </a:rPr>
              <a:t>where</a:t>
            </a:r>
            <a:endParaRPr lang="de-DE" sz="1600" dirty="0" smtClean="0">
              <a:solidFill>
                <a:schemeClr val="accent2">
                  <a:lumMod val="75000"/>
                </a:schemeClr>
              </a:solidFill>
              <a:latin typeface="Arial" pitchFamily="34" charset="0"/>
              <a:cs typeface="Arial" pitchFamily="34" charset="0"/>
            </a:endParaRPr>
          </a:p>
          <a:p>
            <a:pPr marL="285750" indent="-285750">
              <a:buFont typeface="Arial" panose="020B0604020202020204" pitchFamily="34" charset="0"/>
              <a:buChar char="•"/>
            </a:pPr>
            <a:endParaRPr lang="de-DE" sz="1600" dirty="0">
              <a:solidFill>
                <a:schemeClr val="accent2">
                  <a:lumMod val="75000"/>
                </a:schemeClr>
              </a:solidFill>
              <a:latin typeface="Arial" pitchFamily="34" charset="0"/>
              <a:cs typeface="Arial" pitchFamily="34" charset="0"/>
            </a:endParaRPr>
          </a:p>
          <a:p>
            <a:pPr marL="285750" indent="-285750">
              <a:buFont typeface="Arial" panose="020B0604020202020204" pitchFamily="34" charset="0"/>
              <a:buChar char="•"/>
            </a:pPr>
            <a:r>
              <a:rPr lang="de-DE" sz="1600" dirty="0" smtClean="0">
                <a:latin typeface="Arial" pitchFamily="34" charset="0"/>
                <a:cs typeface="Arial" pitchFamily="34" charset="0"/>
              </a:rPr>
              <a:t>Email-distribution </a:t>
            </a:r>
            <a:r>
              <a:rPr lang="de-DE" sz="1600" dirty="0" err="1" smtClean="0">
                <a:latin typeface="Arial" pitchFamily="34" charset="0"/>
                <a:cs typeface="Arial" pitchFamily="34" charset="0"/>
              </a:rPr>
              <a:t>list</a:t>
            </a:r>
            <a:endParaRPr lang="de-DE" sz="1600" dirty="0">
              <a:latin typeface="Arial" pitchFamily="34" charset="0"/>
              <a:cs typeface="Arial" pitchFamily="34" charset="0"/>
            </a:endParaRPr>
          </a:p>
          <a:p>
            <a:pPr marL="285750" indent="-285750">
              <a:buFont typeface="Arial" panose="020B0604020202020204" pitchFamily="34" charset="0"/>
              <a:buChar char="•"/>
            </a:pPr>
            <a:endParaRPr lang="de-DE" sz="1600" dirty="0" smtClean="0">
              <a:latin typeface="Arial" pitchFamily="34" charset="0"/>
              <a:cs typeface="Arial" pitchFamily="34" charset="0"/>
            </a:endParaRPr>
          </a:p>
          <a:p>
            <a:pPr marL="285750" indent="-285750">
              <a:buFont typeface="Arial" panose="020B0604020202020204" pitchFamily="34" charset="0"/>
              <a:buChar char="•"/>
            </a:pPr>
            <a:r>
              <a:rPr lang="de-DE" sz="1600" dirty="0" smtClean="0">
                <a:latin typeface="Arial" pitchFamily="34" charset="0"/>
                <a:cs typeface="Arial" pitchFamily="34" charset="0"/>
              </a:rPr>
              <a:t>Internet at </a:t>
            </a:r>
            <a:r>
              <a:rPr lang="de-DE" sz="1600" dirty="0" err="1" smtClean="0">
                <a:latin typeface="Arial" pitchFamily="34" charset="0"/>
                <a:cs typeface="Arial" pitchFamily="34" charset="0"/>
              </a:rPr>
              <a:t>airport</a:t>
            </a:r>
            <a:r>
              <a:rPr lang="de-DE" sz="1600" dirty="0" smtClean="0">
                <a:latin typeface="Arial" pitchFamily="34" charset="0"/>
                <a:cs typeface="Arial" pitchFamily="34" charset="0"/>
              </a:rPr>
              <a:t>?</a:t>
            </a:r>
          </a:p>
          <a:p>
            <a:pPr marL="285750" indent="-285750">
              <a:buFont typeface="Arial" panose="020B0604020202020204" pitchFamily="34" charset="0"/>
              <a:buChar char="•"/>
            </a:pPr>
            <a:endParaRPr lang="de-DE" sz="1600" dirty="0" smtClean="0">
              <a:latin typeface="Arial" pitchFamily="34" charset="0"/>
              <a:cs typeface="Arial" pitchFamily="34" charset="0"/>
            </a:endParaRPr>
          </a:p>
          <a:p>
            <a:endParaRPr lang="de-DE" sz="1600" dirty="0">
              <a:latin typeface="Arial" pitchFamily="34" charset="0"/>
              <a:cs typeface="Arial" pitchFamily="34" charset="0"/>
            </a:endParaRPr>
          </a:p>
          <a:p>
            <a:endParaRPr lang="de-DE" sz="1600" dirty="0" smtClean="0">
              <a:latin typeface="Arial" pitchFamily="34" charset="0"/>
              <a:cs typeface="Arial" pitchFamily="34" charset="0"/>
            </a:endParaRPr>
          </a:p>
          <a:p>
            <a:endParaRPr lang="de-DE" sz="1600" dirty="0">
              <a:latin typeface="Arial" pitchFamily="34" charset="0"/>
              <a:cs typeface="Arial" pitchFamily="34" charset="0"/>
            </a:endParaRPr>
          </a:p>
          <a:p>
            <a:endParaRPr lang="de-DE" sz="1600" dirty="0" smtClean="0">
              <a:latin typeface="Arial" pitchFamily="34" charset="0"/>
              <a:cs typeface="Arial" pitchFamily="34" charset="0"/>
            </a:endParaRPr>
          </a:p>
          <a:p>
            <a:endParaRPr lang="de-DE" sz="1600" dirty="0" smtClean="0">
              <a:latin typeface="Arial" pitchFamily="34" charset="0"/>
              <a:cs typeface="Arial" pitchFamily="34" charset="0"/>
            </a:endParaRPr>
          </a:p>
        </p:txBody>
      </p:sp>
    </p:spTree>
    <p:extLst>
      <p:ext uri="{BB962C8B-B14F-4D97-AF65-F5344CB8AC3E}">
        <p14:creationId xmlns:p14="http://schemas.microsoft.com/office/powerpoint/2010/main" val="32770878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86000" y="188640"/>
            <a:ext cx="8172000" cy="476744"/>
          </a:xfrm>
        </p:spPr>
        <p:txBody>
          <a:bodyPr/>
          <a:lstStyle/>
          <a:p>
            <a:r>
              <a:rPr lang="en-GB" dirty="0" smtClean="0"/>
              <a:t>Team - general</a:t>
            </a:r>
            <a:endParaRPr lang="en-GB" dirty="0"/>
          </a:p>
        </p:txBody>
      </p:sp>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644566"/>
            <a:ext cx="8643245" cy="5664754"/>
          </a:xfrm>
          <a:prstGeom prst="rect">
            <a:avLst/>
          </a:prstGeom>
        </p:spPr>
      </p:pic>
    </p:spTree>
    <p:extLst>
      <p:ext uri="{BB962C8B-B14F-4D97-AF65-F5344CB8AC3E}">
        <p14:creationId xmlns:p14="http://schemas.microsoft.com/office/powerpoint/2010/main" val="922278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486000" y="332656"/>
            <a:ext cx="8172000" cy="332728"/>
          </a:xfrm>
        </p:spPr>
        <p:txBody>
          <a:bodyPr/>
          <a:lstStyle/>
          <a:p>
            <a:r>
              <a:rPr lang="de-DE" dirty="0" smtClean="0"/>
              <a:t>NARVAL II, August 2016</a:t>
            </a:r>
            <a:endParaRPr lang="de-DE" sz="2000" b="0" i="1" dirty="0"/>
          </a:p>
        </p:txBody>
      </p:sp>
      <p:pic>
        <p:nvPicPr>
          <p:cNvPr id="7" name="Grafik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0" y="764704"/>
            <a:ext cx="8412887" cy="5400600"/>
          </a:xfrm>
          <a:prstGeom prst="rect">
            <a:avLst/>
          </a:prstGeom>
        </p:spPr>
      </p:pic>
      <p:sp>
        <p:nvSpPr>
          <p:cNvPr id="8" name="Ellipse 7"/>
          <p:cNvSpPr/>
          <p:nvPr/>
        </p:nvSpPr>
        <p:spPr>
          <a:xfrm>
            <a:off x="1789977" y="4751433"/>
            <a:ext cx="45719" cy="45719"/>
          </a:xfrm>
          <a:prstGeom prst="ellipse">
            <a:avLst/>
          </a:prstGeom>
          <a:solidFill>
            <a:srgbClr val="00B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endParaRPr lang="de-DE" dirty="0" smtClean="0">
              <a:solidFill>
                <a:schemeClr val="tx1"/>
              </a:solidFill>
              <a:latin typeface="Arial" pitchFamily="34" charset="0"/>
              <a:cs typeface="Arial" pitchFamily="34" charset="0"/>
            </a:endParaRPr>
          </a:p>
        </p:txBody>
      </p:sp>
      <p:sp>
        <p:nvSpPr>
          <p:cNvPr id="9" name="Textfeld 8"/>
          <p:cNvSpPr txBox="1"/>
          <p:nvPr/>
        </p:nvSpPr>
        <p:spPr>
          <a:xfrm>
            <a:off x="1835696" y="4612486"/>
            <a:ext cx="402354" cy="184666"/>
          </a:xfrm>
          <a:prstGeom prst="rect">
            <a:avLst/>
          </a:prstGeom>
          <a:noFill/>
        </p:spPr>
        <p:txBody>
          <a:bodyPr wrap="none" lIns="0" tIns="0" rIns="0" bIns="0" rtlCol="0">
            <a:spAutoFit/>
          </a:bodyPr>
          <a:lstStyle/>
          <a:p>
            <a:r>
              <a:rPr lang="de-DE" sz="1200" dirty="0" smtClean="0">
                <a:solidFill>
                  <a:srgbClr val="006600"/>
                </a:solidFill>
                <a:latin typeface="Arial" pitchFamily="34" charset="0"/>
                <a:cs typeface="Arial" pitchFamily="34" charset="0"/>
              </a:rPr>
              <a:t>TBPB</a:t>
            </a:r>
          </a:p>
        </p:txBody>
      </p:sp>
      <p:sp>
        <p:nvSpPr>
          <p:cNvPr id="10" name="Textfeld 9"/>
          <p:cNvSpPr txBox="1"/>
          <p:nvPr/>
        </p:nvSpPr>
        <p:spPr>
          <a:xfrm>
            <a:off x="2555776" y="4474434"/>
            <a:ext cx="626775" cy="246221"/>
          </a:xfrm>
          <a:prstGeom prst="rect">
            <a:avLst/>
          </a:prstGeom>
          <a:solidFill>
            <a:schemeClr val="bg1">
              <a:alpha val="40000"/>
            </a:schemeClr>
          </a:solidFill>
        </p:spPr>
        <p:txBody>
          <a:bodyPr wrap="none" lIns="0" tIns="0" rIns="0" bIns="0" rtlCol="0">
            <a:spAutoFit/>
          </a:bodyPr>
          <a:lstStyle>
            <a:defPPr>
              <a:defRPr lang="de-DE"/>
            </a:defPPr>
            <a:lvl1pPr>
              <a:defRPr sz="1600">
                <a:latin typeface="Arial" pitchFamily="34" charset="0"/>
                <a:cs typeface="Arial" pitchFamily="34" charset="0"/>
              </a:defRPr>
            </a:lvl1pPr>
          </a:lstStyle>
          <a:p>
            <a:r>
              <a:rPr lang="de-DE" b="1" dirty="0" err="1" smtClean="0"/>
              <a:t>Piarco</a:t>
            </a:r>
            <a:endParaRPr lang="de-DE" b="1" dirty="0" smtClean="0"/>
          </a:p>
        </p:txBody>
      </p:sp>
      <p:sp>
        <p:nvSpPr>
          <p:cNvPr id="11" name="Textfeld 10"/>
          <p:cNvSpPr txBox="1"/>
          <p:nvPr/>
        </p:nvSpPr>
        <p:spPr>
          <a:xfrm>
            <a:off x="1331640" y="2492896"/>
            <a:ext cx="2159502" cy="246221"/>
          </a:xfrm>
          <a:prstGeom prst="rect">
            <a:avLst/>
          </a:prstGeom>
          <a:solidFill>
            <a:schemeClr val="bg1">
              <a:alpha val="40000"/>
            </a:schemeClr>
          </a:solidFill>
        </p:spPr>
        <p:txBody>
          <a:bodyPr wrap="none" lIns="0" tIns="0" rIns="0" bIns="0" rtlCol="0">
            <a:spAutoFit/>
          </a:bodyPr>
          <a:lstStyle/>
          <a:p>
            <a:r>
              <a:rPr lang="de-DE" sz="1600" b="1" dirty="0" smtClean="0">
                <a:latin typeface="Arial" pitchFamily="34" charset="0"/>
                <a:cs typeface="Arial" pitchFamily="34" charset="0"/>
              </a:rPr>
              <a:t>New York </a:t>
            </a:r>
            <a:r>
              <a:rPr lang="de-DE" sz="1600" b="1" dirty="0" err="1" smtClean="0">
                <a:latin typeface="Arial" pitchFamily="34" charset="0"/>
                <a:cs typeface="Arial" pitchFamily="34" charset="0"/>
              </a:rPr>
              <a:t>Oceanic</a:t>
            </a:r>
            <a:r>
              <a:rPr lang="de-DE" sz="1600" b="1" dirty="0" smtClean="0">
                <a:latin typeface="Arial" pitchFamily="34" charset="0"/>
                <a:cs typeface="Arial" pitchFamily="34" charset="0"/>
              </a:rPr>
              <a:t> FIR</a:t>
            </a:r>
          </a:p>
        </p:txBody>
      </p:sp>
      <p:sp>
        <p:nvSpPr>
          <p:cNvPr id="12" name="Textfeld 11"/>
          <p:cNvSpPr txBox="1"/>
          <p:nvPr/>
        </p:nvSpPr>
        <p:spPr>
          <a:xfrm>
            <a:off x="4385954" y="2126885"/>
            <a:ext cx="1152560" cy="492443"/>
          </a:xfrm>
          <a:prstGeom prst="rect">
            <a:avLst/>
          </a:prstGeom>
          <a:solidFill>
            <a:schemeClr val="bg1">
              <a:alpha val="40000"/>
            </a:schemeClr>
          </a:solidFill>
        </p:spPr>
        <p:txBody>
          <a:bodyPr wrap="none" lIns="0" tIns="0" rIns="0" bIns="0" rtlCol="0">
            <a:spAutoFit/>
          </a:bodyPr>
          <a:lstStyle/>
          <a:p>
            <a:r>
              <a:rPr lang="de-DE" sz="1600" b="1" dirty="0" smtClean="0">
                <a:latin typeface="Arial" pitchFamily="34" charset="0"/>
                <a:cs typeface="Arial" pitchFamily="34" charset="0"/>
              </a:rPr>
              <a:t>Santa Maria</a:t>
            </a:r>
          </a:p>
          <a:p>
            <a:r>
              <a:rPr lang="de-DE" sz="1600" b="1" dirty="0" err="1" smtClean="0">
                <a:latin typeface="Arial" pitchFamily="34" charset="0"/>
                <a:cs typeface="Arial" pitchFamily="34" charset="0"/>
              </a:rPr>
              <a:t>Oceanic</a:t>
            </a:r>
            <a:endParaRPr lang="de-DE" sz="1600" b="1" dirty="0" smtClean="0">
              <a:latin typeface="Arial" pitchFamily="34" charset="0"/>
              <a:cs typeface="Arial" pitchFamily="34" charset="0"/>
            </a:endParaRPr>
          </a:p>
        </p:txBody>
      </p:sp>
      <p:sp>
        <p:nvSpPr>
          <p:cNvPr id="13" name="Textfeld 12"/>
          <p:cNvSpPr txBox="1"/>
          <p:nvPr/>
        </p:nvSpPr>
        <p:spPr>
          <a:xfrm>
            <a:off x="4955822" y="4077072"/>
            <a:ext cx="307777" cy="246221"/>
          </a:xfrm>
          <a:prstGeom prst="rect">
            <a:avLst/>
          </a:prstGeom>
          <a:solidFill>
            <a:schemeClr val="bg1">
              <a:alpha val="40000"/>
            </a:schemeClr>
          </a:solidFill>
        </p:spPr>
        <p:txBody>
          <a:bodyPr wrap="none" lIns="0" tIns="0" rIns="0" bIns="0" rtlCol="0">
            <a:spAutoFit/>
          </a:bodyPr>
          <a:lstStyle/>
          <a:p>
            <a:r>
              <a:rPr lang="de-DE" sz="1600" b="1" dirty="0" smtClean="0">
                <a:latin typeface="Arial" pitchFamily="34" charset="0"/>
                <a:cs typeface="Arial" pitchFamily="34" charset="0"/>
              </a:rPr>
              <a:t>Sal</a:t>
            </a:r>
          </a:p>
        </p:txBody>
      </p:sp>
      <p:sp>
        <p:nvSpPr>
          <p:cNvPr id="14" name="Textfeld 13"/>
          <p:cNvSpPr txBox="1"/>
          <p:nvPr/>
        </p:nvSpPr>
        <p:spPr>
          <a:xfrm>
            <a:off x="4860032" y="4941168"/>
            <a:ext cx="798295" cy="492443"/>
          </a:xfrm>
          <a:prstGeom prst="rect">
            <a:avLst/>
          </a:prstGeom>
          <a:solidFill>
            <a:schemeClr val="bg1">
              <a:alpha val="40000"/>
            </a:schemeClr>
          </a:solidFill>
        </p:spPr>
        <p:txBody>
          <a:bodyPr wrap="none" lIns="0" tIns="0" rIns="0" bIns="0" rtlCol="0">
            <a:spAutoFit/>
          </a:bodyPr>
          <a:lstStyle/>
          <a:p>
            <a:r>
              <a:rPr lang="de-DE" sz="1600" b="1" dirty="0" smtClean="0">
                <a:latin typeface="Arial" pitchFamily="34" charset="0"/>
                <a:cs typeface="Arial" pitchFamily="34" charset="0"/>
              </a:rPr>
              <a:t>Dakar</a:t>
            </a:r>
          </a:p>
          <a:p>
            <a:r>
              <a:rPr lang="de-DE" sz="1600" b="1" dirty="0" err="1" smtClean="0">
                <a:latin typeface="Arial" pitchFamily="34" charset="0"/>
                <a:cs typeface="Arial" pitchFamily="34" charset="0"/>
              </a:rPr>
              <a:t>Oceanic</a:t>
            </a:r>
            <a:endParaRPr lang="de-DE" sz="1600" b="1" dirty="0" smtClean="0">
              <a:latin typeface="Arial" pitchFamily="34" charset="0"/>
              <a:cs typeface="Arial" pitchFamily="34" charset="0"/>
            </a:endParaRPr>
          </a:p>
        </p:txBody>
      </p:sp>
      <p:sp>
        <p:nvSpPr>
          <p:cNvPr id="15" name="Textfeld 14"/>
          <p:cNvSpPr txBox="1"/>
          <p:nvPr/>
        </p:nvSpPr>
        <p:spPr>
          <a:xfrm>
            <a:off x="2920459" y="5271011"/>
            <a:ext cx="852798" cy="246221"/>
          </a:xfrm>
          <a:prstGeom prst="rect">
            <a:avLst/>
          </a:prstGeom>
          <a:solidFill>
            <a:schemeClr val="bg1">
              <a:alpha val="40000"/>
            </a:schemeClr>
          </a:solidFill>
        </p:spPr>
        <p:txBody>
          <a:bodyPr wrap="none" lIns="0" tIns="0" rIns="0" bIns="0" rtlCol="0">
            <a:spAutoFit/>
          </a:bodyPr>
          <a:lstStyle/>
          <a:p>
            <a:r>
              <a:rPr lang="de-DE" sz="1600" b="1" dirty="0" smtClean="0">
                <a:latin typeface="Arial" pitchFamily="34" charset="0"/>
                <a:cs typeface="Arial" pitchFamily="34" charset="0"/>
              </a:rPr>
              <a:t>Cayenne</a:t>
            </a:r>
          </a:p>
        </p:txBody>
      </p:sp>
      <p:sp>
        <p:nvSpPr>
          <p:cNvPr id="16" name="Textfeld 15"/>
          <p:cNvSpPr txBox="1"/>
          <p:nvPr/>
        </p:nvSpPr>
        <p:spPr>
          <a:xfrm>
            <a:off x="1571225" y="5271011"/>
            <a:ext cx="791883" cy="184666"/>
          </a:xfrm>
          <a:prstGeom prst="rect">
            <a:avLst/>
          </a:prstGeom>
          <a:solidFill>
            <a:schemeClr val="bg1">
              <a:alpha val="40000"/>
            </a:schemeClr>
          </a:solidFill>
        </p:spPr>
        <p:txBody>
          <a:bodyPr wrap="none" lIns="0" tIns="0" rIns="0" bIns="0" rtlCol="0">
            <a:spAutoFit/>
          </a:bodyPr>
          <a:lstStyle>
            <a:defPPr>
              <a:defRPr lang="de-DE"/>
            </a:defPPr>
            <a:lvl1pPr>
              <a:defRPr sz="1600">
                <a:latin typeface="Arial" pitchFamily="34" charset="0"/>
                <a:cs typeface="Arial" pitchFamily="34" charset="0"/>
              </a:defRPr>
            </a:lvl1pPr>
          </a:lstStyle>
          <a:p>
            <a:r>
              <a:rPr lang="de-DE" sz="1200" dirty="0" smtClean="0"/>
              <a:t>Paramaribo</a:t>
            </a:r>
          </a:p>
        </p:txBody>
      </p:sp>
      <p:sp>
        <p:nvSpPr>
          <p:cNvPr id="17" name="Textfeld 16"/>
          <p:cNvSpPr txBox="1"/>
          <p:nvPr/>
        </p:nvSpPr>
        <p:spPr>
          <a:xfrm>
            <a:off x="2085294" y="5519429"/>
            <a:ext cx="835165" cy="184666"/>
          </a:xfrm>
          <a:prstGeom prst="rect">
            <a:avLst/>
          </a:prstGeom>
          <a:solidFill>
            <a:schemeClr val="bg1">
              <a:alpha val="40000"/>
            </a:schemeClr>
          </a:solidFill>
        </p:spPr>
        <p:txBody>
          <a:bodyPr wrap="none" lIns="0" tIns="0" rIns="0" bIns="0" rtlCol="0">
            <a:spAutoFit/>
          </a:bodyPr>
          <a:lstStyle>
            <a:defPPr>
              <a:defRPr lang="de-DE"/>
            </a:defPPr>
            <a:lvl1pPr>
              <a:defRPr sz="1600">
                <a:latin typeface="Arial" pitchFamily="34" charset="0"/>
                <a:cs typeface="Arial" pitchFamily="34" charset="0"/>
              </a:defRPr>
            </a:lvl1pPr>
          </a:lstStyle>
          <a:p>
            <a:r>
              <a:rPr lang="de-DE" sz="1200" dirty="0" smtClean="0"/>
              <a:t>Georgetown</a:t>
            </a:r>
          </a:p>
        </p:txBody>
      </p:sp>
      <p:sp>
        <p:nvSpPr>
          <p:cNvPr id="18" name="Textfeld 17"/>
          <p:cNvSpPr txBox="1"/>
          <p:nvPr/>
        </p:nvSpPr>
        <p:spPr>
          <a:xfrm>
            <a:off x="5724128" y="3110771"/>
            <a:ext cx="865622" cy="246221"/>
          </a:xfrm>
          <a:prstGeom prst="rect">
            <a:avLst/>
          </a:prstGeom>
          <a:solidFill>
            <a:schemeClr val="bg1">
              <a:alpha val="40000"/>
            </a:schemeClr>
          </a:solidFill>
        </p:spPr>
        <p:txBody>
          <a:bodyPr wrap="none" lIns="0" tIns="0" rIns="0" bIns="0" rtlCol="0">
            <a:spAutoFit/>
          </a:bodyPr>
          <a:lstStyle/>
          <a:p>
            <a:r>
              <a:rPr lang="de-DE" sz="1600" b="1" dirty="0" err="1" smtClean="0">
                <a:latin typeface="Arial" pitchFamily="34" charset="0"/>
                <a:cs typeface="Arial" pitchFamily="34" charset="0"/>
              </a:rPr>
              <a:t>Canaries</a:t>
            </a:r>
            <a:endParaRPr lang="de-DE" sz="1600" b="1" dirty="0" smtClean="0">
              <a:latin typeface="Arial" pitchFamily="34" charset="0"/>
              <a:cs typeface="Arial" pitchFamily="34" charset="0"/>
            </a:endParaRPr>
          </a:p>
        </p:txBody>
      </p:sp>
      <p:sp>
        <p:nvSpPr>
          <p:cNvPr id="19" name="Textfeld 18"/>
          <p:cNvSpPr txBox="1"/>
          <p:nvPr/>
        </p:nvSpPr>
        <p:spPr>
          <a:xfrm>
            <a:off x="6804248" y="1413937"/>
            <a:ext cx="585097" cy="215444"/>
          </a:xfrm>
          <a:prstGeom prst="rect">
            <a:avLst/>
          </a:prstGeom>
          <a:solidFill>
            <a:schemeClr val="bg1">
              <a:alpha val="40000"/>
            </a:schemeClr>
          </a:solidFill>
        </p:spPr>
        <p:txBody>
          <a:bodyPr wrap="none" lIns="0" tIns="0" rIns="0" bIns="0" rtlCol="0">
            <a:spAutoFit/>
          </a:bodyPr>
          <a:lstStyle/>
          <a:p>
            <a:r>
              <a:rPr lang="de-DE" sz="1400" b="1" dirty="0" err="1" smtClean="0">
                <a:latin typeface="Arial" pitchFamily="34" charset="0"/>
                <a:cs typeface="Arial" pitchFamily="34" charset="0"/>
              </a:rPr>
              <a:t>Lisbon</a:t>
            </a:r>
            <a:endParaRPr lang="de-DE" sz="1400" b="1" dirty="0" smtClean="0">
              <a:latin typeface="Arial" pitchFamily="34" charset="0"/>
              <a:cs typeface="Arial" pitchFamily="34" charset="0"/>
            </a:endParaRPr>
          </a:p>
        </p:txBody>
      </p:sp>
      <p:sp>
        <p:nvSpPr>
          <p:cNvPr id="20" name="Textfeld 19"/>
          <p:cNvSpPr txBox="1"/>
          <p:nvPr/>
        </p:nvSpPr>
        <p:spPr>
          <a:xfrm>
            <a:off x="7668344" y="1556792"/>
            <a:ext cx="504946" cy="184666"/>
          </a:xfrm>
          <a:prstGeom prst="rect">
            <a:avLst/>
          </a:prstGeom>
          <a:solidFill>
            <a:schemeClr val="bg1">
              <a:alpha val="40000"/>
            </a:schemeClr>
          </a:solidFill>
        </p:spPr>
        <p:txBody>
          <a:bodyPr wrap="none" lIns="0" tIns="0" rIns="0" bIns="0" rtlCol="0">
            <a:spAutoFit/>
          </a:bodyPr>
          <a:lstStyle/>
          <a:p>
            <a:r>
              <a:rPr lang="de-DE" sz="1200" b="1" dirty="0" smtClean="0">
                <a:latin typeface="Arial" pitchFamily="34" charset="0"/>
                <a:cs typeface="Arial" pitchFamily="34" charset="0"/>
              </a:rPr>
              <a:t>Madrid</a:t>
            </a:r>
          </a:p>
        </p:txBody>
      </p:sp>
      <p:sp>
        <p:nvSpPr>
          <p:cNvPr id="21" name="Textfeld 20"/>
          <p:cNvSpPr txBox="1"/>
          <p:nvPr/>
        </p:nvSpPr>
        <p:spPr>
          <a:xfrm>
            <a:off x="7067942" y="2277452"/>
            <a:ext cx="993862" cy="215444"/>
          </a:xfrm>
          <a:prstGeom prst="rect">
            <a:avLst/>
          </a:prstGeom>
          <a:solidFill>
            <a:schemeClr val="bg1">
              <a:alpha val="40000"/>
            </a:schemeClr>
          </a:solidFill>
        </p:spPr>
        <p:txBody>
          <a:bodyPr wrap="none" lIns="0" tIns="0" rIns="0" bIns="0" rtlCol="0">
            <a:spAutoFit/>
          </a:bodyPr>
          <a:lstStyle/>
          <a:p>
            <a:r>
              <a:rPr lang="de-DE" sz="1400" b="1" dirty="0" smtClean="0">
                <a:latin typeface="Arial" pitchFamily="34" charset="0"/>
                <a:cs typeface="Arial" pitchFamily="34" charset="0"/>
              </a:rPr>
              <a:t>Casablanca</a:t>
            </a:r>
          </a:p>
        </p:txBody>
      </p:sp>
      <p:sp>
        <p:nvSpPr>
          <p:cNvPr id="22" name="Textfeld 21"/>
          <p:cNvSpPr txBox="1"/>
          <p:nvPr/>
        </p:nvSpPr>
        <p:spPr>
          <a:xfrm>
            <a:off x="995863" y="3789040"/>
            <a:ext cx="647613" cy="369332"/>
          </a:xfrm>
          <a:prstGeom prst="rect">
            <a:avLst/>
          </a:prstGeom>
          <a:solidFill>
            <a:schemeClr val="bg1">
              <a:alpha val="40000"/>
            </a:schemeClr>
          </a:solidFill>
        </p:spPr>
        <p:txBody>
          <a:bodyPr wrap="none" lIns="0" tIns="0" rIns="0" bIns="0" rtlCol="0">
            <a:spAutoFit/>
          </a:bodyPr>
          <a:lstStyle>
            <a:defPPr>
              <a:defRPr lang="de-DE"/>
            </a:defPPr>
            <a:lvl1pPr>
              <a:defRPr sz="1600">
                <a:latin typeface="Arial" pitchFamily="34" charset="0"/>
                <a:cs typeface="Arial" pitchFamily="34" charset="0"/>
              </a:defRPr>
            </a:lvl1pPr>
          </a:lstStyle>
          <a:p>
            <a:r>
              <a:rPr lang="de-DE" sz="1200" dirty="0" smtClean="0"/>
              <a:t>San Juan</a:t>
            </a:r>
          </a:p>
          <a:p>
            <a:r>
              <a:rPr lang="de-DE" sz="1200" dirty="0" err="1" smtClean="0"/>
              <a:t>Oceanic</a:t>
            </a:r>
            <a:endParaRPr lang="de-DE" sz="1200" dirty="0"/>
          </a:p>
        </p:txBody>
      </p:sp>
      <p:sp>
        <p:nvSpPr>
          <p:cNvPr id="23" name="Textfeld 22"/>
          <p:cNvSpPr txBox="1"/>
          <p:nvPr/>
        </p:nvSpPr>
        <p:spPr>
          <a:xfrm>
            <a:off x="667997" y="5116542"/>
            <a:ext cx="663643" cy="184666"/>
          </a:xfrm>
          <a:prstGeom prst="rect">
            <a:avLst/>
          </a:prstGeom>
          <a:solidFill>
            <a:schemeClr val="bg1">
              <a:alpha val="40000"/>
            </a:schemeClr>
          </a:solidFill>
        </p:spPr>
        <p:txBody>
          <a:bodyPr wrap="none" lIns="0" tIns="0" rIns="0" bIns="0" rtlCol="0">
            <a:spAutoFit/>
          </a:bodyPr>
          <a:lstStyle>
            <a:defPPr>
              <a:defRPr lang="de-DE"/>
            </a:defPPr>
            <a:lvl1pPr>
              <a:defRPr sz="1600">
                <a:latin typeface="Arial" pitchFamily="34" charset="0"/>
                <a:cs typeface="Arial" pitchFamily="34" charset="0"/>
              </a:defRPr>
            </a:lvl1pPr>
          </a:lstStyle>
          <a:p>
            <a:r>
              <a:rPr lang="de-DE" sz="1200" dirty="0" err="1" smtClean="0"/>
              <a:t>Maiquetia</a:t>
            </a:r>
            <a:endParaRPr lang="de-DE" sz="1200" dirty="0" smtClean="0"/>
          </a:p>
        </p:txBody>
      </p:sp>
      <p:sp>
        <p:nvSpPr>
          <p:cNvPr id="24" name="Textfeld 23"/>
          <p:cNvSpPr txBox="1"/>
          <p:nvPr/>
        </p:nvSpPr>
        <p:spPr>
          <a:xfrm>
            <a:off x="323528" y="4540478"/>
            <a:ext cx="578685" cy="184666"/>
          </a:xfrm>
          <a:prstGeom prst="rect">
            <a:avLst/>
          </a:prstGeom>
          <a:solidFill>
            <a:schemeClr val="bg1">
              <a:alpha val="40000"/>
            </a:schemeClr>
          </a:solidFill>
        </p:spPr>
        <p:txBody>
          <a:bodyPr wrap="none" lIns="0" tIns="0" rIns="0" bIns="0" rtlCol="0">
            <a:spAutoFit/>
          </a:bodyPr>
          <a:lstStyle>
            <a:defPPr>
              <a:defRPr lang="de-DE"/>
            </a:defPPr>
            <a:lvl1pPr>
              <a:defRPr sz="1600">
                <a:latin typeface="Arial" pitchFamily="34" charset="0"/>
                <a:cs typeface="Arial" pitchFamily="34" charset="0"/>
              </a:defRPr>
            </a:lvl1pPr>
          </a:lstStyle>
          <a:p>
            <a:r>
              <a:rPr lang="de-DE" sz="1200" dirty="0" smtClean="0"/>
              <a:t>Curacao</a:t>
            </a:r>
          </a:p>
        </p:txBody>
      </p:sp>
      <p:sp>
        <p:nvSpPr>
          <p:cNvPr id="25" name="Textfeld 24"/>
          <p:cNvSpPr txBox="1"/>
          <p:nvPr/>
        </p:nvSpPr>
        <p:spPr>
          <a:xfrm>
            <a:off x="467544" y="4057327"/>
            <a:ext cx="511358" cy="307777"/>
          </a:xfrm>
          <a:prstGeom prst="rect">
            <a:avLst/>
          </a:prstGeom>
          <a:solidFill>
            <a:schemeClr val="bg1">
              <a:alpha val="40000"/>
            </a:schemeClr>
          </a:solidFill>
        </p:spPr>
        <p:txBody>
          <a:bodyPr wrap="none" lIns="0" tIns="0" rIns="0" bIns="0" rtlCol="0">
            <a:spAutoFit/>
          </a:bodyPr>
          <a:lstStyle>
            <a:defPPr>
              <a:defRPr lang="de-DE"/>
            </a:defPPr>
            <a:lvl1pPr>
              <a:defRPr sz="1600">
                <a:latin typeface="Arial" pitchFamily="34" charset="0"/>
                <a:cs typeface="Arial" pitchFamily="34" charset="0"/>
              </a:defRPr>
            </a:lvl1pPr>
          </a:lstStyle>
          <a:p>
            <a:r>
              <a:rPr lang="de-DE" sz="1000" dirty="0" smtClean="0"/>
              <a:t>Santo</a:t>
            </a:r>
          </a:p>
          <a:p>
            <a:r>
              <a:rPr lang="de-DE" sz="1000" dirty="0" smtClean="0"/>
              <a:t>Domingo</a:t>
            </a:r>
            <a:endParaRPr lang="de-DE" sz="1000" dirty="0"/>
          </a:p>
        </p:txBody>
      </p:sp>
    </p:spTree>
    <p:extLst>
      <p:ext uri="{BB962C8B-B14F-4D97-AF65-F5344CB8AC3E}">
        <p14:creationId xmlns:p14="http://schemas.microsoft.com/office/powerpoint/2010/main" val="27063408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0" y="764704"/>
            <a:ext cx="8412887" cy="5400600"/>
          </a:xfrm>
          <a:prstGeom prst="rect">
            <a:avLst/>
          </a:prstGeom>
        </p:spPr>
      </p:pic>
      <p:sp>
        <p:nvSpPr>
          <p:cNvPr id="8" name="Ellipse 7"/>
          <p:cNvSpPr/>
          <p:nvPr/>
        </p:nvSpPr>
        <p:spPr>
          <a:xfrm>
            <a:off x="1789977" y="4751433"/>
            <a:ext cx="45719" cy="45719"/>
          </a:xfrm>
          <a:prstGeom prst="ellipse">
            <a:avLst/>
          </a:prstGeom>
          <a:solidFill>
            <a:srgbClr val="00B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endParaRPr lang="de-DE" dirty="0" smtClean="0">
              <a:solidFill>
                <a:schemeClr val="tx1"/>
              </a:solidFill>
              <a:latin typeface="Arial" pitchFamily="34" charset="0"/>
              <a:cs typeface="Arial" pitchFamily="34" charset="0"/>
            </a:endParaRPr>
          </a:p>
        </p:txBody>
      </p:sp>
      <p:sp>
        <p:nvSpPr>
          <p:cNvPr id="9" name="Textfeld 8"/>
          <p:cNvSpPr txBox="1"/>
          <p:nvPr/>
        </p:nvSpPr>
        <p:spPr>
          <a:xfrm>
            <a:off x="1835696" y="4612486"/>
            <a:ext cx="402354" cy="184666"/>
          </a:xfrm>
          <a:prstGeom prst="rect">
            <a:avLst/>
          </a:prstGeom>
          <a:noFill/>
        </p:spPr>
        <p:txBody>
          <a:bodyPr wrap="none" lIns="0" tIns="0" rIns="0" bIns="0" rtlCol="0">
            <a:spAutoFit/>
          </a:bodyPr>
          <a:lstStyle/>
          <a:p>
            <a:r>
              <a:rPr lang="de-DE" sz="1200" dirty="0" smtClean="0">
                <a:solidFill>
                  <a:srgbClr val="006600"/>
                </a:solidFill>
                <a:latin typeface="Arial" pitchFamily="34" charset="0"/>
                <a:cs typeface="Arial" pitchFamily="34" charset="0"/>
              </a:rPr>
              <a:t>TBPB</a:t>
            </a:r>
          </a:p>
        </p:txBody>
      </p:sp>
      <p:sp>
        <p:nvSpPr>
          <p:cNvPr id="10" name="Textfeld 9"/>
          <p:cNvSpPr txBox="1"/>
          <p:nvPr/>
        </p:nvSpPr>
        <p:spPr>
          <a:xfrm>
            <a:off x="2555776" y="4330001"/>
            <a:ext cx="626775" cy="246221"/>
          </a:xfrm>
          <a:prstGeom prst="rect">
            <a:avLst/>
          </a:prstGeom>
          <a:solidFill>
            <a:schemeClr val="bg1">
              <a:alpha val="40000"/>
            </a:schemeClr>
          </a:solidFill>
        </p:spPr>
        <p:txBody>
          <a:bodyPr wrap="none" lIns="0" tIns="0" rIns="0" bIns="0" rtlCol="0">
            <a:spAutoFit/>
          </a:bodyPr>
          <a:lstStyle>
            <a:defPPr>
              <a:defRPr lang="de-DE"/>
            </a:defPPr>
            <a:lvl1pPr>
              <a:defRPr sz="1600">
                <a:latin typeface="Arial" pitchFamily="34" charset="0"/>
                <a:cs typeface="Arial" pitchFamily="34" charset="0"/>
              </a:defRPr>
            </a:lvl1pPr>
          </a:lstStyle>
          <a:p>
            <a:r>
              <a:rPr lang="de-DE" b="1" dirty="0" err="1" smtClean="0"/>
              <a:t>Piarco</a:t>
            </a:r>
            <a:endParaRPr lang="de-DE" b="1" dirty="0" smtClean="0"/>
          </a:p>
        </p:txBody>
      </p:sp>
      <p:sp>
        <p:nvSpPr>
          <p:cNvPr id="11" name="Textfeld 10"/>
          <p:cNvSpPr txBox="1"/>
          <p:nvPr/>
        </p:nvSpPr>
        <p:spPr>
          <a:xfrm>
            <a:off x="1716975" y="2132856"/>
            <a:ext cx="2159502" cy="246221"/>
          </a:xfrm>
          <a:prstGeom prst="rect">
            <a:avLst/>
          </a:prstGeom>
          <a:solidFill>
            <a:schemeClr val="bg1">
              <a:alpha val="40000"/>
            </a:schemeClr>
          </a:solidFill>
        </p:spPr>
        <p:txBody>
          <a:bodyPr wrap="none" lIns="0" tIns="0" rIns="0" bIns="0" rtlCol="0">
            <a:spAutoFit/>
          </a:bodyPr>
          <a:lstStyle/>
          <a:p>
            <a:r>
              <a:rPr lang="de-DE" sz="1600" b="1" dirty="0" smtClean="0">
                <a:latin typeface="Arial" pitchFamily="34" charset="0"/>
                <a:cs typeface="Arial" pitchFamily="34" charset="0"/>
              </a:rPr>
              <a:t>New York </a:t>
            </a:r>
            <a:r>
              <a:rPr lang="de-DE" sz="1600" b="1" dirty="0" err="1" smtClean="0">
                <a:latin typeface="Arial" pitchFamily="34" charset="0"/>
                <a:cs typeface="Arial" pitchFamily="34" charset="0"/>
              </a:rPr>
              <a:t>Oceanic</a:t>
            </a:r>
            <a:r>
              <a:rPr lang="de-DE" sz="1600" b="1" dirty="0" smtClean="0">
                <a:latin typeface="Arial" pitchFamily="34" charset="0"/>
                <a:cs typeface="Arial" pitchFamily="34" charset="0"/>
              </a:rPr>
              <a:t> FIR</a:t>
            </a:r>
          </a:p>
        </p:txBody>
      </p:sp>
      <p:sp>
        <p:nvSpPr>
          <p:cNvPr id="12" name="Textfeld 11"/>
          <p:cNvSpPr txBox="1"/>
          <p:nvPr/>
        </p:nvSpPr>
        <p:spPr>
          <a:xfrm>
            <a:off x="4659656" y="1415243"/>
            <a:ext cx="1152560" cy="492443"/>
          </a:xfrm>
          <a:prstGeom prst="rect">
            <a:avLst/>
          </a:prstGeom>
          <a:solidFill>
            <a:schemeClr val="bg1">
              <a:alpha val="40000"/>
            </a:schemeClr>
          </a:solidFill>
        </p:spPr>
        <p:txBody>
          <a:bodyPr wrap="none" lIns="0" tIns="0" rIns="0" bIns="0" rtlCol="0">
            <a:spAutoFit/>
          </a:bodyPr>
          <a:lstStyle/>
          <a:p>
            <a:r>
              <a:rPr lang="de-DE" sz="1600" b="1" dirty="0" smtClean="0">
                <a:latin typeface="Arial" pitchFamily="34" charset="0"/>
                <a:cs typeface="Arial" pitchFamily="34" charset="0"/>
              </a:rPr>
              <a:t>Santa Maria</a:t>
            </a:r>
          </a:p>
          <a:p>
            <a:r>
              <a:rPr lang="de-DE" sz="1600" b="1" dirty="0" err="1" smtClean="0">
                <a:latin typeface="Arial" pitchFamily="34" charset="0"/>
                <a:cs typeface="Arial" pitchFamily="34" charset="0"/>
              </a:rPr>
              <a:t>Oceanic</a:t>
            </a:r>
            <a:endParaRPr lang="de-DE" sz="1600" b="1" dirty="0" smtClean="0">
              <a:latin typeface="Arial" pitchFamily="34" charset="0"/>
              <a:cs typeface="Arial" pitchFamily="34" charset="0"/>
            </a:endParaRPr>
          </a:p>
        </p:txBody>
      </p:sp>
      <p:sp>
        <p:nvSpPr>
          <p:cNvPr id="13" name="Textfeld 12"/>
          <p:cNvSpPr txBox="1"/>
          <p:nvPr/>
        </p:nvSpPr>
        <p:spPr>
          <a:xfrm>
            <a:off x="4955822" y="4077072"/>
            <a:ext cx="307777" cy="246221"/>
          </a:xfrm>
          <a:prstGeom prst="rect">
            <a:avLst/>
          </a:prstGeom>
          <a:solidFill>
            <a:schemeClr val="bg1">
              <a:alpha val="40000"/>
            </a:schemeClr>
          </a:solidFill>
        </p:spPr>
        <p:txBody>
          <a:bodyPr wrap="none" lIns="0" tIns="0" rIns="0" bIns="0" rtlCol="0">
            <a:spAutoFit/>
          </a:bodyPr>
          <a:lstStyle/>
          <a:p>
            <a:r>
              <a:rPr lang="de-DE" sz="1600" b="1" dirty="0" smtClean="0">
                <a:latin typeface="Arial" pitchFamily="34" charset="0"/>
                <a:cs typeface="Arial" pitchFamily="34" charset="0"/>
              </a:rPr>
              <a:t>Sal</a:t>
            </a:r>
          </a:p>
        </p:txBody>
      </p:sp>
      <p:sp>
        <p:nvSpPr>
          <p:cNvPr id="14" name="Textfeld 13"/>
          <p:cNvSpPr txBox="1"/>
          <p:nvPr/>
        </p:nvSpPr>
        <p:spPr>
          <a:xfrm>
            <a:off x="4659656" y="4772704"/>
            <a:ext cx="798295" cy="492443"/>
          </a:xfrm>
          <a:prstGeom prst="rect">
            <a:avLst/>
          </a:prstGeom>
          <a:solidFill>
            <a:schemeClr val="bg1">
              <a:alpha val="40000"/>
            </a:schemeClr>
          </a:solidFill>
        </p:spPr>
        <p:txBody>
          <a:bodyPr wrap="none" lIns="0" tIns="0" rIns="0" bIns="0" rtlCol="0">
            <a:spAutoFit/>
          </a:bodyPr>
          <a:lstStyle/>
          <a:p>
            <a:r>
              <a:rPr lang="de-DE" sz="1600" b="1" dirty="0" smtClean="0">
                <a:latin typeface="Arial" pitchFamily="34" charset="0"/>
                <a:cs typeface="Arial" pitchFamily="34" charset="0"/>
              </a:rPr>
              <a:t>Dakar</a:t>
            </a:r>
          </a:p>
          <a:p>
            <a:r>
              <a:rPr lang="de-DE" sz="1600" b="1" dirty="0" err="1" smtClean="0">
                <a:latin typeface="Arial" pitchFamily="34" charset="0"/>
                <a:cs typeface="Arial" pitchFamily="34" charset="0"/>
              </a:rPr>
              <a:t>Oceanic</a:t>
            </a:r>
            <a:endParaRPr lang="de-DE" sz="1600" b="1" dirty="0" smtClean="0">
              <a:latin typeface="Arial" pitchFamily="34" charset="0"/>
              <a:cs typeface="Arial" pitchFamily="34" charset="0"/>
            </a:endParaRPr>
          </a:p>
        </p:txBody>
      </p:sp>
      <p:sp>
        <p:nvSpPr>
          <p:cNvPr id="15" name="Textfeld 14"/>
          <p:cNvSpPr txBox="1"/>
          <p:nvPr/>
        </p:nvSpPr>
        <p:spPr>
          <a:xfrm>
            <a:off x="2920459" y="5271011"/>
            <a:ext cx="852798" cy="246221"/>
          </a:xfrm>
          <a:prstGeom prst="rect">
            <a:avLst/>
          </a:prstGeom>
          <a:solidFill>
            <a:schemeClr val="bg1">
              <a:alpha val="40000"/>
            </a:schemeClr>
          </a:solidFill>
        </p:spPr>
        <p:txBody>
          <a:bodyPr wrap="none" lIns="0" tIns="0" rIns="0" bIns="0" rtlCol="0">
            <a:spAutoFit/>
          </a:bodyPr>
          <a:lstStyle/>
          <a:p>
            <a:r>
              <a:rPr lang="de-DE" sz="1600" b="1" dirty="0" smtClean="0">
                <a:latin typeface="Arial" pitchFamily="34" charset="0"/>
                <a:cs typeface="Arial" pitchFamily="34" charset="0"/>
              </a:rPr>
              <a:t>Cayenne</a:t>
            </a:r>
          </a:p>
        </p:txBody>
      </p:sp>
      <p:sp>
        <p:nvSpPr>
          <p:cNvPr id="16" name="Textfeld 15"/>
          <p:cNvSpPr txBox="1"/>
          <p:nvPr/>
        </p:nvSpPr>
        <p:spPr>
          <a:xfrm>
            <a:off x="1571225" y="5271011"/>
            <a:ext cx="791883" cy="184666"/>
          </a:xfrm>
          <a:prstGeom prst="rect">
            <a:avLst/>
          </a:prstGeom>
          <a:solidFill>
            <a:schemeClr val="bg1">
              <a:alpha val="40000"/>
            </a:schemeClr>
          </a:solidFill>
        </p:spPr>
        <p:txBody>
          <a:bodyPr wrap="none" lIns="0" tIns="0" rIns="0" bIns="0" rtlCol="0">
            <a:spAutoFit/>
          </a:bodyPr>
          <a:lstStyle>
            <a:defPPr>
              <a:defRPr lang="de-DE"/>
            </a:defPPr>
            <a:lvl1pPr>
              <a:defRPr sz="1600">
                <a:latin typeface="Arial" pitchFamily="34" charset="0"/>
                <a:cs typeface="Arial" pitchFamily="34" charset="0"/>
              </a:defRPr>
            </a:lvl1pPr>
          </a:lstStyle>
          <a:p>
            <a:r>
              <a:rPr lang="de-DE" sz="1200" dirty="0" smtClean="0"/>
              <a:t>Paramaribo</a:t>
            </a:r>
          </a:p>
        </p:txBody>
      </p:sp>
      <p:sp>
        <p:nvSpPr>
          <p:cNvPr id="17" name="Textfeld 16"/>
          <p:cNvSpPr txBox="1"/>
          <p:nvPr/>
        </p:nvSpPr>
        <p:spPr>
          <a:xfrm>
            <a:off x="2085294" y="5519429"/>
            <a:ext cx="835165" cy="184666"/>
          </a:xfrm>
          <a:prstGeom prst="rect">
            <a:avLst/>
          </a:prstGeom>
          <a:solidFill>
            <a:schemeClr val="bg1">
              <a:alpha val="40000"/>
            </a:schemeClr>
          </a:solidFill>
        </p:spPr>
        <p:txBody>
          <a:bodyPr wrap="none" lIns="0" tIns="0" rIns="0" bIns="0" rtlCol="0">
            <a:spAutoFit/>
          </a:bodyPr>
          <a:lstStyle>
            <a:defPPr>
              <a:defRPr lang="de-DE"/>
            </a:defPPr>
            <a:lvl1pPr>
              <a:defRPr sz="1600">
                <a:latin typeface="Arial" pitchFamily="34" charset="0"/>
                <a:cs typeface="Arial" pitchFamily="34" charset="0"/>
              </a:defRPr>
            </a:lvl1pPr>
          </a:lstStyle>
          <a:p>
            <a:r>
              <a:rPr lang="de-DE" sz="1200" dirty="0" smtClean="0"/>
              <a:t>Georgetown</a:t>
            </a:r>
          </a:p>
        </p:txBody>
      </p:sp>
      <p:sp>
        <p:nvSpPr>
          <p:cNvPr id="18" name="Textfeld 17"/>
          <p:cNvSpPr txBox="1"/>
          <p:nvPr/>
        </p:nvSpPr>
        <p:spPr>
          <a:xfrm>
            <a:off x="5724128" y="3110771"/>
            <a:ext cx="865622" cy="246221"/>
          </a:xfrm>
          <a:prstGeom prst="rect">
            <a:avLst/>
          </a:prstGeom>
          <a:solidFill>
            <a:schemeClr val="bg1">
              <a:alpha val="40000"/>
            </a:schemeClr>
          </a:solidFill>
        </p:spPr>
        <p:txBody>
          <a:bodyPr wrap="none" lIns="0" tIns="0" rIns="0" bIns="0" rtlCol="0">
            <a:spAutoFit/>
          </a:bodyPr>
          <a:lstStyle/>
          <a:p>
            <a:r>
              <a:rPr lang="de-DE" sz="1600" b="1" dirty="0" err="1" smtClean="0">
                <a:latin typeface="Arial" pitchFamily="34" charset="0"/>
                <a:cs typeface="Arial" pitchFamily="34" charset="0"/>
              </a:rPr>
              <a:t>Canaries</a:t>
            </a:r>
            <a:endParaRPr lang="de-DE" sz="1600" b="1" dirty="0" smtClean="0">
              <a:latin typeface="Arial" pitchFamily="34" charset="0"/>
              <a:cs typeface="Arial" pitchFamily="34" charset="0"/>
            </a:endParaRPr>
          </a:p>
        </p:txBody>
      </p:sp>
      <p:sp>
        <p:nvSpPr>
          <p:cNvPr id="19" name="Textfeld 18"/>
          <p:cNvSpPr txBox="1"/>
          <p:nvPr/>
        </p:nvSpPr>
        <p:spPr>
          <a:xfrm>
            <a:off x="6804248" y="1413937"/>
            <a:ext cx="585097" cy="215444"/>
          </a:xfrm>
          <a:prstGeom prst="rect">
            <a:avLst/>
          </a:prstGeom>
          <a:solidFill>
            <a:schemeClr val="bg1">
              <a:alpha val="40000"/>
            </a:schemeClr>
          </a:solidFill>
        </p:spPr>
        <p:txBody>
          <a:bodyPr wrap="none" lIns="0" tIns="0" rIns="0" bIns="0" rtlCol="0">
            <a:spAutoFit/>
          </a:bodyPr>
          <a:lstStyle/>
          <a:p>
            <a:r>
              <a:rPr lang="de-DE" sz="1400" b="1" dirty="0" err="1" smtClean="0">
                <a:latin typeface="Arial" pitchFamily="34" charset="0"/>
                <a:cs typeface="Arial" pitchFamily="34" charset="0"/>
              </a:rPr>
              <a:t>Lisbon</a:t>
            </a:r>
            <a:endParaRPr lang="de-DE" sz="1400" b="1" dirty="0" smtClean="0">
              <a:latin typeface="Arial" pitchFamily="34" charset="0"/>
              <a:cs typeface="Arial" pitchFamily="34" charset="0"/>
            </a:endParaRPr>
          </a:p>
        </p:txBody>
      </p:sp>
      <p:sp>
        <p:nvSpPr>
          <p:cNvPr id="20" name="Textfeld 19"/>
          <p:cNvSpPr txBox="1"/>
          <p:nvPr/>
        </p:nvSpPr>
        <p:spPr>
          <a:xfrm>
            <a:off x="7668344" y="1556792"/>
            <a:ext cx="504946" cy="184666"/>
          </a:xfrm>
          <a:prstGeom prst="rect">
            <a:avLst/>
          </a:prstGeom>
          <a:solidFill>
            <a:schemeClr val="bg1">
              <a:alpha val="40000"/>
            </a:schemeClr>
          </a:solidFill>
        </p:spPr>
        <p:txBody>
          <a:bodyPr wrap="none" lIns="0" tIns="0" rIns="0" bIns="0" rtlCol="0">
            <a:spAutoFit/>
          </a:bodyPr>
          <a:lstStyle/>
          <a:p>
            <a:r>
              <a:rPr lang="de-DE" sz="1200" b="1" dirty="0" smtClean="0">
                <a:latin typeface="Arial" pitchFamily="34" charset="0"/>
                <a:cs typeface="Arial" pitchFamily="34" charset="0"/>
              </a:rPr>
              <a:t>Madrid</a:t>
            </a:r>
          </a:p>
        </p:txBody>
      </p:sp>
      <p:sp>
        <p:nvSpPr>
          <p:cNvPr id="21" name="Textfeld 20"/>
          <p:cNvSpPr txBox="1"/>
          <p:nvPr/>
        </p:nvSpPr>
        <p:spPr>
          <a:xfrm>
            <a:off x="7067942" y="2277452"/>
            <a:ext cx="993862" cy="215444"/>
          </a:xfrm>
          <a:prstGeom prst="rect">
            <a:avLst/>
          </a:prstGeom>
          <a:solidFill>
            <a:schemeClr val="bg1">
              <a:alpha val="40000"/>
            </a:schemeClr>
          </a:solidFill>
        </p:spPr>
        <p:txBody>
          <a:bodyPr wrap="none" lIns="0" tIns="0" rIns="0" bIns="0" rtlCol="0">
            <a:spAutoFit/>
          </a:bodyPr>
          <a:lstStyle/>
          <a:p>
            <a:r>
              <a:rPr lang="de-DE" sz="1400" b="1" dirty="0" smtClean="0">
                <a:latin typeface="Arial" pitchFamily="34" charset="0"/>
                <a:cs typeface="Arial" pitchFamily="34" charset="0"/>
              </a:rPr>
              <a:t>Casablanca</a:t>
            </a:r>
          </a:p>
        </p:txBody>
      </p:sp>
      <p:sp>
        <p:nvSpPr>
          <p:cNvPr id="22" name="Textfeld 21"/>
          <p:cNvSpPr txBox="1"/>
          <p:nvPr/>
        </p:nvSpPr>
        <p:spPr>
          <a:xfrm>
            <a:off x="995863" y="3789040"/>
            <a:ext cx="647613" cy="369332"/>
          </a:xfrm>
          <a:prstGeom prst="rect">
            <a:avLst/>
          </a:prstGeom>
          <a:solidFill>
            <a:schemeClr val="bg1">
              <a:alpha val="40000"/>
            </a:schemeClr>
          </a:solidFill>
        </p:spPr>
        <p:txBody>
          <a:bodyPr wrap="none" lIns="0" tIns="0" rIns="0" bIns="0" rtlCol="0">
            <a:spAutoFit/>
          </a:bodyPr>
          <a:lstStyle>
            <a:defPPr>
              <a:defRPr lang="de-DE"/>
            </a:defPPr>
            <a:lvl1pPr>
              <a:defRPr sz="1600">
                <a:latin typeface="Arial" pitchFamily="34" charset="0"/>
                <a:cs typeface="Arial" pitchFamily="34" charset="0"/>
              </a:defRPr>
            </a:lvl1pPr>
          </a:lstStyle>
          <a:p>
            <a:r>
              <a:rPr lang="de-DE" sz="1200" dirty="0" smtClean="0"/>
              <a:t>San Juan</a:t>
            </a:r>
          </a:p>
          <a:p>
            <a:r>
              <a:rPr lang="de-DE" sz="1200" dirty="0" err="1" smtClean="0"/>
              <a:t>Oceanic</a:t>
            </a:r>
            <a:endParaRPr lang="de-DE" sz="1200" dirty="0"/>
          </a:p>
        </p:txBody>
      </p:sp>
      <p:sp>
        <p:nvSpPr>
          <p:cNvPr id="23" name="Textfeld 22"/>
          <p:cNvSpPr txBox="1"/>
          <p:nvPr/>
        </p:nvSpPr>
        <p:spPr>
          <a:xfrm>
            <a:off x="667997" y="5116542"/>
            <a:ext cx="663643" cy="184666"/>
          </a:xfrm>
          <a:prstGeom prst="rect">
            <a:avLst/>
          </a:prstGeom>
          <a:solidFill>
            <a:schemeClr val="bg1">
              <a:alpha val="40000"/>
            </a:schemeClr>
          </a:solidFill>
        </p:spPr>
        <p:txBody>
          <a:bodyPr wrap="none" lIns="0" tIns="0" rIns="0" bIns="0" rtlCol="0">
            <a:spAutoFit/>
          </a:bodyPr>
          <a:lstStyle>
            <a:defPPr>
              <a:defRPr lang="de-DE"/>
            </a:defPPr>
            <a:lvl1pPr>
              <a:defRPr sz="1600">
                <a:latin typeface="Arial" pitchFamily="34" charset="0"/>
                <a:cs typeface="Arial" pitchFamily="34" charset="0"/>
              </a:defRPr>
            </a:lvl1pPr>
          </a:lstStyle>
          <a:p>
            <a:r>
              <a:rPr lang="de-DE" sz="1200" dirty="0" err="1" smtClean="0"/>
              <a:t>Maiquetia</a:t>
            </a:r>
            <a:endParaRPr lang="de-DE" sz="1200" dirty="0" smtClean="0"/>
          </a:p>
        </p:txBody>
      </p:sp>
      <p:sp>
        <p:nvSpPr>
          <p:cNvPr id="24" name="Textfeld 23"/>
          <p:cNvSpPr txBox="1"/>
          <p:nvPr/>
        </p:nvSpPr>
        <p:spPr>
          <a:xfrm>
            <a:off x="323528" y="4540478"/>
            <a:ext cx="578685" cy="184666"/>
          </a:xfrm>
          <a:prstGeom prst="rect">
            <a:avLst/>
          </a:prstGeom>
          <a:solidFill>
            <a:schemeClr val="bg1">
              <a:alpha val="40000"/>
            </a:schemeClr>
          </a:solidFill>
        </p:spPr>
        <p:txBody>
          <a:bodyPr wrap="none" lIns="0" tIns="0" rIns="0" bIns="0" rtlCol="0">
            <a:spAutoFit/>
          </a:bodyPr>
          <a:lstStyle>
            <a:defPPr>
              <a:defRPr lang="de-DE"/>
            </a:defPPr>
            <a:lvl1pPr>
              <a:defRPr sz="1600">
                <a:latin typeface="Arial" pitchFamily="34" charset="0"/>
                <a:cs typeface="Arial" pitchFamily="34" charset="0"/>
              </a:defRPr>
            </a:lvl1pPr>
          </a:lstStyle>
          <a:p>
            <a:r>
              <a:rPr lang="de-DE" sz="1200" dirty="0" smtClean="0"/>
              <a:t>Curacao</a:t>
            </a:r>
          </a:p>
        </p:txBody>
      </p:sp>
      <p:sp>
        <p:nvSpPr>
          <p:cNvPr id="25" name="Textfeld 24"/>
          <p:cNvSpPr txBox="1"/>
          <p:nvPr/>
        </p:nvSpPr>
        <p:spPr>
          <a:xfrm>
            <a:off x="467544" y="4057327"/>
            <a:ext cx="511358" cy="307777"/>
          </a:xfrm>
          <a:prstGeom prst="rect">
            <a:avLst/>
          </a:prstGeom>
          <a:solidFill>
            <a:schemeClr val="bg1">
              <a:alpha val="40000"/>
            </a:schemeClr>
          </a:solidFill>
        </p:spPr>
        <p:txBody>
          <a:bodyPr wrap="none" lIns="0" tIns="0" rIns="0" bIns="0" rtlCol="0">
            <a:spAutoFit/>
          </a:bodyPr>
          <a:lstStyle>
            <a:defPPr>
              <a:defRPr lang="de-DE"/>
            </a:defPPr>
            <a:lvl1pPr>
              <a:defRPr sz="1600">
                <a:latin typeface="Arial" pitchFamily="34" charset="0"/>
                <a:cs typeface="Arial" pitchFamily="34" charset="0"/>
              </a:defRPr>
            </a:lvl1pPr>
          </a:lstStyle>
          <a:p>
            <a:r>
              <a:rPr lang="de-DE" sz="1000" dirty="0" smtClean="0"/>
              <a:t>Santo</a:t>
            </a:r>
          </a:p>
          <a:p>
            <a:r>
              <a:rPr lang="de-DE" sz="1000" dirty="0" smtClean="0"/>
              <a:t>Domingo</a:t>
            </a:r>
            <a:endParaRPr lang="de-DE" sz="1000" dirty="0"/>
          </a:p>
        </p:txBody>
      </p:sp>
      <p:sp>
        <p:nvSpPr>
          <p:cNvPr id="29" name="Textfeld 28"/>
          <p:cNvSpPr txBox="1"/>
          <p:nvPr/>
        </p:nvSpPr>
        <p:spPr>
          <a:xfrm rot="4057932">
            <a:off x="841331" y="2740119"/>
            <a:ext cx="755015" cy="184666"/>
          </a:xfrm>
          <a:prstGeom prst="rect">
            <a:avLst/>
          </a:prstGeom>
          <a:noFill/>
        </p:spPr>
        <p:txBody>
          <a:bodyPr wrap="none" lIns="0" tIns="0" rIns="0" bIns="0" rtlCol="0">
            <a:spAutoFit/>
          </a:bodyPr>
          <a:lstStyle/>
          <a:p>
            <a:r>
              <a:rPr lang="de-DE" sz="1200" dirty="0">
                <a:solidFill>
                  <a:srgbClr val="FF0000"/>
                </a:solidFill>
                <a:latin typeface="Arial" pitchFamily="34" charset="0"/>
                <a:cs typeface="Arial" pitchFamily="34" charset="0"/>
              </a:rPr>
              <a:t>~</a:t>
            </a:r>
            <a:r>
              <a:rPr lang="de-DE" sz="1200" dirty="0" smtClean="0">
                <a:solidFill>
                  <a:srgbClr val="FF0000"/>
                </a:solidFill>
                <a:latin typeface="Arial" pitchFamily="34" charset="0"/>
                <a:cs typeface="Arial" pitchFamily="34" charset="0"/>
              </a:rPr>
              <a:t> 2000 NM</a:t>
            </a:r>
          </a:p>
        </p:txBody>
      </p:sp>
      <p:cxnSp>
        <p:nvCxnSpPr>
          <p:cNvPr id="30" name="Gerade Verbindung 29"/>
          <p:cNvCxnSpPr/>
          <p:nvPr/>
        </p:nvCxnSpPr>
        <p:spPr>
          <a:xfrm flipH="1" flipV="1">
            <a:off x="323528" y="1268760"/>
            <a:ext cx="1489309" cy="3481078"/>
          </a:xfrm>
          <a:prstGeom prst="line">
            <a:avLst/>
          </a:prstGeom>
          <a:ln w="19050">
            <a:solidFill>
              <a:srgbClr val="FF0000"/>
            </a:solidFill>
            <a:prstDash val="lgDash"/>
            <a:tailEnd type="none"/>
          </a:ln>
        </p:spPr>
        <p:style>
          <a:lnRef idx="1">
            <a:schemeClr val="accent1"/>
          </a:lnRef>
          <a:fillRef idx="0">
            <a:schemeClr val="accent1"/>
          </a:fillRef>
          <a:effectRef idx="0">
            <a:schemeClr val="accent1"/>
          </a:effectRef>
          <a:fontRef idx="minor">
            <a:schemeClr val="tx1"/>
          </a:fontRef>
        </p:style>
      </p:cxnSp>
      <p:sp>
        <p:nvSpPr>
          <p:cNvPr id="32" name="Ellipse 31"/>
          <p:cNvSpPr/>
          <p:nvPr/>
        </p:nvSpPr>
        <p:spPr>
          <a:xfrm>
            <a:off x="-1871888" y="945552"/>
            <a:ext cx="7452000" cy="7452000"/>
          </a:xfrm>
          <a:prstGeom prst="ellipse">
            <a:avLst/>
          </a:prstGeom>
          <a:noFill/>
          <a:ln w="12700">
            <a:solidFill>
              <a:srgbClr val="FF000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endParaRPr lang="de-DE" dirty="0" smtClean="0">
              <a:solidFill>
                <a:schemeClr val="tx1"/>
              </a:solidFill>
              <a:latin typeface="Arial" pitchFamily="34" charset="0"/>
              <a:cs typeface="Arial" pitchFamily="34" charset="0"/>
            </a:endParaRPr>
          </a:p>
        </p:txBody>
      </p:sp>
      <p:sp>
        <p:nvSpPr>
          <p:cNvPr id="3" name="Titel 2"/>
          <p:cNvSpPr>
            <a:spLocks noGrp="1"/>
          </p:cNvSpPr>
          <p:nvPr>
            <p:ph type="title"/>
          </p:nvPr>
        </p:nvSpPr>
        <p:spPr>
          <a:xfrm>
            <a:off x="323528" y="149129"/>
            <a:ext cx="8784976" cy="687583"/>
          </a:xfrm>
          <a:solidFill>
            <a:schemeClr val="bg1"/>
          </a:solidFill>
        </p:spPr>
        <p:txBody>
          <a:bodyPr/>
          <a:lstStyle/>
          <a:p>
            <a:r>
              <a:rPr lang="de-DE" sz="2000" dirty="0" smtClean="0"/>
              <a:t>NARVAL II, August 2016 – </a:t>
            </a:r>
            <a:r>
              <a:rPr lang="de-DE" sz="1800" dirty="0" err="1">
                <a:solidFill>
                  <a:srgbClr val="FF0000"/>
                </a:solidFill>
              </a:rPr>
              <a:t>approx</a:t>
            </a:r>
            <a:r>
              <a:rPr lang="de-DE" sz="1800" dirty="0">
                <a:solidFill>
                  <a:srgbClr val="FF0000"/>
                </a:solidFill>
              </a:rPr>
              <a:t>. </a:t>
            </a:r>
            <a:r>
              <a:rPr lang="de-DE" sz="1800" dirty="0" smtClean="0">
                <a:solidFill>
                  <a:srgbClr val="FF0000"/>
                </a:solidFill>
              </a:rPr>
              <a:t>max. </a:t>
            </a:r>
            <a:r>
              <a:rPr lang="de-DE" sz="1800" dirty="0" err="1" smtClean="0">
                <a:solidFill>
                  <a:srgbClr val="FF0000"/>
                </a:solidFill>
              </a:rPr>
              <a:t>range</a:t>
            </a:r>
            <a:r>
              <a:rPr lang="de-DE" sz="1800" dirty="0" smtClean="0">
                <a:solidFill>
                  <a:srgbClr val="FF0000"/>
                </a:solidFill>
              </a:rPr>
              <a:t> </a:t>
            </a:r>
            <a:r>
              <a:rPr lang="de-DE" sz="1800" dirty="0" err="1" smtClean="0">
                <a:solidFill>
                  <a:srgbClr val="FF0000"/>
                </a:solidFill>
              </a:rPr>
              <a:t>for</a:t>
            </a:r>
            <a:r>
              <a:rPr lang="de-DE" sz="1800" dirty="0" smtClean="0">
                <a:solidFill>
                  <a:srgbClr val="FF0000"/>
                </a:solidFill>
              </a:rPr>
              <a:t> </a:t>
            </a:r>
            <a:r>
              <a:rPr lang="de-DE" sz="1800" dirty="0" err="1" smtClean="0">
                <a:solidFill>
                  <a:srgbClr val="FF0000"/>
                </a:solidFill>
              </a:rPr>
              <a:t>straight</a:t>
            </a:r>
            <a:r>
              <a:rPr lang="de-DE" sz="1800" dirty="0" smtClean="0">
                <a:solidFill>
                  <a:srgbClr val="FF0000"/>
                </a:solidFill>
              </a:rPr>
              <a:t> </a:t>
            </a:r>
            <a:r>
              <a:rPr lang="de-DE" sz="1800" dirty="0" err="1" smtClean="0">
                <a:solidFill>
                  <a:srgbClr val="FF0000"/>
                </a:solidFill>
              </a:rPr>
              <a:t>flight</a:t>
            </a:r>
            <a:r>
              <a:rPr lang="de-DE" sz="1800" dirty="0" smtClean="0">
                <a:solidFill>
                  <a:srgbClr val="FF0000"/>
                </a:solidFill>
              </a:rPr>
              <a:t> at high </a:t>
            </a:r>
            <a:r>
              <a:rPr lang="de-DE" sz="1800" dirty="0" err="1" smtClean="0">
                <a:solidFill>
                  <a:srgbClr val="FF0000"/>
                </a:solidFill>
              </a:rPr>
              <a:t>altitude</a:t>
            </a:r>
            <a:r>
              <a:rPr lang="de-DE" sz="1800" dirty="0" smtClean="0">
                <a:solidFill>
                  <a:srgbClr val="FF0000"/>
                </a:solidFill>
              </a:rPr>
              <a:t> – </a:t>
            </a:r>
            <a:r>
              <a:rPr lang="de-DE" sz="1800" dirty="0" err="1" smtClean="0">
                <a:solidFill>
                  <a:srgbClr val="FF0000"/>
                </a:solidFill>
              </a:rPr>
              <a:t>profiles</a:t>
            </a:r>
            <a:r>
              <a:rPr lang="de-DE" sz="1800" dirty="0" smtClean="0">
                <a:solidFill>
                  <a:srgbClr val="FF0000"/>
                </a:solidFill>
              </a:rPr>
              <a:t>/</a:t>
            </a:r>
            <a:r>
              <a:rPr lang="de-DE" sz="1800" dirty="0" err="1" smtClean="0">
                <a:solidFill>
                  <a:srgbClr val="FF0000"/>
                </a:solidFill>
              </a:rPr>
              <a:t>special</a:t>
            </a:r>
            <a:r>
              <a:rPr lang="de-DE" sz="1800" dirty="0" smtClean="0">
                <a:solidFill>
                  <a:srgbClr val="FF0000"/>
                </a:solidFill>
              </a:rPr>
              <a:t> </a:t>
            </a:r>
            <a:r>
              <a:rPr lang="de-DE" sz="1800" dirty="0" err="1" smtClean="0">
                <a:solidFill>
                  <a:srgbClr val="FF0000"/>
                </a:solidFill>
              </a:rPr>
              <a:t>patterns</a:t>
            </a:r>
            <a:r>
              <a:rPr lang="de-DE" sz="1800" dirty="0" smtClean="0">
                <a:solidFill>
                  <a:srgbClr val="FF0000"/>
                </a:solidFill>
              </a:rPr>
              <a:t>/</a:t>
            </a:r>
            <a:r>
              <a:rPr lang="de-DE" sz="1800" dirty="0" err="1" smtClean="0">
                <a:solidFill>
                  <a:srgbClr val="FF0000"/>
                </a:solidFill>
              </a:rPr>
              <a:t>low</a:t>
            </a:r>
            <a:r>
              <a:rPr lang="de-DE" sz="1800" dirty="0" smtClean="0">
                <a:solidFill>
                  <a:srgbClr val="FF0000"/>
                </a:solidFill>
              </a:rPr>
              <a:t> </a:t>
            </a:r>
            <a:r>
              <a:rPr lang="de-DE" sz="1800" dirty="0" err="1" smtClean="0">
                <a:solidFill>
                  <a:srgbClr val="FF0000"/>
                </a:solidFill>
              </a:rPr>
              <a:t>altitude</a:t>
            </a:r>
            <a:r>
              <a:rPr lang="de-DE" sz="1800" dirty="0" smtClean="0">
                <a:solidFill>
                  <a:srgbClr val="FF0000"/>
                </a:solidFill>
              </a:rPr>
              <a:t> etc. will </a:t>
            </a:r>
            <a:r>
              <a:rPr lang="de-DE" sz="1800" dirty="0" err="1" smtClean="0">
                <a:solidFill>
                  <a:srgbClr val="FF0000"/>
                </a:solidFill>
              </a:rPr>
              <a:t>reduce</a:t>
            </a:r>
            <a:r>
              <a:rPr lang="de-DE" sz="1800" dirty="0" smtClean="0">
                <a:solidFill>
                  <a:srgbClr val="FF0000"/>
                </a:solidFill>
              </a:rPr>
              <a:t> </a:t>
            </a:r>
            <a:r>
              <a:rPr lang="de-DE" sz="1800" dirty="0" err="1" smtClean="0">
                <a:solidFill>
                  <a:srgbClr val="FF0000"/>
                </a:solidFill>
              </a:rPr>
              <a:t>the</a:t>
            </a:r>
            <a:r>
              <a:rPr lang="de-DE" sz="1800" dirty="0" smtClean="0">
                <a:solidFill>
                  <a:srgbClr val="FF0000"/>
                </a:solidFill>
              </a:rPr>
              <a:t> </a:t>
            </a:r>
            <a:r>
              <a:rPr lang="de-DE" sz="1800" dirty="0" err="1" smtClean="0">
                <a:solidFill>
                  <a:srgbClr val="FF0000"/>
                </a:solidFill>
              </a:rPr>
              <a:t>radius</a:t>
            </a:r>
            <a:r>
              <a:rPr lang="de-DE" sz="1800" dirty="0" smtClean="0">
                <a:solidFill>
                  <a:srgbClr val="FF0000"/>
                </a:solidFill>
              </a:rPr>
              <a:t>!</a:t>
            </a:r>
            <a:endParaRPr lang="de-DE" sz="1800" b="0" i="1" dirty="0">
              <a:solidFill>
                <a:srgbClr val="FF0000"/>
              </a:solidFill>
            </a:endParaRPr>
          </a:p>
        </p:txBody>
      </p:sp>
    </p:spTree>
    <p:extLst>
      <p:ext uri="{BB962C8B-B14F-4D97-AF65-F5344CB8AC3E}">
        <p14:creationId xmlns:p14="http://schemas.microsoft.com/office/powerpoint/2010/main" val="24258172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486000" y="332656"/>
            <a:ext cx="8172000" cy="332728"/>
          </a:xfrm>
        </p:spPr>
        <p:txBody>
          <a:bodyPr/>
          <a:lstStyle/>
          <a:p>
            <a:r>
              <a:rPr lang="de-DE" dirty="0" smtClean="0"/>
              <a:t>NARVAL II, August 2016</a:t>
            </a:r>
            <a:endParaRPr lang="de-DE" sz="2000" b="0" i="1" dirty="0"/>
          </a:p>
        </p:txBody>
      </p:sp>
      <p:grpSp>
        <p:nvGrpSpPr>
          <p:cNvPr id="6" name="Gruppieren 5"/>
          <p:cNvGrpSpPr/>
          <p:nvPr/>
        </p:nvGrpSpPr>
        <p:grpSpPr>
          <a:xfrm>
            <a:off x="6732240" y="188640"/>
            <a:ext cx="2131265" cy="1368152"/>
            <a:chOff x="179510" y="764704"/>
            <a:chExt cx="8412887" cy="5400600"/>
          </a:xfrm>
        </p:grpSpPr>
        <p:pic>
          <p:nvPicPr>
            <p:cNvPr id="7" name="Grafi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0" y="764704"/>
              <a:ext cx="8412887" cy="5400600"/>
            </a:xfrm>
            <a:prstGeom prst="rect">
              <a:avLst/>
            </a:prstGeom>
          </p:spPr>
        </p:pic>
        <p:sp>
          <p:nvSpPr>
            <p:cNvPr id="8" name="Ellipse 7"/>
            <p:cNvSpPr/>
            <p:nvPr/>
          </p:nvSpPr>
          <p:spPr>
            <a:xfrm>
              <a:off x="1789977" y="4751433"/>
              <a:ext cx="45719" cy="45719"/>
            </a:xfrm>
            <a:prstGeom prst="ellipse">
              <a:avLst/>
            </a:prstGeom>
            <a:solidFill>
              <a:srgbClr val="00B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endParaRPr lang="de-DE" dirty="0" smtClean="0">
                <a:solidFill>
                  <a:schemeClr val="tx1"/>
                </a:solidFill>
                <a:latin typeface="Arial" pitchFamily="34" charset="0"/>
                <a:cs typeface="Arial" pitchFamily="34" charset="0"/>
              </a:endParaRPr>
            </a:p>
          </p:txBody>
        </p:sp>
        <p:sp>
          <p:nvSpPr>
            <p:cNvPr id="9" name="Textfeld 8"/>
            <p:cNvSpPr txBox="1"/>
            <p:nvPr/>
          </p:nvSpPr>
          <p:spPr>
            <a:xfrm>
              <a:off x="1835696" y="4612486"/>
              <a:ext cx="402354" cy="184666"/>
            </a:xfrm>
            <a:prstGeom prst="rect">
              <a:avLst/>
            </a:prstGeom>
            <a:noFill/>
          </p:spPr>
          <p:txBody>
            <a:bodyPr wrap="none" lIns="0" tIns="0" rIns="0" bIns="0" rtlCol="0">
              <a:spAutoFit/>
            </a:bodyPr>
            <a:lstStyle/>
            <a:p>
              <a:r>
                <a:rPr lang="de-DE" sz="1200" dirty="0" smtClean="0">
                  <a:solidFill>
                    <a:srgbClr val="006600"/>
                  </a:solidFill>
                  <a:latin typeface="Arial" pitchFamily="34" charset="0"/>
                  <a:cs typeface="Arial" pitchFamily="34" charset="0"/>
                </a:rPr>
                <a:t>TBPB</a:t>
              </a:r>
            </a:p>
          </p:txBody>
        </p:sp>
      </p:grpSp>
      <p:sp>
        <p:nvSpPr>
          <p:cNvPr id="26" name="Textfeld 25"/>
          <p:cNvSpPr txBox="1"/>
          <p:nvPr/>
        </p:nvSpPr>
        <p:spPr>
          <a:xfrm>
            <a:off x="467544" y="934263"/>
            <a:ext cx="8424936" cy="3939540"/>
          </a:xfrm>
          <a:prstGeom prst="rect">
            <a:avLst/>
          </a:prstGeom>
          <a:noFill/>
        </p:spPr>
        <p:txBody>
          <a:bodyPr wrap="square" lIns="0" tIns="0" rIns="0" bIns="0" rtlCol="0">
            <a:spAutoFit/>
          </a:bodyPr>
          <a:lstStyle/>
          <a:p>
            <a:r>
              <a:rPr lang="de-DE" sz="1600" b="1" dirty="0" smtClean="0">
                <a:latin typeface="Arial" pitchFamily="34" charset="0"/>
                <a:cs typeface="Arial" pitchFamily="34" charset="0"/>
              </a:rPr>
              <a:t>Chosen FIRs/UIRs and countries</a:t>
            </a:r>
          </a:p>
          <a:p>
            <a:endParaRPr lang="de-DE" sz="1600" dirty="0">
              <a:latin typeface="Arial" pitchFamily="34" charset="0"/>
              <a:cs typeface="Arial" pitchFamily="34" charset="0"/>
            </a:endParaRPr>
          </a:p>
          <a:p>
            <a:r>
              <a:rPr lang="de-DE" sz="1600" b="1" dirty="0" smtClean="0">
                <a:latin typeface="Arial" pitchFamily="34" charset="0"/>
                <a:cs typeface="Arial" pitchFamily="34" charset="0"/>
              </a:rPr>
              <a:t>Madrid: </a:t>
            </a:r>
            <a:r>
              <a:rPr lang="de-DE" sz="1600" dirty="0" smtClean="0">
                <a:latin typeface="Arial" pitchFamily="34" charset="0"/>
                <a:cs typeface="Arial" pitchFamily="34" charset="0"/>
              </a:rPr>
              <a:t>			Spain</a:t>
            </a:r>
          </a:p>
          <a:p>
            <a:r>
              <a:rPr lang="de-DE" sz="1600" b="1" dirty="0" err="1" smtClean="0">
                <a:latin typeface="Arial" pitchFamily="34" charset="0"/>
                <a:cs typeface="Arial" pitchFamily="34" charset="0"/>
              </a:rPr>
              <a:t>Lisbon</a:t>
            </a:r>
            <a:r>
              <a:rPr lang="de-DE" sz="1600" b="1" dirty="0" smtClean="0">
                <a:latin typeface="Arial" pitchFamily="34" charset="0"/>
                <a:cs typeface="Arial" pitchFamily="34" charset="0"/>
              </a:rPr>
              <a:t>:</a:t>
            </a:r>
            <a:r>
              <a:rPr lang="de-DE" sz="1600" dirty="0" smtClean="0">
                <a:latin typeface="Arial" pitchFamily="34" charset="0"/>
                <a:cs typeface="Arial" pitchFamily="34" charset="0"/>
              </a:rPr>
              <a:t>			Portugal</a:t>
            </a:r>
          </a:p>
          <a:p>
            <a:r>
              <a:rPr lang="de-DE" sz="1600" b="1" dirty="0" smtClean="0">
                <a:latin typeface="Arial" pitchFamily="34" charset="0"/>
                <a:cs typeface="Arial" pitchFamily="34" charset="0"/>
              </a:rPr>
              <a:t>Casablanca:</a:t>
            </a:r>
            <a:r>
              <a:rPr lang="de-DE" sz="1600" dirty="0" smtClean="0">
                <a:latin typeface="Arial" pitchFamily="34" charset="0"/>
                <a:cs typeface="Arial" pitchFamily="34" charset="0"/>
              </a:rPr>
              <a:t>		</a:t>
            </a:r>
            <a:r>
              <a:rPr lang="de-DE" sz="1600" dirty="0" err="1" smtClean="0">
                <a:latin typeface="Arial" pitchFamily="34" charset="0"/>
                <a:cs typeface="Arial" pitchFamily="34" charset="0"/>
              </a:rPr>
              <a:t>Marocco</a:t>
            </a:r>
            <a:endParaRPr lang="de-DE" sz="1600" dirty="0" smtClean="0">
              <a:latin typeface="Arial" pitchFamily="34" charset="0"/>
              <a:cs typeface="Arial" pitchFamily="34" charset="0"/>
            </a:endParaRPr>
          </a:p>
          <a:p>
            <a:r>
              <a:rPr lang="de-DE" sz="1600" b="1" dirty="0" err="1" smtClean="0">
                <a:latin typeface="Arial" pitchFamily="34" charset="0"/>
                <a:cs typeface="Arial" pitchFamily="34" charset="0"/>
              </a:rPr>
              <a:t>Canaries</a:t>
            </a:r>
            <a:r>
              <a:rPr lang="de-DE" sz="1600" b="1" dirty="0" smtClean="0">
                <a:latin typeface="Arial" pitchFamily="34" charset="0"/>
                <a:cs typeface="Arial" pitchFamily="34" charset="0"/>
              </a:rPr>
              <a:t>:</a:t>
            </a:r>
            <a:r>
              <a:rPr lang="de-DE" sz="1600" dirty="0" smtClean="0">
                <a:latin typeface="Arial" pitchFamily="34" charset="0"/>
                <a:cs typeface="Arial" pitchFamily="34" charset="0"/>
              </a:rPr>
              <a:t>		Spain</a:t>
            </a:r>
          </a:p>
          <a:p>
            <a:r>
              <a:rPr lang="de-DE" sz="1600" b="1" dirty="0" smtClean="0">
                <a:latin typeface="Arial" pitchFamily="34" charset="0"/>
                <a:cs typeface="Arial" pitchFamily="34" charset="0"/>
              </a:rPr>
              <a:t>Sal:</a:t>
            </a:r>
            <a:r>
              <a:rPr lang="de-DE" sz="1600" dirty="0" smtClean="0">
                <a:latin typeface="Arial" pitchFamily="34" charset="0"/>
                <a:cs typeface="Arial" pitchFamily="34" charset="0"/>
              </a:rPr>
              <a:t>			Cape Verde, „Western Sahara“</a:t>
            </a:r>
          </a:p>
          <a:p>
            <a:r>
              <a:rPr lang="de-DE" sz="1600" b="1" dirty="0" smtClean="0">
                <a:latin typeface="Arial" pitchFamily="34" charset="0"/>
                <a:cs typeface="Arial" pitchFamily="34" charset="0"/>
              </a:rPr>
              <a:t>Dakar </a:t>
            </a:r>
            <a:r>
              <a:rPr lang="de-DE" sz="1600" b="1" dirty="0" err="1" smtClean="0">
                <a:latin typeface="Arial" pitchFamily="34" charset="0"/>
                <a:cs typeface="Arial" pitchFamily="34" charset="0"/>
              </a:rPr>
              <a:t>Oceanic</a:t>
            </a:r>
            <a:r>
              <a:rPr lang="de-DE" sz="1600" b="1" dirty="0" smtClean="0">
                <a:latin typeface="Arial" pitchFamily="34" charset="0"/>
                <a:cs typeface="Arial" pitchFamily="34" charset="0"/>
              </a:rPr>
              <a:t>:</a:t>
            </a:r>
            <a:r>
              <a:rPr lang="de-DE" sz="1600" dirty="0" smtClean="0">
                <a:latin typeface="Arial" pitchFamily="34" charset="0"/>
                <a:cs typeface="Arial" pitchFamily="34" charset="0"/>
              </a:rPr>
              <a:t>		</a:t>
            </a:r>
            <a:r>
              <a:rPr lang="de-DE" sz="1600" dirty="0" err="1" smtClean="0">
                <a:latin typeface="Arial" pitchFamily="34" charset="0"/>
                <a:cs typeface="Arial" pitchFamily="34" charset="0"/>
              </a:rPr>
              <a:t>administered</a:t>
            </a:r>
            <a:r>
              <a:rPr lang="de-DE" sz="1600" dirty="0" smtClean="0">
                <a:latin typeface="Arial" pitchFamily="34" charset="0"/>
                <a:cs typeface="Arial" pitchFamily="34" charset="0"/>
              </a:rPr>
              <a:t> </a:t>
            </a:r>
            <a:r>
              <a:rPr lang="de-DE" sz="1600" dirty="0" err="1" smtClean="0">
                <a:latin typeface="Arial" pitchFamily="34" charset="0"/>
                <a:cs typeface="Arial" pitchFamily="34" charset="0"/>
              </a:rPr>
              <a:t>by</a:t>
            </a:r>
            <a:r>
              <a:rPr lang="de-DE" sz="1600" dirty="0" smtClean="0">
                <a:latin typeface="Arial" pitchFamily="34" charset="0"/>
                <a:cs typeface="Arial" pitchFamily="34" charset="0"/>
              </a:rPr>
              <a:t> Senegal</a:t>
            </a:r>
          </a:p>
          <a:p>
            <a:r>
              <a:rPr lang="de-DE" sz="1600" b="1" dirty="0" smtClean="0">
                <a:latin typeface="Arial" pitchFamily="34" charset="0"/>
                <a:cs typeface="Arial" pitchFamily="34" charset="0"/>
              </a:rPr>
              <a:t>Santa </a:t>
            </a:r>
            <a:r>
              <a:rPr lang="de-DE" sz="1600" b="1" dirty="0" err="1" smtClean="0">
                <a:latin typeface="Arial" pitchFamily="34" charset="0"/>
                <a:cs typeface="Arial" pitchFamily="34" charset="0"/>
              </a:rPr>
              <a:t>MariaOceanic</a:t>
            </a:r>
            <a:r>
              <a:rPr lang="de-DE" sz="1600" b="1" dirty="0" smtClean="0">
                <a:latin typeface="Arial" pitchFamily="34" charset="0"/>
                <a:cs typeface="Arial" pitchFamily="34" charset="0"/>
              </a:rPr>
              <a:t>:</a:t>
            </a:r>
            <a:r>
              <a:rPr lang="de-DE" sz="1600" dirty="0" smtClean="0">
                <a:latin typeface="Arial" pitchFamily="34" charset="0"/>
                <a:cs typeface="Arial" pitchFamily="34" charset="0"/>
              </a:rPr>
              <a:t>	</a:t>
            </a:r>
            <a:r>
              <a:rPr lang="de-DE" sz="1600" dirty="0" err="1" smtClean="0">
                <a:latin typeface="Arial" pitchFamily="34" charset="0"/>
                <a:cs typeface="Arial" pitchFamily="34" charset="0"/>
              </a:rPr>
              <a:t>administered</a:t>
            </a:r>
            <a:r>
              <a:rPr lang="de-DE" sz="1600" dirty="0" smtClean="0">
                <a:latin typeface="Arial" pitchFamily="34" charset="0"/>
                <a:cs typeface="Arial" pitchFamily="34" charset="0"/>
              </a:rPr>
              <a:t> </a:t>
            </a:r>
            <a:r>
              <a:rPr lang="de-DE" sz="1600" dirty="0" err="1" smtClean="0">
                <a:latin typeface="Arial" pitchFamily="34" charset="0"/>
                <a:cs typeface="Arial" pitchFamily="34" charset="0"/>
              </a:rPr>
              <a:t>by</a:t>
            </a:r>
            <a:r>
              <a:rPr lang="de-DE" sz="1600" dirty="0" smtClean="0">
                <a:latin typeface="Arial" pitchFamily="34" charset="0"/>
                <a:cs typeface="Arial" pitchFamily="34" charset="0"/>
              </a:rPr>
              <a:t> Portugal </a:t>
            </a:r>
          </a:p>
          <a:p>
            <a:r>
              <a:rPr lang="de-DE" sz="1600" b="1" dirty="0" err="1" smtClean="0">
                <a:latin typeface="Arial" pitchFamily="34" charset="0"/>
                <a:cs typeface="Arial" pitchFamily="34" charset="0"/>
              </a:rPr>
              <a:t>Piarco</a:t>
            </a:r>
            <a:r>
              <a:rPr lang="de-DE" sz="1600" b="1" dirty="0" smtClean="0">
                <a:latin typeface="Arial" pitchFamily="34" charset="0"/>
                <a:cs typeface="Arial" pitchFamily="34" charset="0"/>
              </a:rPr>
              <a:t>:</a:t>
            </a:r>
            <a:r>
              <a:rPr lang="de-DE" sz="1600" dirty="0" smtClean="0">
                <a:latin typeface="Arial" pitchFamily="34" charset="0"/>
                <a:cs typeface="Arial" pitchFamily="34" charset="0"/>
              </a:rPr>
              <a:t>			</a:t>
            </a:r>
            <a:r>
              <a:rPr lang="de-DE" sz="1600" dirty="0" err="1" smtClean="0">
                <a:latin typeface="Arial" pitchFamily="34" charset="0"/>
                <a:cs typeface="Arial" pitchFamily="34" charset="0"/>
              </a:rPr>
              <a:t>Babados</a:t>
            </a:r>
            <a:r>
              <a:rPr lang="de-DE" sz="1600" dirty="0" smtClean="0">
                <a:latin typeface="Arial" pitchFamily="34" charset="0"/>
                <a:cs typeface="Arial" pitchFamily="34" charset="0"/>
              </a:rPr>
              <a:t>, Antigua </a:t>
            </a:r>
            <a:r>
              <a:rPr lang="de-DE" sz="1600" dirty="0">
                <a:latin typeface="Arial" pitchFamily="34" charset="0"/>
                <a:cs typeface="Arial" pitchFamily="34" charset="0"/>
              </a:rPr>
              <a:t>and Barbuda, </a:t>
            </a:r>
            <a:r>
              <a:rPr lang="de-DE" sz="1600" dirty="0" smtClean="0">
                <a:latin typeface="Arial" pitchFamily="34" charset="0"/>
                <a:cs typeface="Arial" pitchFamily="34" charset="0"/>
              </a:rPr>
              <a:t>Trinidad and Tobago, 				</a:t>
            </a:r>
            <a:r>
              <a:rPr lang="de-DE" sz="1600" dirty="0" err="1" smtClean="0">
                <a:latin typeface="Arial" pitchFamily="34" charset="0"/>
                <a:cs typeface="Arial" pitchFamily="34" charset="0"/>
              </a:rPr>
              <a:t>other</a:t>
            </a:r>
            <a:r>
              <a:rPr lang="de-DE" sz="1600" dirty="0" smtClean="0">
                <a:latin typeface="Arial" pitchFamily="34" charset="0"/>
                <a:cs typeface="Arial" pitchFamily="34" charset="0"/>
              </a:rPr>
              <a:t> </a:t>
            </a:r>
            <a:r>
              <a:rPr lang="de-DE" sz="1600" dirty="0" err="1" smtClean="0">
                <a:latin typeface="Arial" pitchFamily="34" charset="0"/>
                <a:cs typeface="Arial" pitchFamily="34" charset="0"/>
              </a:rPr>
              <a:t>independent</a:t>
            </a:r>
            <a:r>
              <a:rPr lang="de-DE" sz="1600" dirty="0" smtClean="0">
                <a:latin typeface="Arial" pitchFamily="34" charset="0"/>
                <a:cs typeface="Arial" pitchFamily="34" charset="0"/>
              </a:rPr>
              <a:t> </a:t>
            </a:r>
            <a:r>
              <a:rPr lang="de-DE" sz="1600" dirty="0" err="1" smtClean="0">
                <a:latin typeface="Arial" pitchFamily="34" charset="0"/>
                <a:cs typeface="Arial" pitchFamily="34" charset="0"/>
              </a:rPr>
              <a:t>islands</a:t>
            </a:r>
            <a:r>
              <a:rPr lang="de-DE" sz="1600" dirty="0" smtClean="0">
                <a:latin typeface="Arial" pitchFamily="34" charset="0"/>
                <a:cs typeface="Arial" pitchFamily="34" charset="0"/>
              </a:rPr>
              <a:t>, </a:t>
            </a:r>
            <a:r>
              <a:rPr lang="de-DE" sz="1600" dirty="0" err="1" smtClean="0">
                <a:latin typeface="Arial" pitchFamily="34" charset="0"/>
                <a:cs typeface="Arial" pitchFamily="34" charset="0"/>
              </a:rPr>
              <a:t>islands</a:t>
            </a:r>
            <a:r>
              <a:rPr lang="de-DE" sz="1600" dirty="0">
                <a:latin typeface="Arial" pitchFamily="34" charset="0"/>
                <a:cs typeface="Arial" pitchFamily="34" charset="0"/>
              </a:rPr>
              <a:t> </a:t>
            </a:r>
            <a:r>
              <a:rPr lang="de-DE" sz="1600" dirty="0" err="1" smtClean="0">
                <a:latin typeface="Arial" pitchFamily="34" charset="0"/>
                <a:cs typeface="Arial" pitchFamily="34" charset="0"/>
              </a:rPr>
              <a:t>administered</a:t>
            </a:r>
            <a:r>
              <a:rPr lang="de-DE" sz="1600" dirty="0" smtClean="0">
                <a:latin typeface="Arial" pitchFamily="34" charset="0"/>
                <a:cs typeface="Arial" pitchFamily="34" charset="0"/>
              </a:rPr>
              <a:t> </a:t>
            </a:r>
            <a:r>
              <a:rPr lang="de-DE" sz="1600" dirty="0" err="1">
                <a:latin typeface="Arial" pitchFamily="34" charset="0"/>
                <a:cs typeface="Arial" pitchFamily="34" charset="0"/>
              </a:rPr>
              <a:t>by</a:t>
            </a:r>
            <a:r>
              <a:rPr lang="de-DE" sz="1600" dirty="0">
                <a:latin typeface="Arial" pitchFamily="34" charset="0"/>
                <a:cs typeface="Arial" pitchFamily="34" charset="0"/>
              </a:rPr>
              <a:t> </a:t>
            </a:r>
            <a:r>
              <a:rPr lang="de-DE" sz="1600" dirty="0" smtClean="0">
                <a:latin typeface="Arial" pitchFamily="34" charset="0"/>
                <a:cs typeface="Arial" pitchFamily="34" charset="0"/>
              </a:rPr>
              <a:t>The 				</a:t>
            </a:r>
            <a:r>
              <a:rPr lang="de-DE" sz="1600" dirty="0" err="1" smtClean="0">
                <a:latin typeface="Arial" pitchFamily="34" charset="0"/>
                <a:cs typeface="Arial" pitchFamily="34" charset="0"/>
              </a:rPr>
              <a:t>Netherlands</a:t>
            </a:r>
            <a:r>
              <a:rPr lang="de-DE" sz="1600" dirty="0">
                <a:latin typeface="Arial" pitchFamily="34" charset="0"/>
                <a:cs typeface="Arial" pitchFamily="34" charset="0"/>
              </a:rPr>
              <a:t>, UK, </a:t>
            </a:r>
            <a:r>
              <a:rPr lang="de-DE" sz="1600" dirty="0" smtClean="0">
                <a:latin typeface="Arial" pitchFamily="34" charset="0"/>
                <a:cs typeface="Arial" pitchFamily="34" charset="0"/>
              </a:rPr>
              <a:t>	U.S.A</a:t>
            </a:r>
            <a:r>
              <a:rPr lang="de-DE" sz="1600" dirty="0">
                <a:latin typeface="Arial" pitchFamily="34" charset="0"/>
                <a:cs typeface="Arial" pitchFamily="34" charset="0"/>
              </a:rPr>
              <a:t>., </a:t>
            </a:r>
            <a:r>
              <a:rPr lang="de-DE" sz="1600" dirty="0" smtClean="0">
                <a:latin typeface="Arial" pitchFamily="34" charset="0"/>
                <a:cs typeface="Arial" pitchFamily="34" charset="0"/>
              </a:rPr>
              <a:t>France, …</a:t>
            </a:r>
          </a:p>
          <a:p>
            <a:r>
              <a:rPr lang="de-DE" sz="1600" b="1" dirty="0" smtClean="0">
                <a:latin typeface="Arial" pitchFamily="34" charset="0"/>
                <a:cs typeface="Arial" pitchFamily="34" charset="0"/>
              </a:rPr>
              <a:t>New York </a:t>
            </a:r>
            <a:r>
              <a:rPr lang="de-DE" sz="1600" b="1" dirty="0" err="1" smtClean="0">
                <a:latin typeface="Arial" pitchFamily="34" charset="0"/>
                <a:cs typeface="Arial" pitchFamily="34" charset="0"/>
              </a:rPr>
              <a:t>Oceanic</a:t>
            </a:r>
            <a:r>
              <a:rPr lang="de-DE" sz="1600" b="1" dirty="0" smtClean="0">
                <a:latin typeface="Arial" pitchFamily="34" charset="0"/>
                <a:cs typeface="Arial" pitchFamily="34" charset="0"/>
              </a:rPr>
              <a:t>:</a:t>
            </a:r>
            <a:r>
              <a:rPr lang="de-DE" sz="1600" dirty="0" smtClean="0">
                <a:latin typeface="Arial" pitchFamily="34" charset="0"/>
                <a:cs typeface="Arial" pitchFamily="34" charset="0"/>
              </a:rPr>
              <a:t>		</a:t>
            </a:r>
            <a:r>
              <a:rPr lang="de-DE" sz="1600" dirty="0" err="1" smtClean="0">
                <a:latin typeface="Arial" pitchFamily="34" charset="0"/>
                <a:cs typeface="Arial" pitchFamily="34" charset="0"/>
              </a:rPr>
              <a:t>administered</a:t>
            </a:r>
            <a:r>
              <a:rPr lang="de-DE" sz="1600" dirty="0" smtClean="0">
                <a:latin typeface="Arial" pitchFamily="34" charset="0"/>
                <a:cs typeface="Arial" pitchFamily="34" charset="0"/>
              </a:rPr>
              <a:t> </a:t>
            </a:r>
            <a:r>
              <a:rPr lang="de-DE" sz="1600" dirty="0" err="1" smtClean="0">
                <a:latin typeface="Arial" pitchFamily="34" charset="0"/>
                <a:cs typeface="Arial" pitchFamily="34" charset="0"/>
              </a:rPr>
              <a:t>by</a:t>
            </a:r>
            <a:r>
              <a:rPr lang="de-DE" sz="1600" dirty="0" smtClean="0">
                <a:latin typeface="Arial" pitchFamily="34" charset="0"/>
                <a:cs typeface="Arial" pitchFamily="34" charset="0"/>
              </a:rPr>
              <a:t> </a:t>
            </a:r>
            <a:r>
              <a:rPr lang="de-DE" sz="1600" dirty="0" err="1" smtClean="0">
                <a:latin typeface="Arial" pitchFamily="34" charset="0"/>
                <a:cs typeface="Arial" pitchFamily="34" charset="0"/>
              </a:rPr>
              <a:t>the</a:t>
            </a:r>
            <a:r>
              <a:rPr lang="de-DE" sz="1600" dirty="0" smtClean="0">
                <a:latin typeface="Arial" pitchFamily="34" charset="0"/>
                <a:cs typeface="Arial" pitchFamily="34" charset="0"/>
              </a:rPr>
              <a:t> U.S.</a:t>
            </a:r>
          </a:p>
          <a:p>
            <a:r>
              <a:rPr lang="de-DE" sz="1600" b="1" dirty="0" smtClean="0">
                <a:latin typeface="Arial" pitchFamily="34" charset="0"/>
                <a:cs typeface="Arial" pitchFamily="34" charset="0"/>
              </a:rPr>
              <a:t>Cayenne:	</a:t>
            </a:r>
            <a:r>
              <a:rPr lang="de-DE" sz="1600" dirty="0" smtClean="0">
                <a:latin typeface="Arial" pitchFamily="34" charset="0"/>
                <a:cs typeface="Arial" pitchFamily="34" charset="0"/>
              </a:rPr>
              <a:t>		French Guyana</a:t>
            </a:r>
          </a:p>
          <a:p>
            <a:endParaRPr lang="de-DE" sz="1600" dirty="0" smtClean="0">
              <a:latin typeface="Arial" pitchFamily="34" charset="0"/>
              <a:cs typeface="Arial" pitchFamily="34" charset="0"/>
            </a:endParaRPr>
          </a:p>
          <a:p>
            <a:r>
              <a:rPr lang="de-DE" sz="1600" dirty="0" err="1" smtClean="0">
                <a:latin typeface="Arial" pitchFamily="34" charset="0"/>
                <a:cs typeface="Arial" pitchFamily="34" charset="0"/>
              </a:rPr>
              <a:t>Of</a:t>
            </a:r>
            <a:r>
              <a:rPr lang="de-DE" sz="1600" dirty="0" smtClean="0">
                <a:latin typeface="Arial" pitchFamily="34" charset="0"/>
                <a:cs typeface="Arial" pitchFamily="34" charset="0"/>
              </a:rPr>
              <a:t> </a:t>
            </a:r>
            <a:r>
              <a:rPr lang="de-DE" sz="1600" dirty="0" err="1" smtClean="0">
                <a:latin typeface="Arial" pitchFamily="34" charset="0"/>
                <a:cs typeface="Arial" pitchFamily="34" charset="0"/>
              </a:rPr>
              <a:t>course</a:t>
            </a:r>
            <a:r>
              <a:rPr lang="de-DE" sz="1600" dirty="0" smtClean="0">
                <a:latin typeface="Arial" pitchFamily="34" charset="0"/>
                <a:cs typeface="Arial" pitchFamily="34" charset="0"/>
              </a:rPr>
              <a:t> Germany, Austria, </a:t>
            </a:r>
            <a:r>
              <a:rPr lang="de-DE" sz="1600" dirty="0" err="1" smtClean="0">
                <a:latin typeface="Arial" pitchFamily="34" charset="0"/>
                <a:cs typeface="Arial" pitchFamily="34" charset="0"/>
              </a:rPr>
              <a:t>Switzerland</a:t>
            </a:r>
            <a:r>
              <a:rPr lang="de-DE" sz="1600" dirty="0" smtClean="0">
                <a:latin typeface="Arial" pitchFamily="34" charset="0"/>
                <a:cs typeface="Arial" pitchFamily="34" charset="0"/>
              </a:rPr>
              <a:t>, France </a:t>
            </a:r>
            <a:r>
              <a:rPr lang="de-DE" sz="1600" dirty="0" err="1" smtClean="0">
                <a:latin typeface="Arial" pitchFamily="34" charset="0"/>
                <a:cs typeface="Arial" pitchFamily="34" charset="0"/>
              </a:rPr>
              <a:t>mainland</a:t>
            </a:r>
            <a:r>
              <a:rPr lang="de-DE" sz="1600" dirty="0" smtClean="0">
                <a:latin typeface="Arial" pitchFamily="34" charset="0"/>
                <a:cs typeface="Arial" pitchFamily="34" charset="0"/>
              </a:rPr>
              <a:t> </a:t>
            </a:r>
            <a:r>
              <a:rPr lang="de-DE" sz="1600" dirty="0" err="1" smtClean="0">
                <a:latin typeface="Arial" pitchFamily="34" charset="0"/>
                <a:cs typeface="Arial" pitchFamily="34" charset="0"/>
              </a:rPr>
              <a:t>for</a:t>
            </a:r>
            <a:r>
              <a:rPr lang="de-DE" sz="1600" dirty="0" smtClean="0">
                <a:latin typeface="Arial" pitchFamily="34" charset="0"/>
                <a:cs typeface="Arial" pitchFamily="34" charset="0"/>
              </a:rPr>
              <a:t> </a:t>
            </a:r>
            <a:r>
              <a:rPr lang="de-DE" sz="1600" dirty="0" err="1" smtClean="0">
                <a:latin typeface="Arial" pitchFamily="34" charset="0"/>
                <a:cs typeface="Arial" pitchFamily="34" charset="0"/>
              </a:rPr>
              <a:t>the</a:t>
            </a:r>
            <a:r>
              <a:rPr lang="de-DE" sz="1600" dirty="0" smtClean="0">
                <a:latin typeface="Arial" pitchFamily="34" charset="0"/>
                <a:cs typeface="Arial" pitchFamily="34" charset="0"/>
              </a:rPr>
              <a:t> </a:t>
            </a:r>
            <a:r>
              <a:rPr lang="de-DE" sz="1600" dirty="0" err="1" smtClean="0">
                <a:latin typeface="Arial" pitchFamily="34" charset="0"/>
                <a:cs typeface="Arial" pitchFamily="34" charset="0"/>
              </a:rPr>
              <a:t>transfers</a:t>
            </a:r>
            <a:r>
              <a:rPr lang="de-DE" sz="1600" dirty="0" smtClean="0">
                <a:latin typeface="Arial" pitchFamily="34" charset="0"/>
                <a:cs typeface="Arial" pitchFamily="34" charset="0"/>
              </a:rPr>
              <a:t> (</a:t>
            </a:r>
            <a:r>
              <a:rPr lang="de-DE" sz="1600" dirty="0" err="1" smtClean="0">
                <a:latin typeface="Arial" pitchFamily="34" charset="0"/>
                <a:cs typeface="Arial" pitchFamily="34" charset="0"/>
              </a:rPr>
              <a:t>no</a:t>
            </a:r>
            <a:r>
              <a:rPr lang="de-DE" sz="1600" dirty="0" smtClean="0">
                <a:latin typeface="Arial" pitchFamily="34" charset="0"/>
                <a:cs typeface="Arial" pitchFamily="34" charset="0"/>
              </a:rPr>
              <a:t> </a:t>
            </a:r>
            <a:r>
              <a:rPr lang="de-DE" sz="1600" dirty="0" err="1" smtClean="0">
                <a:latin typeface="Arial" pitchFamily="34" charset="0"/>
                <a:cs typeface="Arial" pitchFamily="34" charset="0"/>
              </a:rPr>
              <a:t>dropsondes</a:t>
            </a:r>
            <a:r>
              <a:rPr lang="de-DE" sz="1600" dirty="0" smtClean="0">
                <a:latin typeface="Arial" pitchFamily="34" charset="0"/>
                <a:cs typeface="Arial" pitchFamily="34" charset="0"/>
              </a:rPr>
              <a:t>)</a:t>
            </a:r>
          </a:p>
        </p:txBody>
      </p:sp>
    </p:spTree>
    <p:extLst>
      <p:ext uri="{BB962C8B-B14F-4D97-AF65-F5344CB8AC3E}">
        <p14:creationId xmlns:p14="http://schemas.microsoft.com/office/powerpoint/2010/main" val="21703872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86000" y="476672"/>
            <a:ext cx="8172000" cy="476744"/>
          </a:xfrm>
        </p:spPr>
        <p:txBody>
          <a:bodyPr/>
          <a:lstStyle/>
          <a:p>
            <a:r>
              <a:rPr lang="en-GB" dirty="0" smtClean="0"/>
              <a:t>airspace and politics – safety and security</a:t>
            </a:r>
            <a:endParaRPr lang="en-GB" dirty="0"/>
          </a:p>
        </p:txBody>
      </p:sp>
      <p:sp>
        <p:nvSpPr>
          <p:cNvPr id="8" name="Rechteck 7"/>
          <p:cNvSpPr/>
          <p:nvPr/>
        </p:nvSpPr>
        <p:spPr>
          <a:xfrm>
            <a:off x="467544" y="1327408"/>
            <a:ext cx="7920880" cy="2800767"/>
          </a:xfrm>
          <a:prstGeom prst="rect">
            <a:avLst/>
          </a:prstGeom>
        </p:spPr>
        <p:txBody>
          <a:bodyPr wrap="square">
            <a:spAutoFit/>
          </a:bodyPr>
          <a:lstStyle/>
          <a:p>
            <a:r>
              <a:rPr lang="de-DE" sz="1600" dirty="0" smtClean="0">
                <a:latin typeface="Arial" pitchFamily="34" charset="0"/>
                <a:cs typeface="Arial" pitchFamily="34" charset="0"/>
              </a:rPr>
              <a:t>Spain, Portugal</a:t>
            </a:r>
            <a:endParaRPr lang="de-DE" sz="1600" dirty="0">
              <a:latin typeface="Arial" pitchFamily="34" charset="0"/>
              <a:cs typeface="Arial" pitchFamily="34" charset="0"/>
            </a:endParaRPr>
          </a:p>
          <a:p>
            <a:r>
              <a:rPr lang="de-DE" sz="1600" dirty="0" err="1" smtClean="0">
                <a:latin typeface="Arial" pitchFamily="34" charset="0"/>
                <a:cs typeface="Arial" pitchFamily="34" charset="0"/>
              </a:rPr>
              <a:t>Marocco</a:t>
            </a:r>
            <a:endParaRPr lang="de-DE" sz="1600" dirty="0">
              <a:latin typeface="Arial" pitchFamily="34" charset="0"/>
              <a:cs typeface="Arial" pitchFamily="34" charset="0"/>
            </a:endParaRPr>
          </a:p>
          <a:p>
            <a:r>
              <a:rPr lang="de-DE" sz="1600" dirty="0" smtClean="0">
                <a:latin typeface="Arial" pitchFamily="34" charset="0"/>
                <a:cs typeface="Arial" pitchFamily="34" charset="0"/>
              </a:rPr>
              <a:t>Cape Verde</a:t>
            </a:r>
          </a:p>
          <a:p>
            <a:r>
              <a:rPr lang="de-DE" sz="1600" i="1" dirty="0" smtClean="0">
                <a:solidFill>
                  <a:srgbClr val="FF0000"/>
                </a:solidFill>
                <a:latin typeface="Arial" pitchFamily="34" charset="0"/>
                <a:cs typeface="Arial" pitchFamily="34" charset="0"/>
              </a:rPr>
              <a:t>„Western </a:t>
            </a:r>
            <a:r>
              <a:rPr lang="de-DE" sz="1600" i="1" dirty="0">
                <a:solidFill>
                  <a:srgbClr val="FF0000"/>
                </a:solidFill>
                <a:latin typeface="Arial" pitchFamily="34" charset="0"/>
                <a:cs typeface="Arial" pitchFamily="34" charset="0"/>
              </a:rPr>
              <a:t>Sahara</a:t>
            </a:r>
            <a:r>
              <a:rPr lang="de-DE" sz="1600" i="1" dirty="0" smtClean="0">
                <a:solidFill>
                  <a:srgbClr val="FF0000"/>
                </a:solidFill>
                <a:latin typeface="Arial" pitchFamily="34" charset="0"/>
                <a:cs typeface="Arial" pitchFamily="34" charset="0"/>
              </a:rPr>
              <a:t>“ – </a:t>
            </a:r>
            <a:r>
              <a:rPr lang="de-DE" sz="1600" i="1" dirty="0" err="1" smtClean="0">
                <a:solidFill>
                  <a:srgbClr val="FF0000"/>
                </a:solidFill>
                <a:latin typeface="Arial" pitchFamily="34" charset="0"/>
                <a:cs typeface="Arial" pitchFamily="34" charset="0"/>
              </a:rPr>
              <a:t>better</a:t>
            </a:r>
            <a:r>
              <a:rPr lang="de-DE" sz="1600" i="1" dirty="0" smtClean="0">
                <a:solidFill>
                  <a:srgbClr val="FF0000"/>
                </a:solidFill>
                <a:latin typeface="Arial" pitchFamily="34" charset="0"/>
                <a:cs typeface="Arial" pitchFamily="34" charset="0"/>
              </a:rPr>
              <a:t> </a:t>
            </a:r>
            <a:r>
              <a:rPr lang="de-DE" sz="1600" i="1" dirty="0" err="1" smtClean="0">
                <a:solidFill>
                  <a:srgbClr val="FF0000"/>
                </a:solidFill>
                <a:latin typeface="Arial" pitchFamily="34" charset="0"/>
                <a:cs typeface="Arial" pitchFamily="34" charset="0"/>
              </a:rPr>
              <a:t>to</a:t>
            </a:r>
            <a:r>
              <a:rPr lang="de-DE" sz="1600" i="1" dirty="0" smtClean="0">
                <a:solidFill>
                  <a:srgbClr val="FF0000"/>
                </a:solidFill>
                <a:latin typeface="Arial" pitchFamily="34" charset="0"/>
                <a:cs typeface="Arial" pitchFamily="34" charset="0"/>
              </a:rPr>
              <a:t> </a:t>
            </a:r>
            <a:r>
              <a:rPr lang="de-DE" sz="1600" i="1" dirty="0" err="1" smtClean="0">
                <a:solidFill>
                  <a:srgbClr val="FF0000"/>
                </a:solidFill>
                <a:latin typeface="Arial" pitchFamily="34" charset="0"/>
                <a:cs typeface="Arial" pitchFamily="34" charset="0"/>
              </a:rPr>
              <a:t>be</a:t>
            </a:r>
            <a:r>
              <a:rPr lang="de-DE" sz="1600" i="1" dirty="0" smtClean="0">
                <a:solidFill>
                  <a:srgbClr val="FF0000"/>
                </a:solidFill>
                <a:latin typeface="Arial" pitchFamily="34" charset="0"/>
                <a:cs typeface="Arial" pitchFamily="34" charset="0"/>
              </a:rPr>
              <a:t> </a:t>
            </a:r>
            <a:r>
              <a:rPr lang="de-DE" sz="1600" i="1" dirty="0" err="1" smtClean="0">
                <a:solidFill>
                  <a:srgbClr val="FF0000"/>
                </a:solidFill>
                <a:latin typeface="Arial" pitchFamily="34" charset="0"/>
                <a:cs typeface="Arial" pitchFamily="34" charset="0"/>
              </a:rPr>
              <a:t>avoided</a:t>
            </a:r>
            <a:r>
              <a:rPr lang="de-DE" sz="1600" i="1" dirty="0" smtClean="0">
                <a:solidFill>
                  <a:srgbClr val="FF0000"/>
                </a:solidFill>
                <a:latin typeface="Arial" pitchFamily="34" charset="0"/>
                <a:cs typeface="Arial" pitchFamily="34" charset="0"/>
              </a:rPr>
              <a:t> (</a:t>
            </a:r>
            <a:r>
              <a:rPr lang="de-DE" sz="1600" i="1" dirty="0" err="1" smtClean="0">
                <a:solidFill>
                  <a:srgbClr val="FF0000"/>
                </a:solidFill>
                <a:latin typeface="Arial" pitchFamily="34" charset="0"/>
                <a:cs typeface="Arial" pitchFamily="34" charset="0"/>
              </a:rPr>
              <a:t>territory</a:t>
            </a:r>
            <a:r>
              <a:rPr lang="de-DE" sz="1600" i="1" dirty="0" smtClean="0">
                <a:solidFill>
                  <a:srgbClr val="FF0000"/>
                </a:solidFill>
                <a:latin typeface="Arial" pitchFamily="34" charset="0"/>
                <a:cs typeface="Arial" pitchFamily="34" charset="0"/>
              </a:rPr>
              <a:t>)</a:t>
            </a:r>
            <a:endParaRPr lang="de-DE" sz="1600" i="1" dirty="0">
              <a:solidFill>
                <a:srgbClr val="FF0000"/>
              </a:solidFill>
              <a:latin typeface="Arial" pitchFamily="34" charset="0"/>
              <a:cs typeface="Arial" pitchFamily="34" charset="0"/>
            </a:endParaRPr>
          </a:p>
          <a:p>
            <a:r>
              <a:rPr lang="de-DE" sz="1600" dirty="0" smtClean="0">
                <a:latin typeface="Arial" pitchFamily="34" charset="0"/>
                <a:cs typeface="Arial" pitchFamily="34" charset="0"/>
              </a:rPr>
              <a:t>Senegal</a:t>
            </a:r>
          </a:p>
          <a:p>
            <a:r>
              <a:rPr lang="de-DE" sz="1600" i="1" dirty="0" err="1" smtClean="0">
                <a:solidFill>
                  <a:srgbClr val="FF0000"/>
                </a:solidFill>
                <a:latin typeface="Arial" pitchFamily="34" charset="0"/>
                <a:cs typeface="Arial" pitchFamily="34" charset="0"/>
              </a:rPr>
              <a:t>Mauritania</a:t>
            </a:r>
            <a:r>
              <a:rPr lang="de-DE" sz="1600" i="1" dirty="0" smtClean="0">
                <a:solidFill>
                  <a:srgbClr val="FF0000"/>
                </a:solidFill>
                <a:latin typeface="Arial" pitchFamily="34" charset="0"/>
                <a:cs typeface="Arial" pitchFamily="34" charset="0"/>
              </a:rPr>
              <a:t> – </a:t>
            </a:r>
            <a:r>
              <a:rPr lang="de-DE" sz="1600" i="1" dirty="0" err="1" smtClean="0">
                <a:solidFill>
                  <a:srgbClr val="FF0000"/>
                </a:solidFill>
                <a:latin typeface="Arial" pitchFamily="34" charset="0"/>
                <a:cs typeface="Arial" pitchFamily="34" charset="0"/>
              </a:rPr>
              <a:t>better</a:t>
            </a:r>
            <a:r>
              <a:rPr lang="de-DE" sz="1600" i="1" dirty="0" smtClean="0">
                <a:solidFill>
                  <a:srgbClr val="FF0000"/>
                </a:solidFill>
                <a:latin typeface="Arial" pitchFamily="34" charset="0"/>
                <a:cs typeface="Arial" pitchFamily="34" charset="0"/>
              </a:rPr>
              <a:t> </a:t>
            </a:r>
            <a:r>
              <a:rPr lang="de-DE" sz="1600" i="1" dirty="0" err="1" smtClean="0">
                <a:solidFill>
                  <a:srgbClr val="FF0000"/>
                </a:solidFill>
                <a:latin typeface="Arial" pitchFamily="34" charset="0"/>
                <a:cs typeface="Arial" pitchFamily="34" charset="0"/>
              </a:rPr>
              <a:t>to</a:t>
            </a:r>
            <a:r>
              <a:rPr lang="de-DE" sz="1600" i="1" dirty="0" smtClean="0">
                <a:solidFill>
                  <a:srgbClr val="FF0000"/>
                </a:solidFill>
                <a:latin typeface="Arial" pitchFamily="34" charset="0"/>
                <a:cs typeface="Arial" pitchFamily="34" charset="0"/>
              </a:rPr>
              <a:t> </a:t>
            </a:r>
            <a:r>
              <a:rPr lang="de-DE" sz="1600" i="1" dirty="0" err="1" smtClean="0">
                <a:solidFill>
                  <a:srgbClr val="FF0000"/>
                </a:solidFill>
                <a:latin typeface="Arial" pitchFamily="34" charset="0"/>
                <a:cs typeface="Arial" pitchFamily="34" charset="0"/>
              </a:rPr>
              <a:t>be</a:t>
            </a:r>
            <a:r>
              <a:rPr lang="de-DE" sz="1600" i="1" dirty="0" smtClean="0">
                <a:solidFill>
                  <a:srgbClr val="FF0000"/>
                </a:solidFill>
                <a:latin typeface="Arial" pitchFamily="34" charset="0"/>
                <a:cs typeface="Arial" pitchFamily="34" charset="0"/>
              </a:rPr>
              <a:t> </a:t>
            </a:r>
            <a:r>
              <a:rPr lang="de-DE" sz="1600" i="1" dirty="0" err="1" smtClean="0">
                <a:solidFill>
                  <a:srgbClr val="FF0000"/>
                </a:solidFill>
                <a:latin typeface="Arial" pitchFamily="34" charset="0"/>
                <a:cs typeface="Arial" pitchFamily="34" charset="0"/>
              </a:rPr>
              <a:t>avoided</a:t>
            </a:r>
            <a:r>
              <a:rPr lang="de-DE" sz="1600" i="1" dirty="0" smtClean="0">
                <a:solidFill>
                  <a:srgbClr val="FF0000"/>
                </a:solidFill>
                <a:latin typeface="Arial" pitchFamily="34" charset="0"/>
                <a:cs typeface="Arial" pitchFamily="34" charset="0"/>
              </a:rPr>
              <a:t> (</a:t>
            </a:r>
            <a:r>
              <a:rPr lang="de-DE" sz="1600" i="1" dirty="0" err="1" smtClean="0">
                <a:solidFill>
                  <a:srgbClr val="FF0000"/>
                </a:solidFill>
                <a:latin typeface="Arial" pitchFamily="34" charset="0"/>
                <a:cs typeface="Arial" pitchFamily="34" charset="0"/>
              </a:rPr>
              <a:t>territory</a:t>
            </a:r>
            <a:r>
              <a:rPr lang="de-DE" sz="1600" i="1" dirty="0" smtClean="0">
                <a:solidFill>
                  <a:srgbClr val="FF0000"/>
                </a:solidFill>
                <a:latin typeface="Arial" pitchFamily="34" charset="0"/>
                <a:cs typeface="Arial" pitchFamily="34" charset="0"/>
              </a:rPr>
              <a:t>)</a:t>
            </a:r>
          </a:p>
          <a:p>
            <a:r>
              <a:rPr lang="de-DE" sz="1600" dirty="0" err="1" smtClean="0">
                <a:latin typeface="Arial" pitchFamily="34" charset="0"/>
                <a:cs typeface="Arial" pitchFamily="34" charset="0"/>
              </a:rPr>
              <a:t>Babados</a:t>
            </a:r>
            <a:r>
              <a:rPr lang="de-DE" sz="1600" dirty="0">
                <a:latin typeface="Arial" pitchFamily="34" charset="0"/>
                <a:cs typeface="Arial" pitchFamily="34" charset="0"/>
              </a:rPr>
              <a:t>, Antigua and Barbuda, Trinidad and </a:t>
            </a:r>
            <a:r>
              <a:rPr lang="de-DE" sz="1600" dirty="0" smtClean="0">
                <a:latin typeface="Arial" pitchFamily="34" charset="0"/>
                <a:cs typeface="Arial" pitchFamily="34" charset="0"/>
              </a:rPr>
              <a:t>Tobago</a:t>
            </a:r>
          </a:p>
          <a:p>
            <a:r>
              <a:rPr lang="de-DE" sz="1600" dirty="0" err="1" smtClean="0">
                <a:latin typeface="Arial" pitchFamily="34" charset="0"/>
                <a:cs typeface="Arial" pitchFamily="34" charset="0"/>
              </a:rPr>
              <a:t>other</a:t>
            </a:r>
            <a:r>
              <a:rPr lang="de-DE" sz="1600" dirty="0" smtClean="0">
                <a:latin typeface="Arial" pitchFamily="34" charset="0"/>
                <a:cs typeface="Arial" pitchFamily="34" charset="0"/>
              </a:rPr>
              <a:t> </a:t>
            </a:r>
            <a:r>
              <a:rPr lang="de-DE" sz="1600" dirty="0" err="1">
                <a:latin typeface="Arial" pitchFamily="34" charset="0"/>
                <a:cs typeface="Arial" pitchFamily="34" charset="0"/>
              </a:rPr>
              <a:t>independent</a:t>
            </a:r>
            <a:r>
              <a:rPr lang="de-DE" sz="1600" dirty="0">
                <a:latin typeface="Arial" pitchFamily="34" charset="0"/>
                <a:cs typeface="Arial" pitchFamily="34" charset="0"/>
              </a:rPr>
              <a:t> </a:t>
            </a:r>
            <a:r>
              <a:rPr lang="de-DE" sz="1600" dirty="0" err="1">
                <a:latin typeface="Arial" pitchFamily="34" charset="0"/>
                <a:cs typeface="Arial" pitchFamily="34" charset="0"/>
              </a:rPr>
              <a:t>islands</a:t>
            </a:r>
            <a:r>
              <a:rPr lang="de-DE" sz="1600" dirty="0">
                <a:latin typeface="Arial" pitchFamily="34" charset="0"/>
                <a:cs typeface="Arial" pitchFamily="34" charset="0"/>
              </a:rPr>
              <a:t>, </a:t>
            </a:r>
            <a:r>
              <a:rPr lang="de-DE" sz="1600" dirty="0" err="1">
                <a:latin typeface="Arial" pitchFamily="34" charset="0"/>
                <a:cs typeface="Arial" pitchFamily="34" charset="0"/>
              </a:rPr>
              <a:t>islands</a:t>
            </a:r>
            <a:r>
              <a:rPr lang="de-DE" sz="1600" dirty="0">
                <a:latin typeface="Arial" pitchFamily="34" charset="0"/>
                <a:cs typeface="Arial" pitchFamily="34" charset="0"/>
              </a:rPr>
              <a:t> </a:t>
            </a:r>
            <a:r>
              <a:rPr lang="de-DE" sz="1600" dirty="0" err="1">
                <a:latin typeface="Arial" pitchFamily="34" charset="0"/>
                <a:cs typeface="Arial" pitchFamily="34" charset="0"/>
              </a:rPr>
              <a:t>administered</a:t>
            </a:r>
            <a:r>
              <a:rPr lang="de-DE" sz="1600" dirty="0">
                <a:latin typeface="Arial" pitchFamily="34" charset="0"/>
                <a:cs typeface="Arial" pitchFamily="34" charset="0"/>
              </a:rPr>
              <a:t> </a:t>
            </a:r>
            <a:r>
              <a:rPr lang="de-DE" sz="1600" dirty="0" err="1">
                <a:latin typeface="Arial" pitchFamily="34" charset="0"/>
                <a:cs typeface="Arial" pitchFamily="34" charset="0"/>
              </a:rPr>
              <a:t>by</a:t>
            </a:r>
            <a:r>
              <a:rPr lang="de-DE" sz="1600" dirty="0">
                <a:latin typeface="Arial" pitchFamily="34" charset="0"/>
                <a:cs typeface="Arial" pitchFamily="34" charset="0"/>
              </a:rPr>
              <a:t> The </a:t>
            </a:r>
            <a:r>
              <a:rPr lang="de-DE" sz="1600" dirty="0" err="1" smtClean="0">
                <a:latin typeface="Arial" pitchFamily="34" charset="0"/>
                <a:cs typeface="Arial" pitchFamily="34" charset="0"/>
              </a:rPr>
              <a:t>Netherlands</a:t>
            </a:r>
            <a:r>
              <a:rPr lang="de-DE" sz="1600" dirty="0">
                <a:latin typeface="Arial" pitchFamily="34" charset="0"/>
                <a:cs typeface="Arial" pitchFamily="34" charset="0"/>
              </a:rPr>
              <a:t>, </a:t>
            </a:r>
            <a:r>
              <a:rPr lang="de-DE" sz="1600" dirty="0" smtClean="0">
                <a:latin typeface="Arial" pitchFamily="34" charset="0"/>
                <a:cs typeface="Arial" pitchFamily="34" charset="0"/>
              </a:rPr>
              <a:t>UK, U.S.A</a:t>
            </a:r>
            <a:r>
              <a:rPr lang="de-DE" sz="1600" dirty="0">
                <a:latin typeface="Arial" pitchFamily="34" charset="0"/>
                <a:cs typeface="Arial" pitchFamily="34" charset="0"/>
              </a:rPr>
              <a:t>., </a:t>
            </a:r>
            <a:r>
              <a:rPr lang="de-DE" sz="1600" dirty="0" smtClean="0">
                <a:latin typeface="Arial" pitchFamily="34" charset="0"/>
                <a:cs typeface="Arial" pitchFamily="34" charset="0"/>
              </a:rPr>
              <a:t>	France</a:t>
            </a:r>
            <a:r>
              <a:rPr lang="de-DE" sz="1600" dirty="0">
                <a:latin typeface="Arial" pitchFamily="34" charset="0"/>
                <a:cs typeface="Arial" pitchFamily="34" charset="0"/>
              </a:rPr>
              <a:t>, …</a:t>
            </a:r>
          </a:p>
          <a:p>
            <a:r>
              <a:rPr lang="de-DE" sz="1600" dirty="0" smtClean="0">
                <a:latin typeface="Arial" pitchFamily="34" charset="0"/>
                <a:cs typeface="Arial" pitchFamily="34" charset="0"/>
              </a:rPr>
              <a:t>USA, Puerto </a:t>
            </a:r>
            <a:r>
              <a:rPr lang="de-DE" sz="1600" dirty="0">
                <a:latin typeface="Arial" pitchFamily="34" charset="0"/>
                <a:cs typeface="Arial" pitchFamily="34" charset="0"/>
              </a:rPr>
              <a:t>Rico (</a:t>
            </a:r>
            <a:r>
              <a:rPr lang="de-DE" sz="1600" dirty="0" smtClean="0">
                <a:latin typeface="Arial" pitchFamily="34" charset="0"/>
                <a:cs typeface="Arial" pitchFamily="34" charset="0"/>
              </a:rPr>
              <a:t>USA)</a:t>
            </a:r>
            <a:endParaRPr lang="de-DE" sz="1600" dirty="0">
              <a:latin typeface="Arial" pitchFamily="34" charset="0"/>
              <a:cs typeface="Arial" pitchFamily="34" charset="0"/>
            </a:endParaRPr>
          </a:p>
          <a:p>
            <a:r>
              <a:rPr lang="de-DE" sz="1600" dirty="0" smtClean="0">
                <a:latin typeface="Arial" pitchFamily="34" charset="0"/>
                <a:cs typeface="Arial" pitchFamily="34" charset="0"/>
              </a:rPr>
              <a:t>French </a:t>
            </a:r>
            <a:r>
              <a:rPr lang="de-DE" sz="1600" dirty="0" err="1" smtClean="0">
                <a:latin typeface="Arial" pitchFamily="34" charset="0"/>
                <a:cs typeface="Arial" pitchFamily="34" charset="0"/>
              </a:rPr>
              <a:t>Guiana</a:t>
            </a:r>
            <a:endParaRPr lang="de-DE" sz="1600" dirty="0">
              <a:latin typeface="Arial" pitchFamily="34" charset="0"/>
              <a:cs typeface="Arial" pitchFamily="34" charset="0"/>
            </a:endParaRPr>
          </a:p>
        </p:txBody>
      </p:sp>
      <p:sp>
        <p:nvSpPr>
          <p:cNvPr id="9" name="Textfeld 8"/>
          <p:cNvSpPr txBox="1"/>
          <p:nvPr/>
        </p:nvSpPr>
        <p:spPr>
          <a:xfrm>
            <a:off x="539552" y="4293096"/>
            <a:ext cx="8352928" cy="1754326"/>
          </a:xfrm>
          <a:prstGeom prst="rect">
            <a:avLst/>
          </a:prstGeom>
          <a:noFill/>
        </p:spPr>
        <p:txBody>
          <a:bodyPr wrap="square" lIns="0" tIns="0" rIns="0" bIns="0" rtlCol="0">
            <a:spAutoFit/>
          </a:bodyPr>
          <a:lstStyle/>
          <a:p>
            <a:r>
              <a:rPr lang="de-DE" sz="1600" dirty="0" err="1" smtClean="0">
                <a:latin typeface="Arial" pitchFamily="34" charset="0"/>
                <a:cs typeface="Arial" pitchFamily="34" charset="0"/>
              </a:rPr>
              <a:t>Current</a:t>
            </a:r>
            <a:r>
              <a:rPr lang="de-DE" sz="1600" dirty="0" smtClean="0">
                <a:latin typeface="Arial" pitchFamily="34" charset="0"/>
                <a:cs typeface="Arial" pitchFamily="34" charset="0"/>
              </a:rPr>
              <a:t> </a:t>
            </a:r>
            <a:r>
              <a:rPr lang="de-DE" sz="1600" dirty="0" err="1" smtClean="0">
                <a:latin typeface="Arial" pitchFamily="34" charset="0"/>
                <a:cs typeface="Arial" pitchFamily="34" charset="0"/>
              </a:rPr>
              <a:t>situation</a:t>
            </a:r>
            <a:r>
              <a:rPr lang="de-DE" sz="1600" dirty="0" smtClean="0">
                <a:latin typeface="Arial" pitchFamily="34" charset="0"/>
                <a:cs typeface="Arial" pitchFamily="34" charset="0"/>
              </a:rPr>
              <a:t> will </a:t>
            </a:r>
            <a:r>
              <a:rPr lang="de-DE" sz="1600" dirty="0" err="1" smtClean="0">
                <a:latin typeface="Arial" pitchFamily="34" charset="0"/>
                <a:cs typeface="Arial" pitchFamily="34" charset="0"/>
              </a:rPr>
              <a:t>be</a:t>
            </a:r>
            <a:r>
              <a:rPr lang="de-DE" sz="1600" dirty="0" smtClean="0">
                <a:latin typeface="Arial" pitchFamily="34" charset="0"/>
                <a:cs typeface="Arial" pitchFamily="34" charset="0"/>
              </a:rPr>
              <a:t> </a:t>
            </a:r>
            <a:r>
              <a:rPr lang="de-DE" sz="1600" dirty="0" err="1" smtClean="0">
                <a:latin typeface="Arial" pitchFamily="34" charset="0"/>
                <a:cs typeface="Arial" pitchFamily="34" charset="0"/>
              </a:rPr>
              <a:t>checked</a:t>
            </a:r>
            <a:r>
              <a:rPr lang="de-DE" sz="1600" dirty="0" smtClean="0">
                <a:latin typeface="Arial" pitchFamily="34" charset="0"/>
                <a:cs typeface="Arial" pitchFamily="34" charset="0"/>
              </a:rPr>
              <a:t> </a:t>
            </a:r>
            <a:r>
              <a:rPr lang="de-DE" sz="1600" dirty="0" err="1" smtClean="0">
                <a:latin typeface="Arial" pitchFamily="34" charset="0"/>
                <a:cs typeface="Arial" pitchFamily="34" charset="0"/>
              </a:rPr>
              <a:t>regularly</a:t>
            </a:r>
            <a:r>
              <a:rPr lang="de-DE" sz="1600" dirty="0" smtClean="0">
                <a:latin typeface="Arial" pitchFamily="34" charset="0"/>
                <a:cs typeface="Arial" pitchFamily="34" charset="0"/>
              </a:rPr>
              <a:t>, </a:t>
            </a:r>
            <a:r>
              <a:rPr lang="de-DE" sz="1600" dirty="0" err="1" smtClean="0">
                <a:latin typeface="Arial" pitchFamily="34" charset="0"/>
                <a:cs typeface="Arial" pitchFamily="34" charset="0"/>
              </a:rPr>
              <a:t>sources</a:t>
            </a:r>
            <a:r>
              <a:rPr lang="de-DE" sz="1600" dirty="0" smtClean="0">
                <a:latin typeface="Arial" pitchFamily="34" charset="0"/>
                <a:cs typeface="Arial" pitchFamily="34" charset="0"/>
              </a:rPr>
              <a:t> </a:t>
            </a:r>
            <a:r>
              <a:rPr lang="de-DE" sz="1600" dirty="0" err="1" smtClean="0">
                <a:latin typeface="Arial" pitchFamily="34" charset="0"/>
                <a:cs typeface="Arial" pitchFamily="34" charset="0"/>
              </a:rPr>
              <a:t>are</a:t>
            </a:r>
            <a:r>
              <a:rPr lang="de-DE" sz="1600" dirty="0" smtClean="0">
                <a:latin typeface="Arial" pitchFamily="34" charset="0"/>
                <a:cs typeface="Arial" pitchFamily="34" charset="0"/>
              </a:rPr>
              <a:t> </a:t>
            </a:r>
            <a:r>
              <a:rPr lang="de-DE" sz="1600" dirty="0" err="1" smtClean="0">
                <a:latin typeface="Arial" pitchFamily="34" charset="0"/>
                <a:cs typeface="Arial" pitchFamily="34" charset="0"/>
              </a:rPr>
              <a:t>for</a:t>
            </a:r>
            <a:r>
              <a:rPr lang="de-DE" sz="1600" dirty="0" smtClean="0">
                <a:latin typeface="Arial" pitchFamily="34" charset="0"/>
                <a:cs typeface="Arial" pitchFamily="34" charset="0"/>
              </a:rPr>
              <a:t> </a:t>
            </a:r>
            <a:r>
              <a:rPr lang="de-DE" sz="1600" dirty="0" err="1" smtClean="0">
                <a:latin typeface="Arial" pitchFamily="34" charset="0"/>
                <a:cs typeface="Arial" pitchFamily="34" charset="0"/>
              </a:rPr>
              <a:t>example</a:t>
            </a:r>
            <a:r>
              <a:rPr lang="de-DE" sz="1600" dirty="0" smtClean="0">
                <a:latin typeface="Arial" pitchFamily="34" charset="0"/>
                <a:cs typeface="Arial" pitchFamily="34" charset="0"/>
              </a:rPr>
              <a:t>:</a:t>
            </a:r>
          </a:p>
          <a:p>
            <a:r>
              <a:rPr lang="de-DE" sz="1400" dirty="0">
                <a:latin typeface="Arial" pitchFamily="34" charset="0"/>
                <a:cs typeface="Arial" pitchFamily="34" charset="0"/>
                <a:hlinkClick r:id="rId2"/>
              </a:rPr>
              <a:t>http://</a:t>
            </a:r>
            <a:r>
              <a:rPr lang="de-DE" sz="1400" dirty="0" smtClean="0">
                <a:latin typeface="Arial" pitchFamily="34" charset="0"/>
                <a:cs typeface="Arial" pitchFamily="34" charset="0"/>
                <a:hlinkClick r:id="rId2"/>
              </a:rPr>
              <a:t>www.auswaertiges-amt.de/DE/Laenderinformationen/01-Reisewarnungen-Liste_node.html</a:t>
            </a:r>
            <a:endParaRPr lang="de-DE" sz="1400" dirty="0" smtClean="0">
              <a:latin typeface="Arial" pitchFamily="34" charset="0"/>
              <a:cs typeface="Arial" pitchFamily="34" charset="0"/>
            </a:endParaRPr>
          </a:p>
          <a:p>
            <a:r>
              <a:rPr lang="de-DE" sz="1400" dirty="0" smtClean="0">
                <a:latin typeface="Arial" pitchFamily="34" charset="0"/>
                <a:cs typeface="Arial" pitchFamily="34" charset="0"/>
                <a:hlinkClick r:id="rId3"/>
              </a:rPr>
              <a:t>http</a:t>
            </a:r>
            <a:r>
              <a:rPr lang="de-DE" sz="1400" dirty="0">
                <a:latin typeface="Arial" pitchFamily="34" charset="0"/>
                <a:cs typeface="Arial" pitchFamily="34" charset="0"/>
                <a:hlinkClick r:id="rId3"/>
              </a:rPr>
              <a:t>://www.faa.gov/air_traffic/publications/us_restrictions/#</a:t>
            </a:r>
            <a:r>
              <a:rPr lang="de-DE" sz="1400" dirty="0" smtClean="0">
                <a:latin typeface="Arial" pitchFamily="34" charset="0"/>
                <a:cs typeface="Arial" pitchFamily="34" charset="0"/>
                <a:hlinkClick r:id="rId3"/>
              </a:rPr>
              <a:t>restrictTD</a:t>
            </a:r>
            <a:endParaRPr lang="de-DE" sz="1400" dirty="0" smtClean="0">
              <a:latin typeface="Arial" pitchFamily="34" charset="0"/>
              <a:cs typeface="Arial" pitchFamily="34" charset="0"/>
            </a:endParaRPr>
          </a:p>
          <a:p>
            <a:r>
              <a:rPr lang="de-DE" sz="1400" dirty="0">
                <a:latin typeface="Arial" pitchFamily="34" charset="0"/>
                <a:cs typeface="Arial" pitchFamily="34" charset="0"/>
                <a:hlinkClick r:id="rId4"/>
              </a:rPr>
              <a:t>http://</a:t>
            </a:r>
            <a:r>
              <a:rPr lang="de-DE" sz="1400" dirty="0" smtClean="0">
                <a:latin typeface="Arial" pitchFamily="34" charset="0"/>
                <a:cs typeface="Arial" pitchFamily="34" charset="0"/>
                <a:hlinkClick r:id="rId4"/>
              </a:rPr>
              <a:t>www.bmvi.de/DE/VerkehrUndMobilitaet/Verkehrstraeger/Luft/Krisenmanagement/krisenmanagement-luft_node.html</a:t>
            </a:r>
            <a:endParaRPr lang="de-DE" sz="1400" dirty="0" smtClean="0">
              <a:latin typeface="Arial" pitchFamily="34" charset="0"/>
              <a:cs typeface="Arial" pitchFamily="34" charset="0"/>
            </a:endParaRPr>
          </a:p>
          <a:p>
            <a:r>
              <a:rPr lang="de-DE" sz="1400" dirty="0">
                <a:latin typeface="Arial" pitchFamily="34" charset="0"/>
                <a:cs typeface="Arial" pitchFamily="34" charset="0"/>
                <a:hlinkClick r:id="rId5"/>
              </a:rPr>
              <a:t>http://</a:t>
            </a:r>
            <a:r>
              <a:rPr lang="de-DE" sz="1400" dirty="0" smtClean="0">
                <a:latin typeface="Arial" pitchFamily="34" charset="0"/>
                <a:cs typeface="Arial" pitchFamily="34" charset="0"/>
                <a:hlinkClick r:id="rId5"/>
              </a:rPr>
              <a:t>www.icao.int/czir/Pages/default.aspx</a:t>
            </a:r>
            <a:endParaRPr lang="de-DE" sz="1400" dirty="0" smtClean="0">
              <a:latin typeface="Arial" pitchFamily="34" charset="0"/>
              <a:cs typeface="Arial" pitchFamily="34" charset="0"/>
            </a:endParaRPr>
          </a:p>
          <a:p>
            <a:endParaRPr lang="de-DE" sz="1400" dirty="0" smtClean="0">
              <a:latin typeface="Arial" pitchFamily="34" charset="0"/>
              <a:cs typeface="Arial" pitchFamily="34" charset="0"/>
            </a:endParaRPr>
          </a:p>
          <a:p>
            <a:endParaRPr lang="de-DE" sz="1400" dirty="0" smtClean="0">
              <a:latin typeface="Arial" pitchFamily="34" charset="0"/>
              <a:cs typeface="Arial" pitchFamily="34" charset="0"/>
            </a:endParaRPr>
          </a:p>
        </p:txBody>
      </p:sp>
    </p:spTree>
    <p:extLst>
      <p:ext uri="{BB962C8B-B14F-4D97-AF65-F5344CB8AC3E}">
        <p14:creationId xmlns:p14="http://schemas.microsoft.com/office/powerpoint/2010/main" val="41884490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86000" y="476672"/>
            <a:ext cx="8172000" cy="476744"/>
          </a:xfrm>
        </p:spPr>
        <p:txBody>
          <a:bodyPr/>
          <a:lstStyle/>
          <a:p>
            <a:r>
              <a:rPr lang="en-GB" dirty="0" smtClean="0"/>
              <a:t>Return to EDMO at end of the campaign - routing</a:t>
            </a:r>
            <a:endParaRPr lang="en-GB" dirty="0"/>
          </a:p>
        </p:txBody>
      </p:sp>
      <p:pic>
        <p:nvPicPr>
          <p:cNvPr id="3" name="Grafi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5892" y="1124743"/>
            <a:ext cx="7521683" cy="4774125"/>
          </a:xfrm>
          <a:prstGeom prst="rect">
            <a:avLst/>
          </a:prstGeom>
        </p:spPr>
      </p:pic>
      <p:sp>
        <p:nvSpPr>
          <p:cNvPr id="4" name="Textfeld 3"/>
          <p:cNvSpPr txBox="1"/>
          <p:nvPr/>
        </p:nvSpPr>
        <p:spPr>
          <a:xfrm>
            <a:off x="539552" y="1196752"/>
            <a:ext cx="3168352" cy="1728192"/>
          </a:xfrm>
          <a:prstGeom prst="rect">
            <a:avLst/>
          </a:prstGeom>
          <a:solidFill>
            <a:schemeClr val="bg1"/>
          </a:solidFill>
        </p:spPr>
        <p:txBody>
          <a:bodyPr wrap="square" lIns="0" tIns="0" rIns="0" bIns="0" rtlCol="0">
            <a:spAutoFit/>
          </a:bodyPr>
          <a:lstStyle/>
          <a:p>
            <a:r>
              <a:rPr lang="de-DE" sz="1600" dirty="0" err="1" smtClean="0">
                <a:latin typeface="Arial" pitchFamily="34" charset="0"/>
                <a:cs typeface="Arial" pitchFamily="34" charset="0"/>
              </a:rPr>
              <a:t>To</a:t>
            </a:r>
            <a:r>
              <a:rPr lang="de-DE" sz="1600" dirty="0" smtClean="0">
                <a:latin typeface="Arial" pitchFamily="34" charset="0"/>
                <a:cs typeface="Arial" pitchFamily="34" charset="0"/>
              </a:rPr>
              <a:t> </a:t>
            </a:r>
            <a:r>
              <a:rPr lang="de-DE" sz="1600" dirty="0" err="1" smtClean="0">
                <a:latin typeface="Arial" pitchFamily="34" charset="0"/>
                <a:cs typeface="Arial" pitchFamily="34" charset="0"/>
              </a:rPr>
              <a:t>be</a:t>
            </a:r>
            <a:r>
              <a:rPr lang="de-DE" sz="1600" dirty="0" smtClean="0">
                <a:latin typeface="Arial" pitchFamily="34" charset="0"/>
                <a:cs typeface="Arial" pitchFamily="34" charset="0"/>
              </a:rPr>
              <a:t> </a:t>
            </a:r>
            <a:r>
              <a:rPr lang="de-DE" sz="1600" dirty="0" err="1" smtClean="0">
                <a:latin typeface="Arial" pitchFamily="34" charset="0"/>
                <a:cs typeface="Arial" pitchFamily="34" charset="0"/>
              </a:rPr>
              <a:t>discussed</a:t>
            </a:r>
            <a:r>
              <a:rPr lang="de-DE" sz="1600" dirty="0" smtClean="0">
                <a:latin typeface="Arial" pitchFamily="34" charset="0"/>
                <a:cs typeface="Arial" pitchFamily="34" charset="0"/>
              </a:rPr>
              <a:t>; </a:t>
            </a:r>
            <a:r>
              <a:rPr lang="de-DE" sz="1600" dirty="0" err="1" smtClean="0">
                <a:latin typeface="Arial" pitchFamily="34" charset="0"/>
                <a:cs typeface="Arial" pitchFamily="34" charset="0"/>
              </a:rPr>
              <a:t>comments</a:t>
            </a:r>
            <a:r>
              <a:rPr lang="de-DE" sz="1600" dirty="0" smtClean="0">
                <a:latin typeface="Arial" pitchFamily="34" charset="0"/>
                <a:cs typeface="Arial" pitchFamily="34" charset="0"/>
              </a:rPr>
              <a:t>:</a:t>
            </a:r>
          </a:p>
          <a:p>
            <a:r>
              <a:rPr lang="de-DE" sz="1600" dirty="0" smtClean="0">
                <a:latin typeface="Arial" pitchFamily="34" charset="0"/>
                <a:cs typeface="Arial" pitchFamily="34" charset="0"/>
              </a:rPr>
              <a:t>Additional FIR (Shanwick </a:t>
            </a:r>
            <a:r>
              <a:rPr lang="de-DE" sz="1600" dirty="0" err="1" smtClean="0">
                <a:latin typeface="Arial" pitchFamily="34" charset="0"/>
                <a:cs typeface="Arial" pitchFamily="34" charset="0"/>
              </a:rPr>
              <a:t>Oceanic</a:t>
            </a:r>
            <a:r>
              <a:rPr lang="de-DE" sz="1600" dirty="0" smtClean="0">
                <a:latin typeface="Arial" pitchFamily="34" charset="0"/>
                <a:cs typeface="Arial" pitchFamily="34" charset="0"/>
              </a:rPr>
              <a:t>)</a:t>
            </a:r>
          </a:p>
          <a:p>
            <a:r>
              <a:rPr lang="de-DE" sz="1600" dirty="0" smtClean="0">
                <a:latin typeface="Arial" pitchFamily="34" charset="0"/>
                <a:cs typeface="Arial" pitchFamily="34" charset="0"/>
              </a:rPr>
              <a:t>Experience so </a:t>
            </a:r>
            <a:r>
              <a:rPr lang="de-DE" sz="1600" dirty="0" err="1" smtClean="0">
                <a:latin typeface="Arial" pitchFamily="34" charset="0"/>
                <a:cs typeface="Arial" pitchFamily="34" charset="0"/>
              </a:rPr>
              <a:t>far</a:t>
            </a:r>
            <a:r>
              <a:rPr lang="de-DE" sz="1600" dirty="0" smtClean="0">
                <a:latin typeface="Arial" pitchFamily="34" charset="0"/>
                <a:cs typeface="Arial" pitchFamily="34" charset="0"/>
              </a:rPr>
              <a:t>: </a:t>
            </a:r>
            <a:r>
              <a:rPr lang="de-DE" sz="1600" dirty="0" err="1" smtClean="0">
                <a:latin typeface="Arial" pitchFamily="34" charset="0"/>
                <a:cs typeface="Arial" pitchFamily="34" charset="0"/>
              </a:rPr>
              <a:t>no</a:t>
            </a:r>
            <a:r>
              <a:rPr lang="de-DE" sz="1600" dirty="0" smtClean="0">
                <a:latin typeface="Arial" pitchFamily="34" charset="0"/>
                <a:cs typeface="Arial" pitchFamily="34" charset="0"/>
              </a:rPr>
              <a:t> </a:t>
            </a:r>
            <a:r>
              <a:rPr lang="de-DE" sz="1600" dirty="0" err="1" smtClean="0">
                <a:latin typeface="Arial" pitchFamily="34" charset="0"/>
                <a:cs typeface="Arial" pitchFamily="34" charset="0"/>
              </a:rPr>
              <a:t>dropsondes</a:t>
            </a:r>
            <a:r>
              <a:rPr lang="de-DE" sz="1600" dirty="0" smtClean="0">
                <a:latin typeface="Arial" pitchFamily="34" charset="0"/>
                <a:cs typeface="Arial" pitchFamily="34" charset="0"/>
              </a:rPr>
              <a:t> in French </a:t>
            </a:r>
            <a:r>
              <a:rPr lang="de-DE" sz="1600" dirty="0" err="1" smtClean="0">
                <a:latin typeface="Arial" pitchFamily="34" charset="0"/>
                <a:cs typeface="Arial" pitchFamily="34" charset="0"/>
              </a:rPr>
              <a:t>airspace</a:t>
            </a:r>
            <a:r>
              <a:rPr lang="de-DE" sz="1600" dirty="0" smtClean="0">
                <a:latin typeface="Arial" pitchFamily="34" charset="0"/>
                <a:cs typeface="Arial" pitchFamily="34" charset="0"/>
              </a:rPr>
              <a:t>, not </a:t>
            </a:r>
            <a:r>
              <a:rPr lang="de-DE" sz="1600" dirty="0" err="1" smtClean="0">
                <a:latin typeface="Arial" pitchFamily="34" charset="0"/>
                <a:cs typeface="Arial" pitchFamily="34" charset="0"/>
              </a:rPr>
              <a:t>even</a:t>
            </a:r>
            <a:r>
              <a:rPr lang="de-DE" sz="1600" dirty="0" smtClean="0">
                <a:latin typeface="Arial" pitchFamily="34" charset="0"/>
                <a:cs typeface="Arial" pitchFamily="34" charset="0"/>
              </a:rPr>
              <a:t> </a:t>
            </a:r>
            <a:r>
              <a:rPr lang="de-DE" sz="1600" dirty="0" err="1" smtClean="0">
                <a:latin typeface="Arial" pitchFamily="34" charset="0"/>
                <a:cs typeface="Arial" pitchFamily="34" charset="0"/>
              </a:rPr>
              <a:t>over</a:t>
            </a:r>
            <a:r>
              <a:rPr lang="de-DE" sz="1600" dirty="0" smtClean="0">
                <a:latin typeface="Arial" pitchFamily="34" charset="0"/>
                <a:cs typeface="Arial" pitchFamily="34" charset="0"/>
              </a:rPr>
              <a:t> </a:t>
            </a:r>
            <a:r>
              <a:rPr lang="de-DE" sz="1600" dirty="0" err="1" smtClean="0">
                <a:latin typeface="Arial" pitchFamily="34" charset="0"/>
                <a:cs typeface="Arial" pitchFamily="34" charset="0"/>
              </a:rPr>
              <a:t>sea</a:t>
            </a:r>
            <a:endParaRPr lang="de-DE" sz="1600" dirty="0" smtClean="0">
              <a:latin typeface="Arial" pitchFamily="34" charset="0"/>
              <a:cs typeface="Arial" pitchFamily="34" charset="0"/>
            </a:endParaRPr>
          </a:p>
          <a:p>
            <a:r>
              <a:rPr lang="de-DE" sz="1600" dirty="0" err="1" smtClean="0">
                <a:latin typeface="Arial" pitchFamily="34" charset="0"/>
                <a:cs typeface="Arial" pitchFamily="34" charset="0"/>
              </a:rPr>
              <a:t>Dropsondes</a:t>
            </a:r>
            <a:r>
              <a:rPr lang="de-DE" sz="1600" dirty="0" smtClean="0">
                <a:latin typeface="Arial" pitchFamily="34" charset="0"/>
                <a:cs typeface="Arial" pitchFamily="34" charset="0"/>
              </a:rPr>
              <a:t> </a:t>
            </a:r>
            <a:r>
              <a:rPr lang="de-DE" sz="1600" dirty="0" err="1" smtClean="0">
                <a:latin typeface="Arial" pitchFamily="34" charset="0"/>
                <a:cs typeface="Arial" pitchFamily="34" charset="0"/>
              </a:rPr>
              <a:t>over</a:t>
            </a:r>
            <a:r>
              <a:rPr lang="de-DE" sz="1600" dirty="0" smtClean="0">
                <a:latin typeface="Arial" pitchFamily="34" charset="0"/>
                <a:cs typeface="Arial" pitchFamily="34" charset="0"/>
              </a:rPr>
              <a:t> </a:t>
            </a:r>
            <a:r>
              <a:rPr lang="de-DE" sz="1600" dirty="0" err="1" smtClean="0">
                <a:latin typeface="Arial" pitchFamily="34" charset="0"/>
                <a:cs typeface="Arial" pitchFamily="34" charset="0"/>
              </a:rPr>
              <a:t>sea</a:t>
            </a:r>
            <a:r>
              <a:rPr lang="de-DE" sz="1600" dirty="0" smtClean="0">
                <a:latin typeface="Arial" pitchFamily="34" charset="0"/>
                <a:cs typeface="Arial" pitchFamily="34" charset="0"/>
              </a:rPr>
              <a:t> in Madrid FIR: </a:t>
            </a:r>
            <a:r>
              <a:rPr lang="de-DE" sz="1600" dirty="0" err="1" smtClean="0">
                <a:latin typeface="Arial" pitchFamily="34" charset="0"/>
                <a:cs typeface="Arial" pitchFamily="34" charset="0"/>
              </a:rPr>
              <a:t>tbd</a:t>
            </a:r>
            <a:endParaRPr lang="de-DE" sz="1600" dirty="0" smtClean="0">
              <a:latin typeface="Arial" pitchFamily="34" charset="0"/>
              <a:cs typeface="Arial" pitchFamily="34" charset="0"/>
            </a:endParaRPr>
          </a:p>
        </p:txBody>
      </p:sp>
      <p:sp>
        <p:nvSpPr>
          <p:cNvPr id="5" name="Textfeld 4"/>
          <p:cNvSpPr txBox="1"/>
          <p:nvPr/>
        </p:nvSpPr>
        <p:spPr>
          <a:xfrm>
            <a:off x="4249365" y="1484784"/>
            <a:ext cx="1474763" cy="215444"/>
          </a:xfrm>
          <a:prstGeom prst="rect">
            <a:avLst/>
          </a:prstGeom>
          <a:noFill/>
        </p:spPr>
        <p:txBody>
          <a:bodyPr wrap="none" lIns="0" tIns="0" rIns="0" bIns="0" rtlCol="0">
            <a:spAutoFit/>
          </a:bodyPr>
          <a:lstStyle/>
          <a:p>
            <a:r>
              <a:rPr lang="de-DE" sz="1400" dirty="0" smtClean="0">
                <a:latin typeface="Arial" pitchFamily="34" charset="0"/>
                <a:cs typeface="Arial" pitchFamily="34" charset="0"/>
              </a:rPr>
              <a:t>Shanwick </a:t>
            </a:r>
            <a:r>
              <a:rPr lang="de-DE" sz="1400" dirty="0" err="1" smtClean="0">
                <a:latin typeface="Arial" pitchFamily="34" charset="0"/>
                <a:cs typeface="Arial" pitchFamily="34" charset="0"/>
              </a:rPr>
              <a:t>Oceanic</a:t>
            </a:r>
            <a:endParaRPr lang="de-DE" sz="1400" dirty="0" smtClean="0">
              <a:latin typeface="Arial" pitchFamily="34" charset="0"/>
              <a:cs typeface="Arial" pitchFamily="34" charset="0"/>
            </a:endParaRPr>
          </a:p>
        </p:txBody>
      </p:sp>
    </p:spTree>
    <p:extLst>
      <p:ext uri="{BB962C8B-B14F-4D97-AF65-F5344CB8AC3E}">
        <p14:creationId xmlns:p14="http://schemas.microsoft.com/office/powerpoint/2010/main" val="21217575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962025"/>
            <a:ext cx="6067425" cy="4933950"/>
          </a:xfrm>
          <a:prstGeom prst="rect">
            <a:avLst/>
          </a:prstGeom>
        </p:spPr>
      </p:pic>
      <p:sp>
        <p:nvSpPr>
          <p:cNvPr id="2" name="Titel 1"/>
          <p:cNvSpPr>
            <a:spLocks noGrp="1"/>
          </p:cNvSpPr>
          <p:nvPr>
            <p:ph type="title"/>
          </p:nvPr>
        </p:nvSpPr>
        <p:spPr>
          <a:xfrm>
            <a:off x="486000" y="476672"/>
            <a:ext cx="8172000" cy="476744"/>
          </a:xfrm>
        </p:spPr>
        <p:txBody>
          <a:bodyPr/>
          <a:lstStyle/>
          <a:p>
            <a:r>
              <a:rPr lang="en-GB" dirty="0" smtClean="0"/>
              <a:t>Flight towards the U.S.?</a:t>
            </a:r>
            <a:endParaRPr lang="en-GB" dirty="0"/>
          </a:p>
        </p:txBody>
      </p:sp>
      <p:sp>
        <p:nvSpPr>
          <p:cNvPr id="4" name="Textfeld 3"/>
          <p:cNvSpPr txBox="1"/>
          <p:nvPr/>
        </p:nvSpPr>
        <p:spPr>
          <a:xfrm>
            <a:off x="6300192" y="996985"/>
            <a:ext cx="2771800" cy="2215991"/>
          </a:xfrm>
          <a:prstGeom prst="rect">
            <a:avLst/>
          </a:prstGeom>
          <a:solidFill>
            <a:schemeClr val="bg1"/>
          </a:solidFill>
        </p:spPr>
        <p:txBody>
          <a:bodyPr wrap="square" lIns="0" tIns="0" rIns="0" bIns="0" rtlCol="0">
            <a:spAutoFit/>
          </a:bodyPr>
          <a:lstStyle/>
          <a:p>
            <a:r>
              <a:rPr lang="de-DE" sz="1600" dirty="0" err="1" smtClean="0">
                <a:latin typeface="Arial" pitchFamily="34" charset="0"/>
                <a:cs typeface="Arial" pitchFamily="34" charset="0"/>
              </a:rPr>
              <a:t>To</a:t>
            </a:r>
            <a:r>
              <a:rPr lang="de-DE" sz="1600" dirty="0" smtClean="0">
                <a:latin typeface="Arial" pitchFamily="34" charset="0"/>
                <a:cs typeface="Arial" pitchFamily="34" charset="0"/>
              </a:rPr>
              <a:t> </a:t>
            </a:r>
            <a:r>
              <a:rPr lang="de-DE" sz="1600" dirty="0" err="1" smtClean="0">
                <a:latin typeface="Arial" pitchFamily="34" charset="0"/>
                <a:cs typeface="Arial" pitchFamily="34" charset="0"/>
              </a:rPr>
              <a:t>be</a:t>
            </a:r>
            <a:r>
              <a:rPr lang="de-DE" sz="1600" dirty="0" smtClean="0">
                <a:latin typeface="Arial" pitchFamily="34" charset="0"/>
                <a:cs typeface="Arial" pitchFamily="34" charset="0"/>
              </a:rPr>
              <a:t> </a:t>
            </a:r>
            <a:r>
              <a:rPr lang="de-DE" sz="1600" dirty="0" err="1" smtClean="0">
                <a:latin typeface="Arial" pitchFamily="34" charset="0"/>
                <a:cs typeface="Arial" pitchFamily="34" charset="0"/>
              </a:rPr>
              <a:t>discussed</a:t>
            </a:r>
            <a:r>
              <a:rPr lang="de-DE" sz="1600" dirty="0" smtClean="0">
                <a:latin typeface="Arial" pitchFamily="34" charset="0"/>
                <a:cs typeface="Arial" pitchFamily="34" charset="0"/>
              </a:rPr>
              <a:t>; </a:t>
            </a:r>
            <a:r>
              <a:rPr lang="de-DE" sz="1600" dirty="0" err="1" smtClean="0">
                <a:latin typeface="Arial" pitchFamily="34" charset="0"/>
                <a:cs typeface="Arial" pitchFamily="34" charset="0"/>
              </a:rPr>
              <a:t>comments</a:t>
            </a:r>
            <a:r>
              <a:rPr lang="de-DE" sz="1600" dirty="0" smtClean="0">
                <a:latin typeface="Arial" pitchFamily="34" charset="0"/>
                <a:cs typeface="Arial" pitchFamily="34" charset="0"/>
              </a:rPr>
              <a:t>:</a:t>
            </a:r>
          </a:p>
          <a:p>
            <a:endParaRPr lang="de-DE" sz="1600" dirty="0" smtClean="0">
              <a:latin typeface="Arial" pitchFamily="34" charset="0"/>
              <a:cs typeface="Arial" pitchFamily="34" charset="0"/>
            </a:endParaRPr>
          </a:p>
          <a:p>
            <a:r>
              <a:rPr lang="de-DE" sz="1600" dirty="0" smtClean="0">
                <a:latin typeface="Arial" pitchFamily="34" charset="0"/>
                <a:cs typeface="Arial" pitchFamily="34" charset="0"/>
              </a:rPr>
              <a:t>Additional FIRs/countries?</a:t>
            </a:r>
          </a:p>
          <a:p>
            <a:endParaRPr lang="de-DE" sz="1600" dirty="0" smtClean="0">
              <a:latin typeface="Arial" pitchFamily="34" charset="0"/>
              <a:cs typeface="Arial" pitchFamily="34" charset="0"/>
            </a:endParaRPr>
          </a:p>
          <a:p>
            <a:r>
              <a:rPr lang="de-DE" sz="1600" dirty="0" smtClean="0">
                <a:latin typeface="Arial" pitchFamily="34" charset="0"/>
                <a:cs typeface="Arial" pitchFamily="34" charset="0"/>
              </a:rPr>
              <a:t>All </a:t>
            </a:r>
            <a:r>
              <a:rPr lang="de-DE" sz="1600" dirty="0" err="1" smtClean="0">
                <a:latin typeface="Arial" pitchFamily="34" charset="0"/>
                <a:cs typeface="Arial" pitchFamily="34" charset="0"/>
              </a:rPr>
              <a:t>written</a:t>
            </a:r>
            <a:r>
              <a:rPr lang="de-DE" sz="1600" dirty="0" smtClean="0">
                <a:latin typeface="Arial" pitchFamily="34" charset="0"/>
                <a:cs typeface="Arial" pitchFamily="34" charset="0"/>
              </a:rPr>
              <a:t> in </a:t>
            </a:r>
            <a:r>
              <a:rPr lang="de-DE" sz="1600" dirty="0" err="1" smtClean="0">
                <a:latin typeface="Arial" pitchFamily="34" charset="0"/>
                <a:cs typeface="Arial" pitchFamily="34" charset="0"/>
              </a:rPr>
              <a:t>red</a:t>
            </a:r>
            <a:r>
              <a:rPr lang="de-DE" sz="1600" dirty="0" smtClean="0">
                <a:latin typeface="Arial" pitchFamily="34" charset="0"/>
                <a:cs typeface="Arial" pitchFamily="34" charset="0"/>
              </a:rPr>
              <a:t>: so </a:t>
            </a:r>
            <a:r>
              <a:rPr lang="de-DE" sz="1600" dirty="0" err="1" smtClean="0">
                <a:latin typeface="Arial" pitchFamily="34" charset="0"/>
                <a:cs typeface="Arial" pitchFamily="34" charset="0"/>
              </a:rPr>
              <a:t>far</a:t>
            </a:r>
            <a:r>
              <a:rPr lang="de-DE" sz="1600" dirty="0" smtClean="0">
                <a:latin typeface="Arial" pitchFamily="34" charset="0"/>
                <a:cs typeface="Arial" pitchFamily="34" charset="0"/>
              </a:rPr>
              <a:t> not </a:t>
            </a:r>
            <a:r>
              <a:rPr lang="de-DE" sz="1600" dirty="0" err="1" smtClean="0">
                <a:latin typeface="Arial" pitchFamily="34" charset="0"/>
                <a:cs typeface="Arial" pitchFamily="34" charset="0"/>
              </a:rPr>
              <a:t>within</a:t>
            </a:r>
            <a:r>
              <a:rPr lang="de-DE" sz="1600" dirty="0" smtClean="0">
                <a:latin typeface="Arial" pitchFamily="34" charset="0"/>
                <a:cs typeface="Arial" pitchFamily="34" charset="0"/>
              </a:rPr>
              <a:t> </a:t>
            </a:r>
            <a:r>
              <a:rPr lang="de-DE" sz="1600" dirty="0" err="1" smtClean="0">
                <a:latin typeface="Arial" pitchFamily="34" charset="0"/>
                <a:cs typeface="Arial" pitchFamily="34" charset="0"/>
              </a:rPr>
              <a:t>the</a:t>
            </a:r>
            <a:r>
              <a:rPr lang="de-DE" sz="1600" dirty="0" smtClean="0">
                <a:latin typeface="Arial" pitchFamily="34" charset="0"/>
                <a:cs typeface="Arial" pitchFamily="34" charset="0"/>
              </a:rPr>
              <a:t> </a:t>
            </a:r>
            <a:r>
              <a:rPr lang="de-DE" sz="1600" dirty="0" err="1" smtClean="0">
                <a:latin typeface="Arial" pitchFamily="34" charset="0"/>
                <a:cs typeface="Arial" pitchFamily="34" charset="0"/>
              </a:rPr>
              <a:t>scope</a:t>
            </a:r>
            <a:r>
              <a:rPr lang="de-DE" sz="1600" dirty="0" smtClean="0">
                <a:latin typeface="Arial" pitchFamily="34" charset="0"/>
                <a:cs typeface="Arial" pitchFamily="34" charset="0"/>
              </a:rPr>
              <a:t> </a:t>
            </a:r>
            <a:r>
              <a:rPr lang="de-DE" sz="1600" dirty="0" err="1" smtClean="0">
                <a:latin typeface="Arial" pitchFamily="34" charset="0"/>
                <a:cs typeface="Arial" pitchFamily="34" charset="0"/>
              </a:rPr>
              <a:t>of</a:t>
            </a:r>
            <a:r>
              <a:rPr lang="de-DE" sz="1600" dirty="0" smtClean="0">
                <a:latin typeface="Arial" pitchFamily="34" charset="0"/>
                <a:cs typeface="Arial" pitchFamily="34" charset="0"/>
              </a:rPr>
              <a:t> </a:t>
            </a:r>
            <a:r>
              <a:rPr lang="de-DE" sz="1600" dirty="0" err="1" smtClean="0">
                <a:latin typeface="Arial" pitchFamily="34" charset="0"/>
                <a:cs typeface="Arial" pitchFamily="34" charset="0"/>
              </a:rPr>
              <a:t>the</a:t>
            </a:r>
            <a:r>
              <a:rPr lang="de-DE" sz="1600" dirty="0" smtClean="0">
                <a:latin typeface="Arial" pitchFamily="34" charset="0"/>
                <a:cs typeface="Arial" pitchFamily="34" charset="0"/>
              </a:rPr>
              <a:t> </a:t>
            </a:r>
            <a:r>
              <a:rPr lang="de-DE" sz="1600" dirty="0" err="1" smtClean="0">
                <a:latin typeface="Arial" pitchFamily="34" charset="0"/>
                <a:cs typeface="Arial" pitchFamily="34" charset="0"/>
              </a:rPr>
              <a:t>project</a:t>
            </a:r>
            <a:r>
              <a:rPr lang="de-DE" sz="1600" dirty="0" smtClean="0">
                <a:latin typeface="Arial" pitchFamily="34" charset="0"/>
                <a:cs typeface="Arial" pitchFamily="34" charset="0"/>
              </a:rPr>
              <a:t>, </a:t>
            </a:r>
            <a:r>
              <a:rPr lang="de-DE" sz="1600" dirty="0" err="1" smtClean="0">
                <a:latin typeface="Arial" pitchFamily="34" charset="0"/>
                <a:cs typeface="Arial" pitchFamily="34" charset="0"/>
              </a:rPr>
              <a:t>no</a:t>
            </a:r>
            <a:r>
              <a:rPr lang="de-DE" sz="1600" dirty="0" smtClean="0">
                <a:latin typeface="Arial" pitchFamily="34" charset="0"/>
                <a:cs typeface="Arial" pitchFamily="34" charset="0"/>
              </a:rPr>
              <a:t> </a:t>
            </a:r>
            <a:r>
              <a:rPr lang="de-DE" sz="1600" dirty="0" err="1" smtClean="0">
                <a:latin typeface="Arial" pitchFamily="34" charset="0"/>
                <a:cs typeface="Arial" pitchFamily="34" charset="0"/>
              </a:rPr>
              <a:t>application</a:t>
            </a:r>
            <a:r>
              <a:rPr lang="de-DE" sz="1600" dirty="0" smtClean="0">
                <a:latin typeface="Arial" pitchFamily="34" charset="0"/>
                <a:cs typeface="Arial" pitchFamily="34" charset="0"/>
              </a:rPr>
              <a:t> </a:t>
            </a:r>
            <a:r>
              <a:rPr lang="de-DE" sz="1600" dirty="0" err="1" smtClean="0">
                <a:latin typeface="Arial" pitchFamily="34" charset="0"/>
                <a:cs typeface="Arial" pitchFamily="34" charset="0"/>
              </a:rPr>
              <a:t>for</a:t>
            </a:r>
            <a:r>
              <a:rPr lang="de-DE" sz="1600" dirty="0" smtClean="0">
                <a:latin typeface="Arial" pitchFamily="34" charset="0"/>
                <a:cs typeface="Arial" pitchFamily="34" charset="0"/>
              </a:rPr>
              <a:t> </a:t>
            </a:r>
            <a:r>
              <a:rPr lang="de-DE" sz="1600" dirty="0" err="1" smtClean="0">
                <a:latin typeface="Arial" pitchFamily="34" charset="0"/>
                <a:cs typeface="Arial" pitchFamily="34" charset="0"/>
              </a:rPr>
              <a:t>permits</a:t>
            </a:r>
            <a:endParaRPr lang="de-DE" sz="1600" dirty="0" smtClean="0">
              <a:latin typeface="Arial" pitchFamily="34" charset="0"/>
              <a:cs typeface="Arial" pitchFamily="34" charset="0"/>
            </a:endParaRPr>
          </a:p>
          <a:p>
            <a:endParaRPr lang="de-DE" sz="1600" dirty="0">
              <a:latin typeface="Arial" pitchFamily="34" charset="0"/>
              <a:cs typeface="Arial" pitchFamily="34" charset="0"/>
            </a:endParaRPr>
          </a:p>
          <a:p>
            <a:endParaRPr lang="de-DE" sz="1600" dirty="0" smtClean="0">
              <a:latin typeface="Arial" pitchFamily="34" charset="0"/>
              <a:cs typeface="Arial" pitchFamily="34" charset="0"/>
            </a:endParaRPr>
          </a:p>
        </p:txBody>
      </p:sp>
      <p:sp>
        <p:nvSpPr>
          <p:cNvPr id="7" name="Textfeld 6"/>
          <p:cNvSpPr txBox="1"/>
          <p:nvPr/>
        </p:nvSpPr>
        <p:spPr>
          <a:xfrm>
            <a:off x="5220072" y="4941168"/>
            <a:ext cx="654025" cy="276999"/>
          </a:xfrm>
          <a:prstGeom prst="rect">
            <a:avLst/>
          </a:prstGeom>
          <a:noFill/>
        </p:spPr>
        <p:txBody>
          <a:bodyPr wrap="none" lIns="0" tIns="0" rIns="0" bIns="0" rtlCol="0">
            <a:spAutoFit/>
          </a:bodyPr>
          <a:lstStyle/>
          <a:p>
            <a:r>
              <a:rPr lang="de-DE" dirty="0" err="1" smtClean="0">
                <a:latin typeface="Arial" pitchFamily="34" charset="0"/>
                <a:cs typeface="Arial" pitchFamily="34" charset="0"/>
              </a:rPr>
              <a:t>Piarco</a:t>
            </a:r>
            <a:endParaRPr lang="de-DE" dirty="0" smtClean="0">
              <a:latin typeface="Arial" pitchFamily="34" charset="0"/>
              <a:cs typeface="Arial" pitchFamily="34" charset="0"/>
            </a:endParaRPr>
          </a:p>
        </p:txBody>
      </p:sp>
      <p:sp>
        <p:nvSpPr>
          <p:cNvPr id="8" name="Textfeld 7"/>
          <p:cNvSpPr txBox="1"/>
          <p:nvPr/>
        </p:nvSpPr>
        <p:spPr>
          <a:xfrm>
            <a:off x="3923928" y="2060848"/>
            <a:ext cx="1885453" cy="276999"/>
          </a:xfrm>
          <a:prstGeom prst="rect">
            <a:avLst/>
          </a:prstGeom>
          <a:noFill/>
        </p:spPr>
        <p:txBody>
          <a:bodyPr wrap="none" lIns="0" tIns="0" rIns="0" bIns="0" rtlCol="0">
            <a:spAutoFit/>
          </a:bodyPr>
          <a:lstStyle/>
          <a:p>
            <a:r>
              <a:rPr lang="de-DE" dirty="0" smtClean="0">
                <a:latin typeface="Arial" pitchFamily="34" charset="0"/>
                <a:cs typeface="Arial" pitchFamily="34" charset="0"/>
              </a:rPr>
              <a:t>New York </a:t>
            </a:r>
            <a:r>
              <a:rPr lang="de-DE" dirty="0" err="1" smtClean="0">
                <a:latin typeface="Arial" pitchFamily="34" charset="0"/>
                <a:cs typeface="Arial" pitchFamily="34" charset="0"/>
              </a:rPr>
              <a:t>Oceanic</a:t>
            </a:r>
            <a:endParaRPr lang="de-DE" dirty="0" smtClean="0">
              <a:latin typeface="Arial" pitchFamily="34" charset="0"/>
              <a:cs typeface="Arial" pitchFamily="34" charset="0"/>
            </a:endParaRPr>
          </a:p>
        </p:txBody>
      </p:sp>
      <p:sp>
        <p:nvSpPr>
          <p:cNvPr id="9" name="Textfeld 8"/>
          <p:cNvSpPr txBox="1"/>
          <p:nvPr/>
        </p:nvSpPr>
        <p:spPr>
          <a:xfrm>
            <a:off x="3779912" y="3573016"/>
            <a:ext cx="974626" cy="276999"/>
          </a:xfrm>
          <a:prstGeom prst="rect">
            <a:avLst/>
          </a:prstGeom>
          <a:noFill/>
        </p:spPr>
        <p:txBody>
          <a:bodyPr wrap="none" lIns="0" tIns="0" rIns="0" bIns="0" rtlCol="0">
            <a:spAutoFit/>
          </a:bodyPr>
          <a:lstStyle/>
          <a:p>
            <a:r>
              <a:rPr lang="de-DE" dirty="0" smtClean="0">
                <a:solidFill>
                  <a:srgbClr val="FF0000"/>
                </a:solidFill>
                <a:latin typeface="Arial" pitchFamily="34" charset="0"/>
                <a:cs typeface="Arial" pitchFamily="34" charset="0"/>
              </a:rPr>
              <a:t>San Juan</a:t>
            </a:r>
          </a:p>
        </p:txBody>
      </p:sp>
      <p:sp>
        <p:nvSpPr>
          <p:cNvPr id="10" name="Textfeld 9"/>
          <p:cNvSpPr txBox="1"/>
          <p:nvPr/>
        </p:nvSpPr>
        <p:spPr>
          <a:xfrm>
            <a:off x="3276475" y="3933056"/>
            <a:ext cx="923330" cy="553998"/>
          </a:xfrm>
          <a:prstGeom prst="rect">
            <a:avLst/>
          </a:prstGeom>
          <a:noFill/>
        </p:spPr>
        <p:txBody>
          <a:bodyPr wrap="none" lIns="0" tIns="0" rIns="0" bIns="0" rtlCol="0">
            <a:spAutoFit/>
          </a:bodyPr>
          <a:lstStyle/>
          <a:p>
            <a:r>
              <a:rPr lang="de-DE" dirty="0" smtClean="0">
                <a:solidFill>
                  <a:srgbClr val="FF0000"/>
                </a:solidFill>
                <a:latin typeface="Arial" pitchFamily="34" charset="0"/>
                <a:cs typeface="Arial" pitchFamily="34" charset="0"/>
              </a:rPr>
              <a:t>Santo</a:t>
            </a:r>
          </a:p>
          <a:p>
            <a:r>
              <a:rPr lang="de-DE" dirty="0" smtClean="0">
                <a:solidFill>
                  <a:srgbClr val="FF0000"/>
                </a:solidFill>
                <a:latin typeface="Arial" pitchFamily="34" charset="0"/>
                <a:cs typeface="Arial" pitchFamily="34" charset="0"/>
              </a:rPr>
              <a:t>Domingo</a:t>
            </a:r>
          </a:p>
        </p:txBody>
      </p:sp>
      <p:sp>
        <p:nvSpPr>
          <p:cNvPr id="11" name="Textfeld 10"/>
          <p:cNvSpPr txBox="1"/>
          <p:nvPr/>
        </p:nvSpPr>
        <p:spPr>
          <a:xfrm>
            <a:off x="2339752" y="3660011"/>
            <a:ext cx="743793" cy="553998"/>
          </a:xfrm>
          <a:prstGeom prst="rect">
            <a:avLst/>
          </a:prstGeom>
          <a:noFill/>
        </p:spPr>
        <p:txBody>
          <a:bodyPr wrap="none" lIns="0" tIns="0" rIns="0" bIns="0" rtlCol="0">
            <a:spAutoFit/>
          </a:bodyPr>
          <a:lstStyle/>
          <a:p>
            <a:r>
              <a:rPr lang="de-DE" dirty="0" smtClean="0">
                <a:solidFill>
                  <a:srgbClr val="FF0000"/>
                </a:solidFill>
                <a:latin typeface="Arial" pitchFamily="34" charset="0"/>
                <a:cs typeface="Arial" pitchFamily="34" charset="0"/>
              </a:rPr>
              <a:t>Port au</a:t>
            </a:r>
          </a:p>
          <a:p>
            <a:r>
              <a:rPr lang="de-DE" dirty="0" smtClean="0">
                <a:solidFill>
                  <a:srgbClr val="FF0000"/>
                </a:solidFill>
                <a:latin typeface="Arial" pitchFamily="34" charset="0"/>
                <a:cs typeface="Arial" pitchFamily="34" charset="0"/>
              </a:rPr>
              <a:t>Prince</a:t>
            </a:r>
          </a:p>
        </p:txBody>
      </p:sp>
      <p:sp>
        <p:nvSpPr>
          <p:cNvPr id="12" name="Textfeld 11"/>
          <p:cNvSpPr txBox="1"/>
          <p:nvPr/>
        </p:nvSpPr>
        <p:spPr>
          <a:xfrm>
            <a:off x="2711648" y="2996952"/>
            <a:ext cx="846386" cy="553998"/>
          </a:xfrm>
          <a:prstGeom prst="rect">
            <a:avLst/>
          </a:prstGeom>
          <a:noFill/>
        </p:spPr>
        <p:txBody>
          <a:bodyPr wrap="none" lIns="0" tIns="0" rIns="0" bIns="0" rtlCol="0">
            <a:spAutoFit/>
          </a:bodyPr>
          <a:lstStyle/>
          <a:p>
            <a:r>
              <a:rPr lang="de-DE" dirty="0" smtClean="0">
                <a:solidFill>
                  <a:srgbClr val="FF0000"/>
                </a:solidFill>
                <a:latin typeface="Arial" pitchFamily="34" charset="0"/>
                <a:cs typeface="Arial" pitchFamily="34" charset="0"/>
              </a:rPr>
              <a:t>Miami</a:t>
            </a:r>
          </a:p>
          <a:p>
            <a:r>
              <a:rPr lang="de-DE" dirty="0" err="1" smtClean="0">
                <a:solidFill>
                  <a:srgbClr val="FF0000"/>
                </a:solidFill>
                <a:latin typeface="Arial" pitchFamily="34" charset="0"/>
                <a:cs typeface="Arial" pitchFamily="34" charset="0"/>
              </a:rPr>
              <a:t>Oceanic</a:t>
            </a:r>
            <a:endParaRPr lang="de-DE" dirty="0" smtClean="0">
              <a:solidFill>
                <a:srgbClr val="FF0000"/>
              </a:solidFill>
              <a:latin typeface="Arial" pitchFamily="34" charset="0"/>
              <a:cs typeface="Arial" pitchFamily="34" charset="0"/>
            </a:endParaRPr>
          </a:p>
        </p:txBody>
      </p:sp>
      <p:sp>
        <p:nvSpPr>
          <p:cNvPr id="13" name="Textfeld 12"/>
          <p:cNvSpPr txBox="1"/>
          <p:nvPr/>
        </p:nvSpPr>
        <p:spPr>
          <a:xfrm>
            <a:off x="1115616" y="2337847"/>
            <a:ext cx="615553" cy="276999"/>
          </a:xfrm>
          <a:prstGeom prst="rect">
            <a:avLst/>
          </a:prstGeom>
          <a:noFill/>
        </p:spPr>
        <p:txBody>
          <a:bodyPr wrap="none" lIns="0" tIns="0" rIns="0" bIns="0" rtlCol="0">
            <a:spAutoFit/>
          </a:bodyPr>
          <a:lstStyle/>
          <a:p>
            <a:r>
              <a:rPr lang="de-DE" dirty="0" smtClean="0">
                <a:solidFill>
                  <a:srgbClr val="FF0000"/>
                </a:solidFill>
                <a:latin typeface="Arial" pitchFamily="34" charset="0"/>
                <a:cs typeface="Arial" pitchFamily="34" charset="0"/>
              </a:rPr>
              <a:t>Miami</a:t>
            </a:r>
          </a:p>
        </p:txBody>
      </p:sp>
      <p:sp>
        <p:nvSpPr>
          <p:cNvPr id="14" name="Textfeld 13"/>
          <p:cNvSpPr txBox="1"/>
          <p:nvPr/>
        </p:nvSpPr>
        <p:spPr>
          <a:xfrm>
            <a:off x="1853678" y="2719953"/>
            <a:ext cx="782265" cy="276999"/>
          </a:xfrm>
          <a:prstGeom prst="rect">
            <a:avLst/>
          </a:prstGeom>
          <a:noFill/>
        </p:spPr>
        <p:txBody>
          <a:bodyPr wrap="none" lIns="0" tIns="0" rIns="0" bIns="0" rtlCol="0">
            <a:spAutoFit/>
          </a:bodyPr>
          <a:lstStyle/>
          <a:p>
            <a:r>
              <a:rPr lang="de-DE" dirty="0" smtClean="0">
                <a:solidFill>
                  <a:srgbClr val="FF0000"/>
                </a:solidFill>
                <a:latin typeface="Arial" pitchFamily="34" charset="0"/>
                <a:cs typeface="Arial" pitchFamily="34" charset="0"/>
              </a:rPr>
              <a:t>Nassau</a:t>
            </a:r>
            <a:endParaRPr lang="de-DE" dirty="0" smtClean="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6004875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86000" y="548680"/>
            <a:ext cx="8172000" cy="476744"/>
          </a:xfrm>
        </p:spPr>
        <p:txBody>
          <a:bodyPr/>
          <a:lstStyle/>
          <a:p>
            <a:r>
              <a:rPr lang="en-GB" dirty="0" smtClean="0"/>
              <a:t>Airport </a:t>
            </a:r>
            <a:r>
              <a:rPr lang="en-GB" sz="2000" dirty="0" smtClean="0"/>
              <a:t>(</a:t>
            </a:r>
            <a:r>
              <a:rPr lang="en-GB" sz="2000" dirty="0" err="1" smtClean="0"/>
              <a:t>Grantley</a:t>
            </a:r>
            <a:r>
              <a:rPr lang="en-GB" sz="2000" dirty="0" smtClean="0"/>
              <a:t> Adams International Airport (BGI/TBPB)</a:t>
            </a:r>
            <a:endParaRPr lang="en-GB" sz="2000" dirty="0"/>
          </a:p>
        </p:txBody>
      </p:sp>
      <p:sp>
        <p:nvSpPr>
          <p:cNvPr id="8" name="Rechteck 7"/>
          <p:cNvSpPr/>
          <p:nvPr/>
        </p:nvSpPr>
        <p:spPr>
          <a:xfrm>
            <a:off x="467544" y="980728"/>
            <a:ext cx="7920880" cy="4524315"/>
          </a:xfrm>
          <a:prstGeom prst="rect">
            <a:avLst/>
          </a:prstGeom>
        </p:spPr>
        <p:txBody>
          <a:bodyPr wrap="square">
            <a:spAutoFit/>
          </a:bodyPr>
          <a:lstStyle/>
          <a:p>
            <a:r>
              <a:rPr lang="de-DE" sz="1600" b="1" dirty="0" err="1" smtClean="0">
                <a:latin typeface="Arial" pitchFamily="34" charset="0"/>
                <a:cs typeface="Arial" pitchFamily="34" charset="0"/>
              </a:rPr>
              <a:t>Requirements</a:t>
            </a:r>
            <a:r>
              <a:rPr lang="de-DE" sz="1600" b="1" dirty="0" smtClean="0">
                <a:latin typeface="Arial" pitchFamily="34" charset="0"/>
                <a:cs typeface="Arial" pitchFamily="34" charset="0"/>
              </a:rPr>
              <a:t>/</a:t>
            </a:r>
            <a:r>
              <a:rPr lang="de-DE" sz="1600" b="1" dirty="0" err="1" smtClean="0">
                <a:latin typeface="Arial" pitchFamily="34" charset="0"/>
                <a:cs typeface="Arial" pitchFamily="34" charset="0"/>
              </a:rPr>
              <a:t>infrastructure</a:t>
            </a:r>
            <a:r>
              <a:rPr lang="de-DE" sz="1600" b="1" dirty="0" smtClean="0">
                <a:latin typeface="Arial" pitchFamily="34" charset="0"/>
                <a:cs typeface="Arial" pitchFamily="34" charset="0"/>
              </a:rPr>
              <a:t>:</a:t>
            </a:r>
          </a:p>
          <a:p>
            <a:pPr marL="285750" indent="-285750">
              <a:buFont typeface="Arial" panose="020B0604020202020204" pitchFamily="34" charset="0"/>
              <a:buChar char="•"/>
            </a:pPr>
            <a:r>
              <a:rPr lang="de-DE" sz="1600" b="1" dirty="0" smtClean="0">
                <a:latin typeface="Arial" pitchFamily="34" charset="0"/>
                <a:cs typeface="Arial" pitchFamily="34" charset="0"/>
              </a:rPr>
              <a:t>Storage </a:t>
            </a:r>
            <a:r>
              <a:rPr lang="de-DE" sz="1600" b="1" dirty="0" err="1" smtClean="0">
                <a:latin typeface="Arial" pitchFamily="34" charset="0"/>
                <a:cs typeface="Arial" pitchFamily="34" charset="0"/>
              </a:rPr>
              <a:t>area</a:t>
            </a:r>
            <a:r>
              <a:rPr lang="de-DE" sz="1600" b="1" dirty="0" smtClean="0">
                <a:latin typeface="Arial" pitchFamily="34" charset="0"/>
                <a:cs typeface="Arial" pitchFamily="34" charset="0"/>
              </a:rPr>
              <a:t> </a:t>
            </a:r>
            <a:r>
              <a:rPr lang="de-DE" sz="1600" dirty="0" err="1" smtClean="0">
                <a:latin typeface="Arial" pitchFamily="34" charset="0"/>
                <a:cs typeface="Arial" pitchFamily="34" charset="0"/>
              </a:rPr>
              <a:t>for</a:t>
            </a:r>
            <a:r>
              <a:rPr lang="de-DE" sz="1600" dirty="0" smtClean="0">
                <a:latin typeface="Arial" pitchFamily="34" charset="0"/>
                <a:cs typeface="Arial" pitchFamily="34" charset="0"/>
              </a:rPr>
              <a:t> liquid </a:t>
            </a:r>
            <a:r>
              <a:rPr lang="de-DE" sz="1600" dirty="0" err="1" smtClean="0">
                <a:latin typeface="Arial" pitchFamily="34" charset="0"/>
                <a:cs typeface="Arial" pitchFamily="34" charset="0"/>
              </a:rPr>
              <a:t>nitrogen</a:t>
            </a:r>
            <a:r>
              <a:rPr lang="de-DE" sz="1600" dirty="0" smtClean="0">
                <a:latin typeface="Arial" pitchFamily="34" charset="0"/>
                <a:cs typeface="Arial" pitchFamily="34" charset="0"/>
              </a:rPr>
              <a:t> (tank </a:t>
            </a:r>
            <a:r>
              <a:rPr lang="de-DE" sz="1600" dirty="0" err="1" smtClean="0">
                <a:latin typeface="Arial" pitchFamily="34" charset="0"/>
                <a:cs typeface="Arial" pitchFamily="34" charset="0"/>
              </a:rPr>
              <a:t>or</a:t>
            </a:r>
            <a:r>
              <a:rPr lang="de-DE" sz="1600" dirty="0" smtClean="0">
                <a:latin typeface="Arial" pitchFamily="34" charset="0"/>
                <a:cs typeface="Arial" pitchFamily="34" charset="0"/>
              </a:rPr>
              <a:t> </a:t>
            </a:r>
            <a:r>
              <a:rPr lang="de-DE" sz="1600" dirty="0" err="1" smtClean="0">
                <a:latin typeface="Arial" pitchFamily="34" charset="0"/>
                <a:cs typeface="Arial" pitchFamily="34" charset="0"/>
              </a:rPr>
              <a:t>dewars</a:t>
            </a:r>
            <a:r>
              <a:rPr lang="de-DE" sz="1600" dirty="0" smtClean="0">
                <a:latin typeface="Arial" pitchFamily="34" charset="0"/>
                <a:cs typeface="Arial" pitchFamily="34" charset="0"/>
              </a:rPr>
              <a:t>), </a:t>
            </a:r>
            <a:r>
              <a:rPr lang="de-DE" sz="1600" dirty="0" err="1" smtClean="0">
                <a:latin typeface="Arial" pitchFamily="34" charset="0"/>
                <a:cs typeface="Arial" pitchFamily="34" charset="0"/>
              </a:rPr>
              <a:t>preferrably</a:t>
            </a:r>
            <a:r>
              <a:rPr lang="de-DE" sz="1600" dirty="0" smtClean="0">
                <a:latin typeface="Arial" pitchFamily="34" charset="0"/>
                <a:cs typeface="Arial" pitchFamily="34" charset="0"/>
              </a:rPr>
              <a:t> </a:t>
            </a:r>
            <a:r>
              <a:rPr lang="de-DE" sz="1600" dirty="0" err="1" smtClean="0">
                <a:latin typeface="Arial" pitchFamily="34" charset="0"/>
                <a:cs typeface="Arial" pitchFamily="34" charset="0"/>
              </a:rPr>
              <a:t>inside</a:t>
            </a:r>
            <a:r>
              <a:rPr lang="de-DE" sz="1600" dirty="0" smtClean="0">
                <a:latin typeface="Arial" pitchFamily="34" charset="0"/>
                <a:cs typeface="Arial" pitchFamily="34" charset="0"/>
              </a:rPr>
              <a:t>, outside </a:t>
            </a:r>
            <a:r>
              <a:rPr lang="de-DE" sz="1600" dirty="0" err="1" smtClean="0">
                <a:latin typeface="Arial" pitchFamily="34" charset="0"/>
                <a:cs typeface="Arial" pitchFamily="34" charset="0"/>
              </a:rPr>
              <a:t>storage</a:t>
            </a:r>
            <a:r>
              <a:rPr lang="de-DE" sz="1600" dirty="0" smtClean="0">
                <a:latin typeface="Arial" pitchFamily="34" charset="0"/>
                <a:cs typeface="Arial" pitchFamily="34" charset="0"/>
              </a:rPr>
              <a:t> ok (</a:t>
            </a:r>
            <a:r>
              <a:rPr lang="de-DE" sz="1600" dirty="0" err="1" smtClean="0">
                <a:latin typeface="Arial" pitchFamily="34" charset="0"/>
                <a:cs typeface="Arial" pitchFamily="34" charset="0"/>
              </a:rPr>
              <a:t>shade</a:t>
            </a:r>
            <a:r>
              <a:rPr lang="de-DE" sz="1600" dirty="0" smtClean="0">
                <a:latin typeface="Arial" pitchFamily="34" charset="0"/>
                <a:cs typeface="Arial" pitchFamily="34" charset="0"/>
              </a:rPr>
              <a:t>)</a:t>
            </a:r>
          </a:p>
          <a:p>
            <a:pPr marL="285750" indent="-285750">
              <a:buFont typeface="Arial" panose="020B0604020202020204" pitchFamily="34" charset="0"/>
              <a:buChar char="•"/>
            </a:pPr>
            <a:r>
              <a:rPr lang="de-DE" sz="1600" b="1" dirty="0" smtClean="0">
                <a:latin typeface="Arial" pitchFamily="34" charset="0"/>
                <a:cs typeface="Arial" pitchFamily="34" charset="0"/>
              </a:rPr>
              <a:t>Storage </a:t>
            </a:r>
            <a:r>
              <a:rPr lang="de-DE" sz="1600" b="1" dirty="0" err="1" smtClean="0">
                <a:latin typeface="Arial" pitchFamily="34" charset="0"/>
                <a:cs typeface="Arial" pitchFamily="34" charset="0"/>
              </a:rPr>
              <a:t>area</a:t>
            </a:r>
            <a:r>
              <a:rPr lang="de-DE" sz="1600" b="1" dirty="0" smtClean="0">
                <a:latin typeface="Arial" pitchFamily="34" charset="0"/>
                <a:cs typeface="Arial" pitchFamily="34" charset="0"/>
              </a:rPr>
              <a:t> </a:t>
            </a:r>
            <a:r>
              <a:rPr lang="de-DE" sz="1600" dirty="0" err="1" smtClean="0">
                <a:latin typeface="Arial" pitchFamily="34" charset="0"/>
                <a:cs typeface="Arial" pitchFamily="34" charset="0"/>
              </a:rPr>
              <a:t>for</a:t>
            </a:r>
            <a:r>
              <a:rPr lang="de-DE" sz="1600" dirty="0" smtClean="0">
                <a:latin typeface="Arial" pitchFamily="34" charset="0"/>
                <a:cs typeface="Arial" pitchFamily="34" charset="0"/>
              </a:rPr>
              <a:t> </a:t>
            </a:r>
            <a:r>
              <a:rPr lang="de-DE" sz="1600" dirty="0" err="1" smtClean="0">
                <a:latin typeface="Arial" pitchFamily="34" charset="0"/>
                <a:cs typeface="Arial" pitchFamily="34" charset="0"/>
              </a:rPr>
              <a:t>other</a:t>
            </a:r>
            <a:r>
              <a:rPr lang="de-DE" sz="1600" dirty="0" smtClean="0">
                <a:latin typeface="Arial" pitchFamily="34" charset="0"/>
                <a:cs typeface="Arial" pitchFamily="34" charset="0"/>
              </a:rPr>
              <a:t> </a:t>
            </a:r>
            <a:r>
              <a:rPr lang="de-DE" sz="1600" dirty="0" err="1" smtClean="0">
                <a:latin typeface="Arial" pitchFamily="34" charset="0"/>
                <a:cs typeface="Arial" pitchFamily="34" charset="0"/>
              </a:rPr>
              <a:t>equipment</a:t>
            </a:r>
            <a:endParaRPr lang="de-DE" sz="1600" dirty="0" smtClean="0">
              <a:latin typeface="Arial" pitchFamily="34" charset="0"/>
              <a:cs typeface="Arial" pitchFamily="34" charset="0"/>
            </a:endParaRPr>
          </a:p>
          <a:p>
            <a:pPr marL="285750" indent="-285750">
              <a:buFont typeface="Arial" panose="020B0604020202020204" pitchFamily="34" charset="0"/>
              <a:buChar char="•"/>
            </a:pPr>
            <a:r>
              <a:rPr lang="de-DE" sz="1600" b="1" dirty="0" smtClean="0">
                <a:latin typeface="Arial" pitchFamily="34" charset="0"/>
                <a:cs typeface="Arial" pitchFamily="34" charset="0"/>
              </a:rPr>
              <a:t>GPU</a:t>
            </a:r>
            <a:r>
              <a:rPr lang="de-DE" sz="1600" dirty="0" smtClean="0">
                <a:latin typeface="Arial" pitchFamily="34" charset="0"/>
                <a:cs typeface="Arial" pitchFamily="34" charset="0"/>
              </a:rPr>
              <a:t>: </a:t>
            </a:r>
            <a:r>
              <a:rPr lang="de-DE" sz="1600" dirty="0" err="1" smtClean="0">
                <a:latin typeface="Arial" pitchFamily="34" charset="0"/>
                <a:cs typeface="Arial" pitchFamily="34" charset="0"/>
              </a:rPr>
              <a:t>available</a:t>
            </a:r>
            <a:r>
              <a:rPr lang="de-DE" sz="1600" dirty="0" smtClean="0">
                <a:latin typeface="Arial" pitchFamily="34" charset="0"/>
                <a:cs typeface="Arial" pitchFamily="34" charset="0"/>
              </a:rPr>
              <a:t> </a:t>
            </a:r>
            <a:r>
              <a:rPr lang="de-DE" sz="1600" dirty="0" err="1" smtClean="0">
                <a:latin typeface="Arial" pitchFamily="34" charset="0"/>
                <a:cs typeface="Arial" pitchFamily="34" charset="0"/>
              </a:rPr>
              <a:t>for</a:t>
            </a:r>
            <a:r>
              <a:rPr lang="de-DE" sz="1600" dirty="0" smtClean="0">
                <a:latin typeface="Arial" pitchFamily="34" charset="0"/>
                <a:cs typeface="Arial" pitchFamily="34" charset="0"/>
              </a:rPr>
              <a:t> </a:t>
            </a:r>
            <a:r>
              <a:rPr lang="de-DE" sz="1600" dirty="0" err="1" smtClean="0">
                <a:latin typeface="Arial" pitchFamily="34" charset="0"/>
                <a:cs typeface="Arial" pitchFamily="34" charset="0"/>
              </a:rPr>
              <a:t>rent</a:t>
            </a:r>
            <a:r>
              <a:rPr lang="de-DE" sz="1600" dirty="0" smtClean="0">
                <a:latin typeface="Arial" pitchFamily="34" charset="0"/>
                <a:cs typeface="Arial" pitchFamily="34" charset="0"/>
              </a:rPr>
              <a:t> at USD 96,00 / </a:t>
            </a:r>
            <a:r>
              <a:rPr lang="de-DE" sz="1600" dirty="0" err="1" smtClean="0">
                <a:latin typeface="Arial" pitchFamily="34" charset="0"/>
                <a:cs typeface="Arial" pitchFamily="34" charset="0"/>
              </a:rPr>
              <a:t>hour</a:t>
            </a:r>
            <a:r>
              <a:rPr lang="de-DE" sz="1600" dirty="0" smtClean="0">
                <a:latin typeface="Arial" pitchFamily="34" charset="0"/>
                <a:cs typeface="Arial" pitchFamily="34" charset="0"/>
              </a:rPr>
              <a:t> plus </a:t>
            </a:r>
            <a:r>
              <a:rPr lang="de-DE" sz="1600" dirty="0" err="1" smtClean="0">
                <a:latin typeface="Arial" pitchFamily="34" charset="0"/>
                <a:cs typeface="Arial" pitchFamily="34" charset="0"/>
              </a:rPr>
              <a:t>tax</a:t>
            </a:r>
            <a:r>
              <a:rPr lang="de-DE" sz="1600" dirty="0" smtClean="0">
                <a:latin typeface="Arial" pitchFamily="34" charset="0"/>
                <a:cs typeface="Arial" pitchFamily="34" charset="0"/>
              </a:rPr>
              <a:t> (</a:t>
            </a:r>
            <a:r>
              <a:rPr lang="de-DE" sz="1600" dirty="0" err="1" smtClean="0">
                <a:latin typeface="Arial" pitchFamily="34" charset="0"/>
                <a:cs typeface="Arial" pitchFamily="34" charset="0"/>
              </a:rPr>
              <a:t>probably</a:t>
            </a:r>
            <a:r>
              <a:rPr lang="de-DE" sz="1600" dirty="0" smtClean="0">
                <a:latin typeface="Arial" pitchFamily="34" charset="0"/>
                <a:cs typeface="Arial" pitchFamily="34" charset="0"/>
              </a:rPr>
              <a:t> </a:t>
            </a:r>
            <a:r>
              <a:rPr lang="de-DE" sz="1600" dirty="0" err="1" smtClean="0">
                <a:latin typeface="Arial" pitchFamily="34" charset="0"/>
                <a:cs typeface="Arial" pitchFamily="34" charset="0"/>
              </a:rPr>
              <a:t>no</a:t>
            </a:r>
            <a:r>
              <a:rPr lang="de-DE" sz="1600" dirty="0" smtClean="0">
                <a:latin typeface="Arial" pitchFamily="34" charset="0"/>
                <a:cs typeface="Arial" pitchFamily="34" charset="0"/>
              </a:rPr>
              <a:t> </a:t>
            </a:r>
            <a:r>
              <a:rPr lang="de-DE" sz="1600" dirty="0" err="1" smtClean="0">
                <a:latin typeface="Arial" pitchFamily="34" charset="0"/>
                <a:cs typeface="Arial" pitchFamily="34" charset="0"/>
              </a:rPr>
              <a:t>exclusive</a:t>
            </a:r>
            <a:r>
              <a:rPr lang="de-DE" sz="1600" dirty="0" smtClean="0">
                <a:latin typeface="Arial" pitchFamily="34" charset="0"/>
                <a:cs typeface="Arial" pitchFamily="34" charset="0"/>
              </a:rPr>
              <a:t> </a:t>
            </a:r>
            <a:r>
              <a:rPr lang="de-DE" sz="1600" dirty="0" err="1" smtClean="0">
                <a:latin typeface="Arial" pitchFamily="34" charset="0"/>
                <a:cs typeface="Arial" pitchFamily="34" charset="0"/>
              </a:rPr>
              <a:t>usage</a:t>
            </a:r>
            <a:r>
              <a:rPr lang="de-DE" sz="1600" dirty="0" smtClean="0">
                <a:latin typeface="Arial" pitchFamily="34" charset="0"/>
                <a:cs typeface="Arial" pitchFamily="34" charset="0"/>
              </a:rPr>
              <a:t>)</a:t>
            </a:r>
          </a:p>
          <a:p>
            <a:r>
              <a:rPr lang="de-DE" sz="1600" dirty="0" smtClean="0">
                <a:latin typeface="Arial" pitchFamily="34" charset="0"/>
                <a:cs typeface="Arial" pitchFamily="34" charset="0"/>
              </a:rPr>
              <a:t>	</a:t>
            </a:r>
            <a:r>
              <a:rPr lang="de-DE" sz="1600" dirty="0" err="1" smtClean="0">
                <a:latin typeface="Arial" pitchFamily="34" charset="0"/>
                <a:cs typeface="Arial" pitchFamily="34" charset="0"/>
              </a:rPr>
              <a:t>according</a:t>
            </a:r>
            <a:r>
              <a:rPr lang="de-DE" sz="1600" dirty="0" smtClean="0">
                <a:latin typeface="Arial" pitchFamily="34" charset="0"/>
                <a:cs typeface="Arial" pitchFamily="34" charset="0"/>
              </a:rPr>
              <a:t> </a:t>
            </a:r>
            <a:r>
              <a:rPr lang="de-DE" sz="1600" dirty="0" err="1">
                <a:latin typeface="Arial" pitchFamily="34" charset="0"/>
                <a:cs typeface="Arial" pitchFamily="34" charset="0"/>
              </a:rPr>
              <a:t>to</a:t>
            </a:r>
            <a:r>
              <a:rPr lang="de-DE" sz="1600" dirty="0">
                <a:latin typeface="Arial" pitchFamily="34" charset="0"/>
                <a:cs typeface="Arial" pitchFamily="34" charset="0"/>
              </a:rPr>
              <a:t> CAH, Email 18 Jan </a:t>
            </a:r>
            <a:r>
              <a:rPr lang="de-DE" sz="1600" dirty="0" smtClean="0">
                <a:latin typeface="Arial" pitchFamily="34" charset="0"/>
                <a:cs typeface="Arial" pitchFamily="34" charset="0"/>
              </a:rPr>
              <a:t>2016:</a:t>
            </a:r>
            <a:endParaRPr lang="de-DE" sz="1600" dirty="0">
              <a:latin typeface="Arial" pitchFamily="34" charset="0"/>
              <a:cs typeface="Arial" pitchFamily="34" charset="0"/>
            </a:endParaRPr>
          </a:p>
          <a:p>
            <a:pPr lvl="1"/>
            <a:r>
              <a:rPr lang="en-US" sz="1600" i="1" dirty="0"/>
              <a:t>“Currently there is not a great demand on the 115V GPU and ACU given the increasing reliability of aircraft.  However, these pieces are used whenever a customer has an APU </a:t>
            </a:r>
            <a:r>
              <a:rPr lang="en-US" sz="1600" i="1" dirty="0" err="1"/>
              <a:t>inop</a:t>
            </a:r>
            <a:r>
              <a:rPr lang="en-US" sz="1600" i="1" dirty="0"/>
              <a:t> on their aircraft.  At this stage, we cannot say for sure what the level of activity will be over the summer as over the last summer period, these pieces of GSE were hardly utilized.”</a:t>
            </a:r>
          </a:p>
          <a:p>
            <a:r>
              <a:rPr lang="de-DE" sz="1600" dirty="0" smtClean="0">
                <a:latin typeface="Arial" pitchFamily="34" charset="0"/>
                <a:cs typeface="Arial" pitchFamily="34" charset="0"/>
              </a:rPr>
              <a:t>	 - </a:t>
            </a:r>
            <a:r>
              <a:rPr lang="de-DE" sz="1600" b="1" dirty="0" smtClean="0">
                <a:latin typeface="Arial" pitchFamily="34" charset="0"/>
                <a:cs typeface="Arial" pitchFamily="34" charset="0"/>
              </a:rPr>
              <a:t>GPU </a:t>
            </a:r>
            <a:r>
              <a:rPr lang="de-DE" sz="1600" b="1" dirty="0" err="1" smtClean="0">
                <a:latin typeface="Arial" pitchFamily="34" charset="0"/>
                <a:cs typeface="Arial" pitchFamily="34" charset="0"/>
              </a:rPr>
              <a:t>of</a:t>
            </a:r>
            <a:r>
              <a:rPr lang="de-DE" sz="1600" b="1" dirty="0" smtClean="0">
                <a:latin typeface="Arial" pitchFamily="34" charset="0"/>
                <a:cs typeface="Arial" pitchFamily="34" charset="0"/>
              </a:rPr>
              <a:t> DLR will </a:t>
            </a:r>
            <a:r>
              <a:rPr lang="de-DE" sz="1600" b="1" dirty="0" err="1" smtClean="0">
                <a:latin typeface="Arial" pitchFamily="34" charset="0"/>
                <a:cs typeface="Arial" pitchFamily="34" charset="0"/>
              </a:rPr>
              <a:t>be</a:t>
            </a:r>
            <a:r>
              <a:rPr lang="de-DE" sz="1600" b="1" dirty="0" smtClean="0">
                <a:latin typeface="Arial" pitchFamily="34" charset="0"/>
                <a:cs typeface="Arial" pitchFamily="34" charset="0"/>
              </a:rPr>
              <a:t> </a:t>
            </a:r>
            <a:r>
              <a:rPr lang="de-DE" sz="1600" b="1" dirty="0" err="1" smtClean="0">
                <a:latin typeface="Arial" pitchFamily="34" charset="0"/>
                <a:cs typeface="Arial" pitchFamily="34" charset="0"/>
              </a:rPr>
              <a:t>sent</a:t>
            </a:r>
            <a:r>
              <a:rPr lang="de-DE" sz="1600" b="1" dirty="0" smtClean="0">
                <a:latin typeface="Arial" pitchFamily="34" charset="0"/>
                <a:cs typeface="Arial" pitchFamily="34" charset="0"/>
              </a:rPr>
              <a:t> </a:t>
            </a:r>
            <a:r>
              <a:rPr lang="de-DE" sz="1600" b="1" dirty="0" err="1" smtClean="0">
                <a:latin typeface="Arial" pitchFamily="34" charset="0"/>
                <a:cs typeface="Arial" pitchFamily="34" charset="0"/>
              </a:rPr>
              <a:t>by</a:t>
            </a:r>
            <a:r>
              <a:rPr lang="de-DE" sz="1600" b="1" dirty="0" smtClean="0">
                <a:latin typeface="Arial" pitchFamily="34" charset="0"/>
                <a:cs typeface="Arial" pitchFamily="34" charset="0"/>
              </a:rPr>
              <a:t> </a:t>
            </a:r>
            <a:r>
              <a:rPr lang="de-DE" sz="1600" b="1" dirty="0" err="1" smtClean="0">
                <a:latin typeface="Arial" pitchFamily="34" charset="0"/>
                <a:cs typeface="Arial" pitchFamily="34" charset="0"/>
              </a:rPr>
              <a:t>sea</a:t>
            </a:r>
            <a:r>
              <a:rPr lang="de-DE" sz="1600" b="1" dirty="0" smtClean="0">
                <a:latin typeface="Arial" pitchFamily="34" charset="0"/>
                <a:cs typeface="Arial" pitchFamily="34" charset="0"/>
              </a:rPr>
              <a:t> </a:t>
            </a:r>
            <a:r>
              <a:rPr lang="de-DE" sz="1600" b="1" dirty="0" err="1" smtClean="0">
                <a:latin typeface="Arial" pitchFamily="34" charset="0"/>
                <a:cs typeface="Arial" pitchFamily="34" charset="0"/>
              </a:rPr>
              <a:t>freight</a:t>
            </a:r>
            <a:endParaRPr lang="de-DE" sz="1600" b="1" dirty="0" smtClean="0">
              <a:latin typeface="Arial" pitchFamily="34" charset="0"/>
              <a:cs typeface="Arial" pitchFamily="34" charset="0"/>
            </a:endParaRPr>
          </a:p>
          <a:p>
            <a:endParaRPr lang="de-DE" sz="1600" b="1" dirty="0" smtClean="0">
              <a:latin typeface="Arial" pitchFamily="34" charset="0"/>
              <a:cs typeface="Arial" pitchFamily="34" charset="0"/>
            </a:endParaRPr>
          </a:p>
          <a:p>
            <a:pPr marL="285750" indent="-285750">
              <a:buFont typeface="Arial" panose="020B0604020202020204" pitchFamily="34" charset="0"/>
              <a:buChar char="•"/>
            </a:pPr>
            <a:r>
              <a:rPr lang="de-DE" sz="1600" dirty="0" err="1" smtClean="0">
                <a:latin typeface="Arial" pitchFamily="34" charset="0"/>
                <a:cs typeface="Arial" pitchFamily="34" charset="0"/>
              </a:rPr>
              <a:t>Optionally</a:t>
            </a:r>
            <a:r>
              <a:rPr lang="de-DE" sz="1600" dirty="0" smtClean="0">
                <a:latin typeface="Arial" pitchFamily="34" charset="0"/>
                <a:cs typeface="Arial" pitchFamily="34" charset="0"/>
              </a:rPr>
              <a:t> </a:t>
            </a:r>
            <a:r>
              <a:rPr lang="de-DE" sz="1600" b="1" dirty="0" err="1" smtClean="0">
                <a:latin typeface="Arial" pitchFamily="34" charset="0"/>
                <a:cs typeface="Arial" pitchFamily="34" charset="0"/>
              </a:rPr>
              <a:t>aircon</a:t>
            </a:r>
            <a:r>
              <a:rPr lang="de-DE" sz="1600" dirty="0" smtClean="0">
                <a:latin typeface="Arial" pitchFamily="34" charset="0"/>
                <a:cs typeface="Arial" pitchFamily="34" charset="0"/>
              </a:rPr>
              <a:t>: </a:t>
            </a:r>
            <a:r>
              <a:rPr lang="de-DE" sz="1600" dirty="0" err="1" smtClean="0">
                <a:latin typeface="Arial" pitchFamily="34" charset="0"/>
                <a:cs typeface="Arial" pitchFamily="34" charset="0"/>
              </a:rPr>
              <a:t>available</a:t>
            </a:r>
            <a:r>
              <a:rPr lang="de-DE" sz="1600" dirty="0" smtClean="0">
                <a:latin typeface="Arial" pitchFamily="34" charset="0"/>
                <a:cs typeface="Arial" pitchFamily="34" charset="0"/>
              </a:rPr>
              <a:t> </a:t>
            </a:r>
            <a:r>
              <a:rPr lang="de-DE" sz="1600" dirty="0" err="1" smtClean="0">
                <a:latin typeface="Arial" pitchFamily="34" charset="0"/>
                <a:cs typeface="Arial" pitchFamily="34" charset="0"/>
              </a:rPr>
              <a:t>for</a:t>
            </a:r>
            <a:r>
              <a:rPr lang="de-DE" sz="1600" dirty="0" smtClean="0">
                <a:latin typeface="Arial" pitchFamily="34" charset="0"/>
                <a:cs typeface="Arial" pitchFamily="34" charset="0"/>
              </a:rPr>
              <a:t> </a:t>
            </a:r>
            <a:r>
              <a:rPr lang="de-DE" sz="1600" dirty="0" err="1" smtClean="0">
                <a:latin typeface="Arial" pitchFamily="34" charset="0"/>
                <a:cs typeface="Arial" pitchFamily="34" charset="0"/>
              </a:rPr>
              <a:t>rent</a:t>
            </a:r>
            <a:r>
              <a:rPr lang="de-DE" sz="1600" dirty="0" smtClean="0">
                <a:latin typeface="Arial" pitchFamily="34" charset="0"/>
                <a:cs typeface="Arial" pitchFamily="34" charset="0"/>
              </a:rPr>
              <a:t> at USD 200,00 / </a:t>
            </a:r>
            <a:r>
              <a:rPr lang="de-DE" sz="1600" dirty="0" err="1" smtClean="0">
                <a:latin typeface="Arial" pitchFamily="34" charset="0"/>
                <a:cs typeface="Arial" pitchFamily="34" charset="0"/>
              </a:rPr>
              <a:t>hour</a:t>
            </a:r>
            <a:r>
              <a:rPr lang="de-DE" sz="1600" dirty="0">
                <a:latin typeface="Arial" pitchFamily="34" charset="0"/>
                <a:cs typeface="Arial" pitchFamily="34" charset="0"/>
              </a:rPr>
              <a:t> </a:t>
            </a:r>
            <a:r>
              <a:rPr lang="de-DE" sz="1600" dirty="0" smtClean="0">
                <a:latin typeface="Arial" pitchFamily="34" charset="0"/>
                <a:cs typeface="Arial" pitchFamily="34" charset="0"/>
              </a:rPr>
              <a:t>plus </a:t>
            </a:r>
            <a:r>
              <a:rPr lang="de-DE" sz="1600" dirty="0" err="1" smtClean="0">
                <a:latin typeface="Arial" pitchFamily="34" charset="0"/>
                <a:cs typeface="Arial" pitchFamily="34" charset="0"/>
              </a:rPr>
              <a:t>tax</a:t>
            </a:r>
            <a:r>
              <a:rPr lang="de-DE" sz="1600" dirty="0" smtClean="0">
                <a:latin typeface="Arial" pitchFamily="34" charset="0"/>
                <a:cs typeface="Arial" pitchFamily="34" charset="0"/>
              </a:rPr>
              <a:t> (</a:t>
            </a:r>
            <a:r>
              <a:rPr lang="de-DE" sz="1600" dirty="0" err="1" smtClean="0">
                <a:latin typeface="Arial" pitchFamily="34" charset="0"/>
                <a:cs typeface="Arial" pitchFamily="34" charset="0"/>
              </a:rPr>
              <a:t>probably</a:t>
            </a:r>
            <a:r>
              <a:rPr lang="de-DE" sz="1600" dirty="0" smtClean="0">
                <a:latin typeface="Arial" pitchFamily="34" charset="0"/>
                <a:cs typeface="Arial" pitchFamily="34" charset="0"/>
              </a:rPr>
              <a:t> </a:t>
            </a:r>
            <a:r>
              <a:rPr lang="de-DE" sz="1600" dirty="0" err="1">
                <a:latin typeface="Arial" pitchFamily="34" charset="0"/>
                <a:cs typeface="Arial" pitchFamily="34" charset="0"/>
              </a:rPr>
              <a:t>no</a:t>
            </a:r>
            <a:r>
              <a:rPr lang="de-DE" sz="1600" dirty="0">
                <a:latin typeface="Arial" pitchFamily="34" charset="0"/>
                <a:cs typeface="Arial" pitchFamily="34" charset="0"/>
              </a:rPr>
              <a:t> </a:t>
            </a:r>
            <a:r>
              <a:rPr lang="de-DE" sz="1600" dirty="0" err="1">
                <a:latin typeface="Arial" pitchFamily="34" charset="0"/>
                <a:cs typeface="Arial" pitchFamily="34" charset="0"/>
              </a:rPr>
              <a:t>exclusive</a:t>
            </a:r>
            <a:r>
              <a:rPr lang="de-DE" sz="1600" dirty="0">
                <a:latin typeface="Arial" pitchFamily="34" charset="0"/>
                <a:cs typeface="Arial" pitchFamily="34" charset="0"/>
              </a:rPr>
              <a:t> </a:t>
            </a:r>
            <a:r>
              <a:rPr lang="de-DE" sz="1600" dirty="0" err="1">
                <a:latin typeface="Arial" pitchFamily="34" charset="0"/>
                <a:cs typeface="Arial" pitchFamily="34" charset="0"/>
              </a:rPr>
              <a:t>usage</a:t>
            </a:r>
            <a:r>
              <a:rPr lang="de-DE" sz="1600" dirty="0" smtClean="0">
                <a:latin typeface="Arial" pitchFamily="34" charset="0"/>
                <a:cs typeface="Arial" pitchFamily="34" charset="0"/>
              </a:rPr>
              <a:t>);</a:t>
            </a:r>
          </a:p>
          <a:p>
            <a:pPr lvl="1"/>
            <a:r>
              <a:rPr lang="en-US" sz="1600" dirty="0" err="1">
                <a:latin typeface="Arial" panose="020B0604020202020204" pitchFamily="34" charset="0"/>
                <a:cs typeface="Arial" panose="020B0604020202020204" pitchFamily="34" charset="0"/>
              </a:rPr>
              <a:t>Aircon</a:t>
            </a:r>
            <a:r>
              <a:rPr lang="en-US" sz="1600" dirty="0">
                <a:latin typeface="Arial" panose="020B0604020202020204" pitchFamily="34" charset="0"/>
                <a:cs typeface="Arial" panose="020B0604020202020204" pitchFamily="34" charset="0"/>
              </a:rPr>
              <a:t> was not requested so far. Rent from local provider if needed. Taking DLR’s </a:t>
            </a:r>
            <a:r>
              <a:rPr lang="en-US" sz="1600" dirty="0" err="1">
                <a:latin typeface="Arial" panose="020B0604020202020204" pitchFamily="34" charset="0"/>
                <a:cs typeface="Arial" panose="020B0604020202020204" pitchFamily="34" charset="0"/>
              </a:rPr>
              <a:t>aircon</a:t>
            </a:r>
            <a:r>
              <a:rPr lang="en-US" sz="1600" dirty="0">
                <a:latin typeface="Arial" panose="020B0604020202020204" pitchFamily="34" charset="0"/>
                <a:cs typeface="Arial" panose="020B0604020202020204" pitchFamily="34" charset="0"/>
              </a:rPr>
              <a:t> would require second sea freight container</a:t>
            </a:r>
            <a:r>
              <a:rPr lang="en-US" sz="1600" dirty="0"/>
              <a:t>.</a:t>
            </a:r>
            <a:endParaRPr lang="de-DE" sz="1600" dirty="0"/>
          </a:p>
          <a:p>
            <a:pPr marL="285750" indent="-285750">
              <a:buFont typeface="Arial" panose="020B0604020202020204" pitchFamily="34" charset="0"/>
              <a:buChar char="•"/>
            </a:pPr>
            <a:endParaRPr lang="de-DE" sz="1600" u="sng"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2580759812"/>
      </p:ext>
    </p:extLst>
  </p:cSld>
  <p:clrMapOvr>
    <a:masterClrMapping/>
  </p:clrMapOvr>
  <p:timing>
    <p:tnLst>
      <p:par>
        <p:cTn id="1" dur="indefinite" restart="never" nodeType="tmRoot"/>
      </p:par>
    </p:tnLst>
  </p:timing>
</p:sld>
</file>

<file path=ppt/theme/theme1.xml><?xml version="1.0" encoding="utf-8"?>
<a:theme xmlns:a="http://schemas.openxmlformats.org/drawingml/2006/main" name="DLR-Präsentation 4:3 Englisch">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tx1"/>
          </a:solidFill>
        </a:ln>
      </a:spPr>
      <a:bodyPr rtlCol="0" anchor="ctr">
        <a:spAutoFit/>
      </a:bodyPr>
      <a:lstStyle>
        <a:defPPr algn="ctr">
          <a:defRPr dirty="0" smtClean="0">
            <a:solidFill>
              <a:schemeClr val="tx1"/>
            </a:solidFill>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dirty="0" smtClean="0">
            <a:latin typeface="Arial" pitchFamily="34" charset="0"/>
            <a:cs typeface="Arial" pitchFamily="34" charset="0"/>
          </a:defRPr>
        </a:defPPr>
      </a:lstStyle>
    </a:txDef>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tns:customPropertyEditors xmlns:tns="http://schemas.microsoft.com/office/2006/customDocumentInformationPanel">
  <tns:showOnOpen>false</tns:showOnOpen>
  <tns:defaultPropertyEditorNamespace>Standardeigenschaften</tns:defaultPropertyEditorNamespace>
</tns:customPropertyEditors>
</file>

<file path=customXml/itemProps1.xml><?xml version="1.0" encoding="utf-8"?>
<ds:datastoreItem xmlns:ds="http://schemas.openxmlformats.org/officeDocument/2006/customXml" ds:itemID="{5F50738E-8031-4E3E-8138-CA2D595639F0}">
  <ds:schemaRefs>
    <ds:schemaRef ds:uri="http://schemas.microsoft.com/office/2006/customDocumentInformationPanel"/>
  </ds:schemaRefs>
</ds:datastoreItem>
</file>

<file path=docProps/app.xml><?xml version="1.0" encoding="utf-8"?>
<Properties xmlns="http://schemas.openxmlformats.org/officeDocument/2006/extended-properties" xmlns:vt="http://schemas.openxmlformats.org/officeDocument/2006/docPropsVTypes">
  <Template/>
  <TotalTime>0</TotalTime>
  <Words>1277</Words>
  <Application>Microsoft Office PowerPoint</Application>
  <PresentationFormat>Bildschirmpräsentation (4:3)</PresentationFormat>
  <Paragraphs>260</Paragraphs>
  <Slides>22</Slides>
  <Notes>0</Notes>
  <HiddenSlides>1</HiddenSlides>
  <MMClips>0</MMClips>
  <ScaleCrop>false</ScaleCrop>
  <HeadingPairs>
    <vt:vector size="4" baseType="variant">
      <vt:variant>
        <vt:lpstr>Design</vt:lpstr>
      </vt:variant>
      <vt:variant>
        <vt:i4>1</vt:i4>
      </vt:variant>
      <vt:variant>
        <vt:lpstr>Folientitel</vt:lpstr>
      </vt:variant>
      <vt:variant>
        <vt:i4>22</vt:i4>
      </vt:variant>
    </vt:vector>
  </HeadingPairs>
  <TitlesOfParts>
    <vt:vector size="23" baseType="lpstr">
      <vt:lpstr>DLR-Präsentation 4:3 Englisch</vt:lpstr>
      <vt:lpstr>NARVAL-II  Workshop Köln 11./12.05.2016</vt:lpstr>
      <vt:lpstr>NARVAL II, August 2016</vt:lpstr>
      <vt:lpstr>NARVAL II, August 2016</vt:lpstr>
      <vt:lpstr>NARVAL II, August 2016 – approx. max. range for straight flight at high altitude – profiles/special patterns/low altitude etc. will reduce the radius!</vt:lpstr>
      <vt:lpstr>NARVAL II, August 2016</vt:lpstr>
      <vt:lpstr>airspace and politics – safety and security</vt:lpstr>
      <vt:lpstr>Return to EDMO at end of the campaign - routing</vt:lpstr>
      <vt:lpstr>Flight towards the U.S.?</vt:lpstr>
      <vt:lpstr>Airport (Grantley Adams International Airport (BGI/TBPB)</vt:lpstr>
      <vt:lpstr>Airport (cont.)</vt:lpstr>
      <vt:lpstr>PowerPoint-Präsentation</vt:lpstr>
      <vt:lpstr>hotel</vt:lpstr>
      <vt:lpstr>Team – room at Divi Southwinds Hotel</vt:lpstr>
      <vt:lpstr>Team @Barbados and rooms</vt:lpstr>
      <vt:lpstr>PowerPoint-Präsentation</vt:lpstr>
      <vt:lpstr>PowerPoint-Präsentation</vt:lpstr>
      <vt:lpstr>PowerPoint-Präsentation</vt:lpstr>
      <vt:lpstr>freight</vt:lpstr>
      <vt:lpstr>freight</vt:lpstr>
      <vt:lpstr>Other logistics</vt:lpstr>
      <vt:lpstr>Questions/next steps/deadlines</vt:lpstr>
      <vt:lpstr>Team - general</vt:lpstr>
    </vt:vector>
  </TitlesOfParts>
  <Company>DLR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Hausold, Andrea</dc:creator>
  <cp:lastModifiedBy>Hausold, Andrea</cp:lastModifiedBy>
  <cp:revision>186</cp:revision>
  <cp:lastPrinted>2016-01-13T10:10:50Z</cp:lastPrinted>
  <dcterms:created xsi:type="dcterms:W3CDTF">2012-06-19T06:51:55Z</dcterms:created>
  <dcterms:modified xsi:type="dcterms:W3CDTF">2016-05-11T20:54:07Z</dcterms:modified>
</cp:coreProperties>
</file>