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1" r:id="rId3"/>
    <p:sldId id="276" r:id="rId4"/>
    <p:sldId id="272" r:id="rId5"/>
    <p:sldId id="263" r:id="rId6"/>
    <p:sldId id="274" r:id="rId7"/>
    <p:sldId id="265" r:id="rId8"/>
    <p:sldId id="506" r:id="rId9"/>
    <p:sldId id="275" r:id="rId10"/>
    <p:sldId id="271" r:id="rId11"/>
    <p:sldId id="504" r:id="rId12"/>
    <p:sldId id="262" r:id="rId13"/>
    <p:sldId id="50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3571"/>
    <a:srgbClr val="D1051B"/>
    <a:srgbClr val="D0D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66" d="100"/>
          <a:sy n="66" d="100"/>
        </p:scale>
        <p:origin x="21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05.12.2022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en-US"/>
              <a:t>05.12.2022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05.12.2022</a:t>
            </a:r>
            <a:endParaRPr lang="de-DE" dirty="0"/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tmos.meteo.uni-koeln.de/ag_crewell/doku.php?ns=publications%3Aexob%3A&amp;image=publications%3Aexob%3A20221205_vmg_probe_document_ml_final.pdf&amp;do=media&amp;tab_files=files&amp;tab_details=view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github.com/moritzloeffler/mwr_radom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87" y="1385977"/>
            <a:ext cx="8353425" cy="1246495"/>
          </a:xfrm>
        </p:spPr>
        <p:txBody>
          <a:bodyPr/>
          <a:lstStyle/>
          <a:p>
            <a:r>
              <a:rPr lang="en-GB" dirty="0"/>
              <a:t>Automatic appraisal and classification of ground based MWR brightness temperature data</a:t>
            </a:r>
            <a:br>
              <a:rPr lang="en-GB" dirty="0"/>
            </a:b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Moritz Löffler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86050" y="4739302"/>
            <a:ext cx="5539313" cy="274637"/>
          </a:xfrm>
        </p:spPr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en-US"/>
              <a:t>05.12.2022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43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9BC9EEC1-59DD-402B-BA85-7A37BCB6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4" y="1293951"/>
            <a:ext cx="4840942" cy="31595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787217-9CF0-413A-B8D9-72011672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4000"/>
            <a:ext cx="8748712" cy="360099"/>
          </a:xfrm>
        </p:spPr>
        <p:txBody>
          <a:bodyPr/>
          <a:lstStyle/>
          <a:p>
            <a:r>
              <a:rPr lang="en-GB" dirty="0"/>
              <a:t>Observation minus Background (</a:t>
            </a:r>
            <a:r>
              <a:rPr lang="en-GB" dirty="0" err="1"/>
              <a:t>OmB</a:t>
            </a:r>
            <a:r>
              <a:rPr lang="en-GB" dirty="0"/>
              <a:t>) statistics 11.4° </a:t>
            </a:r>
            <a:r>
              <a:rPr lang="en-GB" dirty="0" err="1"/>
              <a:t>ele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5D2F7-25B0-47BE-ABC5-9D8EF3B79B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Recall matrix (right) computed with modelled data as ground truth</a:t>
            </a:r>
          </a:p>
          <a:p>
            <a:r>
              <a:rPr lang="en-GB" dirty="0"/>
              <a:t>Overall larger deviations</a:t>
            </a:r>
          </a:p>
          <a:p>
            <a:r>
              <a:rPr lang="en-GB" dirty="0"/>
              <a:t>Similar effect as for zenith observation</a:t>
            </a:r>
          </a:p>
          <a:p>
            <a:r>
              <a:rPr lang="en-GB" dirty="0"/>
              <a:t>53.7GHz less affected by cloud cover in contrast to zenith pointing obs.</a:t>
            </a:r>
          </a:p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CD4448-1BC6-4FDE-B981-8BBB503198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41039" y="4406178"/>
            <a:ext cx="5005951" cy="234286"/>
          </a:xfrm>
        </p:spPr>
        <p:txBody>
          <a:bodyPr/>
          <a:lstStyle/>
          <a:p>
            <a:pPr algn="ctr"/>
            <a:r>
              <a:rPr lang="en-GB" sz="1050" dirty="0"/>
              <a:t>Fig: Boxplot of O-FG statistics Oct 20 – Jun 22 at 11.4° elevation. Cloudy/clear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EA73ED5-24DE-4BB3-B9E7-4C90847A53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73A812-7669-4570-9193-31084C5845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ExOb Seminar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1AFC5F8-504E-438A-ABAC-BCD9E717C4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506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7">
            <a:extLst>
              <a:ext uri="{FF2B5EF4-FFF2-40B4-BE49-F238E27FC236}">
                <a16:creationId xmlns:a16="http://schemas.microsoft.com/office/drawing/2014/main" id="{96364094-7298-4AF9-88AB-51884145A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1" y="1846252"/>
            <a:ext cx="4051292" cy="1739116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6D43FA9-E654-4418-87C5-78AB67773751}"/>
              </a:ext>
            </a:extLst>
          </p:cNvPr>
          <p:cNvSpPr/>
          <p:nvPr/>
        </p:nvSpPr>
        <p:spPr>
          <a:xfrm>
            <a:off x="4910827" y="1076832"/>
            <a:ext cx="3713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de-DE" sz="1600" dirty="0">
              <a:solidFill>
                <a:srgbClr val="00000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2796CCC-A0DB-461E-8AA0-6FC51EC18B94}"/>
              </a:ext>
            </a:extLst>
          </p:cNvPr>
          <p:cNvSpPr txBox="1"/>
          <p:nvPr/>
        </p:nvSpPr>
        <p:spPr>
          <a:xfrm>
            <a:off x="118552" y="3806074"/>
            <a:ext cx="402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See </a:t>
            </a:r>
            <a:r>
              <a:rPr lang="de-DE" sz="1400" dirty="0">
                <a:hlinkClick r:id="rId3"/>
              </a:rPr>
              <a:t>link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information</a:t>
            </a:r>
            <a:endParaRPr lang="de-D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Code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downloaded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>
                <a:hlinkClick r:id="rId4"/>
              </a:rPr>
              <a:t>GitHub</a:t>
            </a:r>
            <a:endParaRPr lang="de-DE" sz="140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B6A7054-BDC9-490F-9658-E4AE7D3DC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30" y="811379"/>
            <a:ext cx="3291040" cy="1653586"/>
          </a:xfrm>
          <a:prstGeom prst="rect">
            <a:avLst/>
          </a:prstGeom>
        </p:spPr>
      </p:pic>
      <p:sp>
        <p:nvSpPr>
          <p:cNvPr id="27" name="Geschweifte Klammer links 26">
            <a:extLst>
              <a:ext uri="{FF2B5EF4-FFF2-40B4-BE49-F238E27FC236}">
                <a16:creationId xmlns:a16="http://schemas.microsoft.com/office/drawing/2014/main" id="{10DB2AA3-8320-4BFA-B37B-199134C48D9D}"/>
              </a:ext>
            </a:extLst>
          </p:cNvPr>
          <p:cNvSpPr/>
          <p:nvPr/>
        </p:nvSpPr>
        <p:spPr>
          <a:xfrm rot="16200000">
            <a:off x="1026532" y="2967468"/>
            <a:ext cx="173231" cy="1062568"/>
          </a:xfrm>
          <a:prstGeom prst="leftBrace">
            <a:avLst>
              <a:gd name="adj1" fmla="val 8350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Geschweifte Klammer links 27">
            <a:extLst>
              <a:ext uri="{FF2B5EF4-FFF2-40B4-BE49-F238E27FC236}">
                <a16:creationId xmlns:a16="http://schemas.microsoft.com/office/drawing/2014/main" id="{312B4424-8B6D-416B-A9EA-65014B4CD779}"/>
              </a:ext>
            </a:extLst>
          </p:cNvPr>
          <p:cNvSpPr/>
          <p:nvPr/>
        </p:nvSpPr>
        <p:spPr>
          <a:xfrm rot="16200000">
            <a:off x="1896438" y="3199049"/>
            <a:ext cx="105112" cy="531286"/>
          </a:xfrm>
          <a:prstGeom prst="leftBrace">
            <a:avLst>
              <a:gd name="adj1" fmla="val 83508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F05A65D9-712D-4A04-8CCD-3039FC2B7DAB}"/>
              </a:ext>
            </a:extLst>
          </p:cNvPr>
          <p:cNvCxnSpPr>
            <a:cxnSpLocks/>
            <a:stCxn id="28" idx="1"/>
          </p:cNvCxnSpPr>
          <p:nvPr/>
        </p:nvCxnSpPr>
        <p:spPr>
          <a:xfrm rot="5400000" flipH="1" flipV="1">
            <a:off x="3730652" y="-336853"/>
            <a:ext cx="2072443" cy="5635760"/>
          </a:xfrm>
          <a:prstGeom prst="bentConnector4">
            <a:avLst>
              <a:gd name="adj1" fmla="val -11030"/>
              <a:gd name="adj2" fmla="val 50466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37F38568-1A66-4E5B-B27D-36FD2681218A}"/>
              </a:ext>
            </a:extLst>
          </p:cNvPr>
          <p:cNvCxnSpPr>
            <a:cxnSpLocks/>
            <a:stCxn id="27" idx="1"/>
          </p:cNvCxnSpPr>
          <p:nvPr/>
        </p:nvCxnSpPr>
        <p:spPr>
          <a:xfrm rot="5400000" flipH="1" flipV="1">
            <a:off x="3224980" y="-774406"/>
            <a:ext cx="2247942" cy="6471606"/>
          </a:xfrm>
          <a:prstGeom prst="bentConnector4">
            <a:avLst>
              <a:gd name="adj1" fmla="val -10169"/>
              <a:gd name="adj2" fmla="val 5066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FDE7BA8C-7AD8-4AF6-B819-66993ED261E7}"/>
              </a:ext>
            </a:extLst>
          </p:cNvPr>
          <p:cNvSpPr txBox="1">
            <a:spLocks/>
          </p:cNvSpPr>
          <p:nvPr/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Radome </a:t>
            </a:r>
            <a:r>
              <a:rPr lang="de-DE" dirty="0" err="1"/>
              <a:t>monitoring</a:t>
            </a:r>
            <a:r>
              <a:rPr lang="de-DE" dirty="0"/>
              <a:t> and </a:t>
            </a:r>
            <a:r>
              <a:rPr lang="de-DE" dirty="0" err="1"/>
              <a:t>wet</a:t>
            </a:r>
            <a:r>
              <a:rPr lang="de-DE" dirty="0"/>
              <a:t> </a:t>
            </a:r>
            <a:r>
              <a:rPr lang="de-DE" dirty="0" err="1"/>
              <a:t>flag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FCFC7F-18C8-4096-B6CE-28D04A27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08F235-20B2-4112-A130-95821521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7CF236-9778-40D3-B680-CD8B2579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11</a:t>
            </a:fld>
            <a:endParaRPr lang="de-DE" dirty="0"/>
          </a:p>
        </p:txBody>
      </p:sp>
      <p:sp>
        <p:nvSpPr>
          <p:cNvPr id="21" name="Geschweifte Klammer links 20">
            <a:extLst>
              <a:ext uri="{FF2B5EF4-FFF2-40B4-BE49-F238E27FC236}">
                <a16:creationId xmlns:a16="http://schemas.microsoft.com/office/drawing/2014/main" id="{9C609434-FF36-4D73-8A21-F0BFC9E3CF0C}"/>
              </a:ext>
            </a:extLst>
          </p:cNvPr>
          <p:cNvSpPr/>
          <p:nvPr/>
        </p:nvSpPr>
        <p:spPr>
          <a:xfrm rot="5400000">
            <a:off x="2455884" y="2479819"/>
            <a:ext cx="193400" cy="628830"/>
          </a:xfrm>
          <a:prstGeom prst="leftBrace">
            <a:avLst>
              <a:gd name="adj1" fmla="val 8350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6FBC0A-4ED4-458E-8188-BAA0724268CE}"/>
              </a:ext>
            </a:extLst>
          </p:cNvPr>
          <p:cNvSpPr txBox="1"/>
          <p:nvPr/>
        </p:nvSpPr>
        <p:spPr>
          <a:xfrm rot="16200000">
            <a:off x="2103358" y="2087227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buffer</a:t>
            </a:r>
            <a:endParaRPr lang="en-GB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F815029-3828-48E2-A7C3-814273512CBF}"/>
              </a:ext>
            </a:extLst>
          </p:cNvPr>
          <p:cNvSpPr txBox="1"/>
          <p:nvPr/>
        </p:nvSpPr>
        <p:spPr>
          <a:xfrm>
            <a:off x="4877956" y="2578292"/>
            <a:ext cx="4147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Additional „</a:t>
            </a:r>
            <a:r>
              <a:rPr lang="de-DE" sz="1400" dirty="0" err="1"/>
              <a:t>wet-flag</a:t>
            </a:r>
            <a:r>
              <a:rPr lang="de-DE" sz="1400" dirty="0"/>
              <a:t>“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required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avoid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</a:t>
            </a:r>
            <a:r>
              <a:rPr lang="de-DE" sz="1400" dirty="0" err="1"/>
              <a:t>biased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err="1"/>
              <a:t>Especially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an </a:t>
            </a:r>
            <a:r>
              <a:rPr lang="de-DE" sz="1400" dirty="0" err="1"/>
              <a:t>old</a:t>
            </a:r>
            <a:r>
              <a:rPr lang="de-DE" sz="1400" dirty="0"/>
              <a:t> radome (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unknown</a:t>
            </a:r>
            <a:r>
              <a:rPr lang="de-DE" sz="1400" dirty="0"/>
              <a:t>) a </a:t>
            </a:r>
            <a:r>
              <a:rPr lang="de-DE" sz="1400" dirty="0" err="1"/>
              <a:t>bias</a:t>
            </a:r>
            <a:r>
              <a:rPr lang="de-DE" sz="1400" dirty="0"/>
              <a:t> </a:t>
            </a:r>
            <a:r>
              <a:rPr lang="de-DE" sz="1400" dirty="0" err="1"/>
              <a:t>becomes</a:t>
            </a:r>
            <a:r>
              <a:rPr lang="de-DE" sz="1400" dirty="0"/>
              <a:t> evident</a:t>
            </a: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Time-to-dry is an intuitive measure of the radome hygroscopic properties.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R</a:t>
            </a:r>
            <a:r>
              <a:rPr lang="en-GB" sz="1400" dirty="0" err="1"/>
              <a:t>adome</a:t>
            </a:r>
            <a:r>
              <a:rPr lang="en-GB" sz="1400" dirty="0"/>
              <a:t> monitoring is an additional info for a better timing of technical maintenance.</a:t>
            </a:r>
          </a:p>
        </p:txBody>
      </p:sp>
    </p:spTree>
    <p:extLst>
      <p:ext uri="{BB962C8B-B14F-4D97-AF65-F5344CB8AC3E}">
        <p14:creationId xmlns:p14="http://schemas.microsoft.com/office/powerpoint/2010/main" val="380532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8B4D1F2-87C1-4B71-8C0C-AC6889322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12" y="864000"/>
            <a:ext cx="5901177" cy="371696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3D208C-7483-437A-8E9B-FC4B004E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 (</a:t>
            </a:r>
            <a:r>
              <a:rPr lang="de-DE" dirty="0" err="1"/>
              <a:t>OmB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0F9354-670F-435A-99CC-1A382D18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C75CEC-3531-4C95-9462-65A28693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4B2C47-F0A6-4D6C-9823-6864E51F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12</a:t>
            </a:fld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712E36-E156-4B6D-A5D6-4661054782B4}"/>
              </a:ext>
            </a:extLst>
          </p:cNvPr>
          <p:cNvSpPr txBox="1"/>
          <p:nvPr/>
        </p:nvSpPr>
        <p:spPr>
          <a:xfrm>
            <a:off x="395287" y="1326776"/>
            <a:ext cx="2783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Suitable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a </a:t>
            </a:r>
            <a:r>
              <a:rPr lang="de-DE" sz="1400" dirty="0" err="1"/>
              <a:t>rough</a:t>
            </a:r>
            <a:r>
              <a:rPr lang="de-DE" sz="1400" dirty="0"/>
              <a:t> </a:t>
            </a:r>
            <a:r>
              <a:rPr lang="de-DE" sz="1400" dirty="0" err="1"/>
              <a:t>idea</a:t>
            </a:r>
            <a:r>
              <a:rPr lang="de-DE" sz="1400" dirty="0"/>
              <a:t> and </a:t>
            </a:r>
            <a:r>
              <a:rPr lang="de-DE" sz="1400" dirty="0" err="1"/>
              <a:t>for</a:t>
            </a:r>
            <a:r>
              <a:rPr lang="de-DE" sz="1400" dirty="0"/>
              <a:t> large </a:t>
            </a:r>
            <a:r>
              <a:rPr lang="de-DE" sz="1400" dirty="0" err="1"/>
              <a:t>biases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Less</a:t>
            </a:r>
            <a:r>
              <a:rPr lang="de-DE" sz="1400" dirty="0"/>
              <a:t> </a:t>
            </a:r>
            <a:r>
              <a:rPr lang="de-DE" sz="1400" dirty="0" err="1"/>
              <a:t>precise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</a:t>
            </a:r>
            <a:r>
              <a:rPr lang="de-DE" sz="1400" dirty="0" err="1"/>
              <a:t>checking</a:t>
            </a:r>
            <a:r>
              <a:rPr lang="de-DE" sz="1400" dirty="0"/>
              <a:t> </a:t>
            </a:r>
            <a:r>
              <a:rPr lang="de-DE" sz="1400" dirty="0" err="1"/>
              <a:t>calibration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cold</a:t>
            </a:r>
            <a:r>
              <a:rPr lang="de-DE" sz="1400" dirty="0"/>
              <a:t> </a:t>
            </a:r>
            <a:r>
              <a:rPr lang="de-DE" sz="1400" dirty="0" err="1"/>
              <a:t>load</a:t>
            </a:r>
            <a:r>
              <a:rPr lang="de-DE" sz="1400" dirty="0"/>
              <a:t> </a:t>
            </a:r>
            <a:r>
              <a:rPr lang="de-DE" sz="1400" dirty="0" err="1"/>
              <a:t>obs</a:t>
            </a:r>
            <a:r>
              <a:rPr lang="de-DE" sz="1400" dirty="0"/>
              <a:t>. </a:t>
            </a:r>
            <a:r>
              <a:rPr lang="de-DE" sz="1400" dirty="0" err="1"/>
              <a:t>before</a:t>
            </a:r>
            <a:r>
              <a:rPr lang="de-DE" sz="1400" dirty="0"/>
              <a:t> and after </a:t>
            </a:r>
            <a:r>
              <a:rPr lang="de-DE" sz="1400" dirty="0" err="1"/>
              <a:t>calibration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Large </a:t>
            </a:r>
            <a:r>
              <a:rPr lang="de-DE" sz="1400" dirty="0" err="1"/>
              <a:t>biases</a:t>
            </a:r>
            <a:r>
              <a:rPr lang="de-DE" sz="1400" dirty="0"/>
              <a:t> due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prediction</a:t>
            </a:r>
            <a:r>
              <a:rPr lang="de-DE" sz="1400" dirty="0"/>
              <a:t> </a:t>
            </a:r>
            <a:r>
              <a:rPr lang="de-DE" sz="1400" dirty="0" err="1"/>
              <a:t>errors</a:t>
            </a:r>
            <a:r>
              <a:rPr lang="de-DE" sz="1400" dirty="0"/>
              <a:t> </a:t>
            </a:r>
            <a:r>
              <a:rPr lang="de-DE" sz="1400" dirty="0" err="1"/>
              <a:t>esp</a:t>
            </a:r>
            <a:r>
              <a:rPr lang="de-DE" sz="1400" dirty="0"/>
              <a:t>. </a:t>
            </a:r>
            <a:r>
              <a:rPr lang="de-DE" sz="1400" dirty="0" err="1"/>
              <a:t>during</a:t>
            </a:r>
            <a:r>
              <a:rPr lang="de-DE" sz="1400" dirty="0"/>
              <a:t> </a:t>
            </a:r>
            <a:r>
              <a:rPr lang="de-DE" sz="1400" dirty="0" err="1"/>
              <a:t>convection</a:t>
            </a:r>
            <a:r>
              <a:rPr lang="de-DE" sz="1400" dirty="0"/>
              <a:t>. </a:t>
            </a:r>
          </a:p>
        </p:txBody>
      </p:sp>
      <p:pic>
        <p:nvPicPr>
          <p:cNvPr id="8" name="Inhaltsplatzhalter 11">
            <a:extLst>
              <a:ext uri="{FF2B5EF4-FFF2-40B4-BE49-F238E27FC236}">
                <a16:creationId xmlns:a16="http://schemas.microsoft.com/office/drawing/2014/main" id="{766A1ED7-C784-4AA5-B4E4-FAA631B95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7" r="65419" b="19738"/>
          <a:stretch/>
        </p:blipFill>
        <p:spPr>
          <a:xfrm>
            <a:off x="3253123" y="1923528"/>
            <a:ext cx="5752953" cy="19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A3E2A-8FC8-4483-AE98-A9A6CBF6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470807" cy="720197"/>
          </a:xfrm>
        </p:spPr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operational 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checks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gb</a:t>
            </a:r>
            <a:r>
              <a:rPr lang="de-DE" dirty="0"/>
              <a:t> MWR </a:t>
            </a:r>
            <a:r>
              <a:rPr lang="de-DE" dirty="0" err="1"/>
              <a:t>data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D127A4-1BC2-49E9-83C8-6D6F2D57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1384A2-360A-4819-8EF8-D4358707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CC45E5-DCC7-4ABE-AAF0-5A22991C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13</a:t>
            </a:fld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82BFD9F-D088-4490-B7DD-45BAEC3F99FE}"/>
              </a:ext>
            </a:extLst>
          </p:cNvPr>
          <p:cNvSpPr/>
          <p:nvPr/>
        </p:nvSpPr>
        <p:spPr>
          <a:xfrm>
            <a:off x="3146613" y="2294966"/>
            <a:ext cx="1532964" cy="609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rgbClr val="000000"/>
                </a:solidFill>
              </a:rPr>
              <a:t>Spectral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consistency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889B23D-796D-4510-A836-2FEA46D3D6E1}"/>
              </a:ext>
            </a:extLst>
          </p:cNvPr>
          <p:cNvSpPr/>
          <p:nvPr/>
        </p:nvSpPr>
        <p:spPr>
          <a:xfrm>
            <a:off x="542166" y="3254549"/>
            <a:ext cx="1532964" cy="609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rgbClr val="000000"/>
                </a:solidFill>
              </a:rPr>
              <a:t>Calibration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monitoring</a:t>
            </a:r>
            <a:r>
              <a:rPr lang="de-DE" sz="1200" dirty="0">
                <a:solidFill>
                  <a:srgbClr val="000000"/>
                </a:solidFill>
              </a:rPr>
              <a:t> (</a:t>
            </a:r>
            <a:r>
              <a:rPr lang="de-DE" sz="1200" dirty="0" err="1">
                <a:solidFill>
                  <a:srgbClr val="000000"/>
                </a:solidFill>
              </a:rPr>
              <a:t>OmB</a:t>
            </a:r>
            <a:r>
              <a:rPr lang="de-DE" sz="1200" dirty="0">
                <a:solidFill>
                  <a:srgbClr val="000000"/>
                </a:solidFill>
              </a:rPr>
              <a:t>)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D0116EA-1ED6-406B-99C7-F7758F7A4EC2}"/>
              </a:ext>
            </a:extLst>
          </p:cNvPr>
          <p:cNvSpPr/>
          <p:nvPr/>
        </p:nvSpPr>
        <p:spPr>
          <a:xfrm>
            <a:off x="542166" y="1769797"/>
            <a:ext cx="1532964" cy="609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Radome </a:t>
            </a:r>
            <a:r>
              <a:rPr lang="de-DE" sz="1200" dirty="0" err="1">
                <a:solidFill>
                  <a:srgbClr val="000000"/>
                </a:solidFill>
              </a:rPr>
              <a:t>monitoring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60A9A4F-62D1-49C5-BA77-E629BAD46F3A}"/>
              </a:ext>
            </a:extLst>
          </p:cNvPr>
          <p:cNvSpPr/>
          <p:nvPr/>
        </p:nvSpPr>
        <p:spPr>
          <a:xfrm>
            <a:off x="5334683" y="2294966"/>
            <a:ext cx="1532964" cy="609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Liquid </a:t>
            </a:r>
            <a:r>
              <a:rPr lang="de-DE" sz="1200" dirty="0" err="1">
                <a:solidFill>
                  <a:srgbClr val="000000"/>
                </a:solidFill>
              </a:rPr>
              <a:t>water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detection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FC917AB-79EE-448A-87F7-6635563415E1}"/>
              </a:ext>
            </a:extLst>
          </p:cNvPr>
          <p:cNvSpPr/>
          <p:nvPr/>
        </p:nvSpPr>
        <p:spPr>
          <a:xfrm>
            <a:off x="7458881" y="2294967"/>
            <a:ext cx="1532964" cy="609600"/>
          </a:xfrm>
          <a:prstGeom prst="roundRect">
            <a:avLst/>
          </a:prstGeom>
          <a:noFill/>
          <a:ln w="28575">
            <a:solidFill>
              <a:srgbClr val="1E3571">
                <a:alpha val="5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Assimilation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EFF6AD3-8D76-46AF-AE27-9F381EC23A06}"/>
              </a:ext>
            </a:extLst>
          </p:cNvPr>
          <p:cNvSpPr txBox="1"/>
          <p:nvPr/>
        </p:nvSpPr>
        <p:spPr>
          <a:xfrm>
            <a:off x="2958353" y="2945265"/>
            <a:ext cx="1883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Currently</a:t>
            </a:r>
            <a:r>
              <a:rPr lang="de-DE" sz="1200" dirty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SPC </a:t>
            </a:r>
            <a:r>
              <a:rPr lang="de-DE" sz="1200" dirty="0" err="1">
                <a:solidFill>
                  <a:srgbClr val="000000"/>
                </a:solidFill>
              </a:rPr>
              <a:t>retrieval</a:t>
            </a:r>
            <a:r>
              <a:rPr lang="de-DE" sz="1200" dirty="0">
                <a:solidFill>
                  <a:srgbClr val="000000"/>
                </a:solidFill>
              </a:rPr>
              <a:t> (RPG)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NN Bernhard</a:t>
            </a:r>
          </a:p>
          <a:p>
            <a:r>
              <a:rPr lang="de-DE" sz="1200" dirty="0" err="1">
                <a:solidFill>
                  <a:srgbClr val="000000"/>
                </a:solidFill>
              </a:rPr>
              <a:t>Planned</a:t>
            </a:r>
            <a:endParaRPr lang="de-DE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All </a:t>
            </a:r>
            <a:r>
              <a:rPr lang="de-DE" sz="1200" dirty="0" err="1">
                <a:solidFill>
                  <a:srgbClr val="000000"/>
                </a:solidFill>
              </a:rPr>
              <a:t>elevation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angles</a:t>
            </a:r>
            <a:endParaRPr lang="de-DE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Case </a:t>
            </a:r>
            <a:r>
              <a:rPr lang="de-DE" sz="1200" dirty="0" err="1">
                <a:solidFill>
                  <a:srgbClr val="000000"/>
                </a:solidFill>
              </a:rPr>
              <a:t>selection</a:t>
            </a:r>
            <a:r>
              <a:rPr lang="de-DE" sz="1200" dirty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0000"/>
                </a:solidFill>
              </a:rPr>
              <a:t>Wet</a:t>
            </a:r>
            <a:r>
              <a:rPr lang="de-DE" sz="1200" dirty="0">
                <a:solidFill>
                  <a:srgbClr val="000000"/>
                </a:solidFill>
              </a:rPr>
              <a:t> radome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0000"/>
                </a:solidFill>
              </a:rPr>
              <a:t>scattering</a:t>
            </a:r>
            <a:r>
              <a:rPr lang="de-DE" sz="1200" dirty="0">
                <a:solidFill>
                  <a:srgbClr val="000000"/>
                </a:solidFill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RFI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1C9C88-2356-4196-9147-30501CCBBB99}"/>
              </a:ext>
            </a:extLst>
          </p:cNvPr>
          <p:cNvSpPr txBox="1"/>
          <p:nvPr/>
        </p:nvSpPr>
        <p:spPr>
          <a:xfrm>
            <a:off x="5383989" y="2971444"/>
            <a:ext cx="1532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All </a:t>
            </a:r>
            <a:r>
              <a:rPr lang="de-DE" sz="1200" dirty="0" err="1">
                <a:solidFill>
                  <a:srgbClr val="000000"/>
                </a:solidFill>
              </a:rPr>
              <a:t>elevation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angles</a:t>
            </a:r>
            <a:endParaRPr lang="de-DE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Training </a:t>
            </a:r>
            <a:r>
              <a:rPr lang="de-DE" sz="1200" dirty="0" err="1">
                <a:solidFill>
                  <a:srgbClr val="000000"/>
                </a:solidFill>
              </a:rPr>
              <a:t>with</a:t>
            </a:r>
            <a:r>
              <a:rPr lang="de-DE" sz="1200" dirty="0">
                <a:solidFill>
                  <a:srgbClr val="000000"/>
                </a:solidFill>
              </a:rPr>
              <a:t> ERA-5 </a:t>
            </a:r>
            <a:r>
              <a:rPr lang="de-DE" sz="1200" dirty="0" err="1">
                <a:solidFill>
                  <a:srgbClr val="000000"/>
                </a:solidFill>
              </a:rPr>
              <a:t>data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95D1390-6886-48AE-B69D-25A990EA09C2}"/>
              </a:ext>
            </a:extLst>
          </p:cNvPr>
          <p:cNvSpPr/>
          <p:nvPr/>
        </p:nvSpPr>
        <p:spPr>
          <a:xfrm>
            <a:off x="5455706" y="3886105"/>
            <a:ext cx="1532964" cy="609600"/>
          </a:xfrm>
          <a:prstGeom prst="roundRect">
            <a:avLst/>
          </a:prstGeom>
          <a:noFill/>
          <a:ln w="28575">
            <a:solidFill>
              <a:srgbClr val="1E3571">
                <a:alpha val="4902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solidFill>
                  <a:srgbClr val="000000"/>
                </a:solidFill>
              </a:rPr>
              <a:t>LWP-</a:t>
            </a:r>
            <a:r>
              <a:rPr lang="de-DE" sz="1200" dirty="0" err="1">
                <a:solidFill>
                  <a:srgbClr val="000000"/>
                </a:solidFill>
              </a:rPr>
              <a:t>retrieval</a:t>
            </a:r>
            <a:endParaRPr lang="en-GB" sz="1200" dirty="0">
              <a:solidFill>
                <a:srgbClr val="000000"/>
              </a:solidFill>
            </a:endParaRPr>
          </a:p>
          <a:p>
            <a:r>
              <a:rPr lang="de-DE" sz="1200" dirty="0">
                <a:solidFill>
                  <a:srgbClr val="000000"/>
                </a:solidFill>
              </a:rPr>
              <a:t>a</a:t>
            </a:r>
            <a:r>
              <a:rPr lang="en-GB" sz="1200" dirty="0" err="1">
                <a:solidFill>
                  <a:srgbClr val="000000"/>
                </a:solidFill>
              </a:rPr>
              <a:t>rtificial</a:t>
            </a:r>
            <a:r>
              <a:rPr lang="en-GB" sz="1200" dirty="0">
                <a:solidFill>
                  <a:srgbClr val="000000"/>
                </a:solidFill>
              </a:rPr>
              <a:t> sky-clearing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A68068C-17ED-4BF4-AC2C-F1D9AA55F383}"/>
              </a:ext>
            </a:extLst>
          </p:cNvPr>
          <p:cNvSpPr txBox="1"/>
          <p:nvPr/>
        </p:nvSpPr>
        <p:spPr>
          <a:xfrm>
            <a:off x="7458881" y="3074894"/>
            <a:ext cx="160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Testing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methods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with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model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consistency</a:t>
            </a:r>
            <a:r>
              <a:rPr lang="de-DE" sz="1200" dirty="0">
                <a:solidFill>
                  <a:srgbClr val="000000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0000"/>
                </a:solidFill>
              </a:rPr>
              <a:t>OmB</a:t>
            </a:r>
            <a:endParaRPr lang="de-DE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0000"/>
                </a:solidFill>
              </a:rPr>
              <a:t>TROPoe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CFEF7E7-56F7-4C49-BA50-151C8690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3" y="2447792"/>
            <a:ext cx="1546054" cy="7077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F638DC7-D002-4F26-8CAD-3CD3DA37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3" r="66138" b="70328"/>
          <a:stretch/>
        </p:blipFill>
        <p:spPr>
          <a:xfrm>
            <a:off x="548817" y="3950092"/>
            <a:ext cx="1447785" cy="52215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433853B-4F6D-448D-903B-737F92AAA6F6}"/>
              </a:ext>
            </a:extLst>
          </p:cNvPr>
          <p:cNvSpPr txBox="1"/>
          <p:nvPr/>
        </p:nvSpPr>
        <p:spPr>
          <a:xfrm>
            <a:off x="3200816" y="1324263"/>
            <a:ext cx="13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Lv1 Tb </a:t>
            </a:r>
            <a:r>
              <a:rPr lang="de-DE" dirty="0" err="1"/>
              <a:t>data</a:t>
            </a:r>
            <a:endParaRPr lang="en-GB" dirty="0"/>
          </a:p>
        </p:txBody>
      </p:sp>
      <p:sp>
        <p:nvSpPr>
          <p:cNvPr id="21" name="Geschweifte Klammer rechts 20">
            <a:extLst>
              <a:ext uri="{FF2B5EF4-FFF2-40B4-BE49-F238E27FC236}">
                <a16:creationId xmlns:a16="http://schemas.microsoft.com/office/drawing/2014/main" id="{A0C37801-3E60-4124-AF7A-9BA4847ED156}"/>
              </a:ext>
            </a:extLst>
          </p:cNvPr>
          <p:cNvSpPr/>
          <p:nvPr/>
        </p:nvSpPr>
        <p:spPr>
          <a:xfrm rot="5400000">
            <a:off x="3792541" y="1184072"/>
            <a:ext cx="215329" cy="1171449"/>
          </a:xfrm>
          <a:prstGeom prst="rightBrace">
            <a:avLst>
              <a:gd name="adj1" fmla="val 62455"/>
              <a:gd name="adj2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B5EF7B6-E5FA-4959-9184-2155DC157D1B}"/>
              </a:ext>
            </a:extLst>
          </p:cNvPr>
          <p:cNvCxnSpPr>
            <a:cxnSpLocks/>
            <a:stCxn id="21" idx="1"/>
            <a:endCxn id="7" idx="0"/>
          </p:cNvCxnSpPr>
          <p:nvPr/>
        </p:nvCxnSpPr>
        <p:spPr>
          <a:xfrm>
            <a:off x="3900205" y="1877461"/>
            <a:ext cx="12890" cy="41750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22CE2AA-E82F-4E38-83A8-340DD83CF966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4679577" y="2599766"/>
            <a:ext cx="65510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B19DF94-0C8C-4C55-A252-460536AF84F9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2075130" y="2074597"/>
            <a:ext cx="1071484" cy="5162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03837A16-5BA9-4F87-8534-AF812AF1A060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2075130" y="2581838"/>
            <a:ext cx="1071484" cy="9775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19E33838-A76C-4406-9C37-D29DD3CB1C3D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867647" y="2599766"/>
            <a:ext cx="591234" cy="1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18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A3E2A-8FC8-4483-AE98-A9A6CBF6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470807" cy="720197"/>
          </a:xfrm>
        </p:spPr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operational 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checks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gb</a:t>
            </a:r>
            <a:r>
              <a:rPr lang="de-DE" dirty="0"/>
              <a:t> MWR </a:t>
            </a:r>
            <a:r>
              <a:rPr lang="de-DE" dirty="0" err="1"/>
              <a:t>data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D127A4-1BC2-49E9-83C8-6D6F2D57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1384A2-360A-4819-8EF8-D4358707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CC45E5-DCC7-4ABE-AAF0-5A22991C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82BFD9F-D088-4490-B7DD-45BAEC3F99FE}"/>
              </a:ext>
            </a:extLst>
          </p:cNvPr>
          <p:cNvSpPr/>
          <p:nvPr/>
        </p:nvSpPr>
        <p:spPr>
          <a:xfrm>
            <a:off x="3146613" y="2294966"/>
            <a:ext cx="1532964" cy="609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rgbClr val="000000"/>
                </a:solidFill>
              </a:rPr>
              <a:t>Spectral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consistency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889B23D-796D-4510-A836-2FEA46D3D6E1}"/>
              </a:ext>
            </a:extLst>
          </p:cNvPr>
          <p:cNvSpPr/>
          <p:nvPr/>
        </p:nvSpPr>
        <p:spPr>
          <a:xfrm>
            <a:off x="542166" y="3254549"/>
            <a:ext cx="1532964" cy="609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rgbClr val="000000"/>
                </a:solidFill>
              </a:rPr>
              <a:t>Calibration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monitoring</a:t>
            </a:r>
            <a:r>
              <a:rPr lang="de-DE" sz="1200" dirty="0">
                <a:solidFill>
                  <a:srgbClr val="000000"/>
                </a:solidFill>
              </a:rPr>
              <a:t> (</a:t>
            </a:r>
            <a:r>
              <a:rPr lang="de-DE" sz="1200" dirty="0" err="1">
                <a:solidFill>
                  <a:srgbClr val="000000"/>
                </a:solidFill>
              </a:rPr>
              <a:t>OmB</a:t>
            </a:r>
            <a:r>
              <a:rPr lang="de-DE" sz="1200" dirty="0">
                <a:solidFill>
                  <a:srgbClr val="000000"/>
                </a:solidFill>
              </a:rPr>
              <a:t>)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D0116EA-1ED6-406B-99C7-F7758F7A4EC2}"/>
              </a:ext>
            </a:extLst>
          </p:cNvPr>
          <p:cNvSpPr/>
          <p:nvPr/>
        </p:nvSpPr>
        <p:spPr>
          <a:xfrm>
            <a:off x="542166" y="1769797"/>
            <a:ext cx="1532964" cy="609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Radome </a:t>
            </a:r>
            <a:r>
              <a:rPr lang="de-DE" sz="1200" dirty="0" err="1">
                <a:solidFill>
                  <a:srgbClr val="000000"/>
                </a:solidFill>
              </a:rPr>
              <a:t>monitoring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60A9A4F-62D1-49C5-BA77-E629BAD46F3A}"/>
              </a:ext>
            </a:extLst>
          </p:cNvPr>
          <p:cNvSpPr/>
          <p:nvPr/>
        </p:nvSpPr>
        <p:spPr>
          <a:xfrm>
            <a:off x="5334683" y="2294966"/>
            <a:ext cx="1532964" cy="609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Liquid </a:t>
            </a:r>
            <a:r>
              <a:rPr lang="de-DE" sz="1200" dirty="0" err="1">
                <a:solidFill>
                  <a:srgbClr val="000000"/>
                </a:solidFill>
              </a:rPr>
              <a:t>water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detection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FC917AB-79EE-448A-87F7-6635563415E1}"/>
              </a:ext>
            </a:extLst>
          </p:cNvPr>
          <p:cNvSpPr/>
          <p:nvPr/>
        </p:nvSpPr>
        <p:spPr>
          <a:xfrm>
            <a:off x="7458881" y="2294967"/>
            <a:ext cx="1532964" cy="609600"/>
          </a:xfrm>
          <a:prstGeom prst="roundRect">
            <a:avLst/>
          </a:prstGeom>
          <a:noFill/>
          <a:ln w="28575">
            <a:solidFill>
              <a:srgbClr val="1E3571">
                <a:alpha val="5294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Assimilation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EFF6AD3-8D76-46AF-AE27-9F381EC23A06}"/>
              </a:ext>
            </a:extLst>
          </p:cNvPr>
          <p:cNvSpPr txBox="1"/>
          <p:nvPr/>
        </p:nvSpPr>
        <p:spPr>
          <a:xfrm>
            <a:off x="2958353" y="2945265"/>
            <a:ext cx="1883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Currently</a:t>
            </a:r>
            <a:r>
              <a:rPr lang="de-DE" sz="1200" dirty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SPC </a:t>
            </a:r>
            <a:r>
              <a:rPr lang="de-DE" sz="1200" dirty="0" err="1">
                <a:solidFill>
                  <a:srgbClr val="000000"/>
                </a:solidFill>
              </a:rPr>
              <a:t>retrieval</a:t>
            </a:r>
            <a:r>
              <a:rPr lang="de-DE" sz="1200" dirty="0">
                <a:solidFill>
                  <a:srgbClr val="000000"/>
                </a:solidFill>
              </a:rPr>
              <a:t> (RPG)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NN Bernhard</a:t>
            </a:r>
          </a:p>
          <a:p>
            <a:r>
              <a:rPr lang="de-DE" sz="1200" dirty="0" err="1">
                <a:solidFill>
                  <a:srgbClr val="000000"/>
                </a:solidFill>
              </a:rPr>
              <a:t>Planned</a:t>
            </a:r>
            <a:endParaRPr lang="de-DE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All </a:t>
            </a:r>
            <a:r>
              <a:rPr lang="de-DE" sz="1200" dirty="0" err="1">
                <a:solidFill>
                  <a:srgbClr val="000000"/>
                </a:solidFill>
              </a:rPr>
              <a:t>elevation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angles</a:t>
            </a:r>
            <a:endParaRPr lang="de-DE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Case </a:t>
            </a:r>
            <a:r>
              <a:rPr lang="de-DE" sz="1200" dirty="0" err="1">
                <a:solidFill>
                  <a:srgbClr val="000000"/>
                </a:solidFill>
              </a:rPr>
              <a:t>selection</a:t>
            </a:r>
            <a:r>
              <a:rPr lang="de-DE" sz="1200" dirty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0000"/>
                </a:solidFill>
              </a:rPr>
              <a:t>Wet</a:t>
            </a:r>
            <a:r>
              <a:rPr lang="de-DE" sz="1200" dirty="0">
                <a:solidFill>
                  <a:srgbClr val="000000"/>
                </a:solidFill>
              </a:rPr>
              <a:t> radome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0000"/>
                </a:solidFill>
              </a:rPr>
              <a:t>scattering</a:t>
            </a:r>
            <a:r>
              <a:rPr lang="de-DE" sz="1200" dirty="0">
                <a:solidFill>
                  <a:srgbClr val="000000"/>
                </a:solidFill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RFI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1C9C88-2356-4196-9147-30501CCBBB99}"/>
              </a:ext>
            </a:extLst>
          </p:cNvPr>
          <p:cNvSpPr txBox="1"/>
          <p:nvPr/>
        </p:nvSpPr>
        <p:spPr>
          <a:xfrm>
            <a:off x="5383989" y="2971444"/>
            <a:ext cx="1532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All </a:t>
            </a:r>
            <a:r>
              <a:rPr lang="de-DE" sz="1200" dirty="0" err="1">
                <a:solidFill>
                  <a:srgbClr val="000000"/>
                </a:solidFill>
              </a:rPr>
              <a:t>elevation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angles</a:t>
            </a:r>
            <a:endParaRPr lang="de-DE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</a:rPr>
              <a:t>Training </a:t>
            </a:r>
            <a:r>
              <a:rPr lang="de-DE" sz="1200" dirty="0" err="1">
                <a:solidFill>
                  <a:srgbClr val="000000"/>
                </a:solidFill>
              </a:rPr>
              <a:t>with</a:t>
            </a:r>
            <a:r>
              <a:rPr lang="de-DE" sz="1200" dirty="0">
                <a:solidFill>
                  <a:srgbClr val="000000"/>
                </a:solidFill>
              </a:rPr>
              <a:t> ERA-5 </a:t>
            </a:r>
            <a:r>
              <a:rPr lang="de-DE" sz="1200" dirty="0" err="1">
                <a:solidFill>
                  <a:srgbClr val="000000"/>
                </a:solidFill>
              </a:rPr>
              <a:t>data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95D1390-6886-48AE-B69D-25A990EA09C2}"/>
              </a:ext>
            </a:extLst>
          </p:cNvPr>
          <p:cNvSpPr/>
          <p:nvPr/>
        </p:nvSpPr>
        <p:spPr>
          <a:xfrm>
            <a:off x="5455706" y="3886105"/>
            <a:ext cx="1532964" cy="609600"/>
          </a:xfrm>
          <a:prstGeom prst="roundRect">
            <a:avLst/>
          </a:prstGeom>
          <a:noFill/>
          <a:ln w="28575">
            <a:solidFill>
              <a:srgbClr val="1E3571">
                <a:alpha val="4902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>
                <a:solidFill>
                  <a:srgbClr val="000000"/>
                </a:solidFill>
              </a:rPr>
              <a:t>LWP-</a:t>
            </a:r>
            <a:r>
              <a:rPr lang="de-DE" sz="1200" dirty="0" err="1">
                <a:solidFill>
                  <a:srgbClr val="000000"/>
                </a:solidFill>
              </a:rPr>
              <a:t>retrieval</a:t>
            </a:r>
            <a:endParaRPr lang="en-GB" sz="1200" dirty="0">
              <a:solidFill>
                <a:srgbClr val="000000"/>
              </a:solidFill>
            </a:endParaRPr>
          </a:p>
          <a:p>
            <a:r>
              <a:rPr lang="de-DE" sz="1200" dirty="0">
                <a:solidFill>
                  <a:srgbClr val="000000"/>
                </a:solidFill>
              </a:rPr>
              <a:t>a</a:t>
            </a:r>
            <a:r>
              <a:rPr lang="en-GB" sz="1200" dirty="0" err="1">
                <a:solidFill>
                  <a:srgbClr val="000000"/>
                </a:solidFill>
              </a:rPr>
              <a:t>rtificial</a:t>
            </a:r>
            <a:r>
              <a:rPr lang="en-GB" sz="1200" dirty="0">
                <a:solidFill>
                  <a:srgbClr val="000000"/>
                </a:solidFill>
              </a:rPr>
              <a:t> sky-clearing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A68068C-17ED-4BF4-AC2C-F1D9AA55F383}"/>
              </a:ext>
            </a:extLst>
          </p:cNvPr>
          <p:cNvSpPr txBox="1"/>
          <p:nvPr/>
        </p:nvSpPr>
        <p:spPr>
          <a:xfrm>
            <a:off x="7458881" y="3074894"/>
            <a:ext cx="1604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</a:rPr>
              <a:t>Testing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methods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with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model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consistency</a:t>
            </a:r>
            <a:r>
              <a:rPr lang="de-DE" sz="1200" dirty="0">
                <a:solidFill>
                  <a:srgbClr val="000000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0000"/>
                </a:solidFill>
              </a:rPr>
              <a:t>OmB</a:t>
            </a:r>
            <a:endParaRPr lang="de-DE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0000"/>
                </a:solidFill>
              </a:rPr>
              <a:t>TROPoe</a:t>
            </a:r>
            <a:endParaRPr lang="de-DE" sz="1200" dirty="0">
              <a:solidFill>
                <a:srgbClr val="000000"/>
              </a:solidFill>
            </a:endParaRPr>
          </a:p>
          <a:p>
            <a:r>
              <a:rPr lang="de-DE" sz="1200" dirty="0">
                <a:solidFill>
                  <a:srgbClr val="000000"/>
                </a:solidFill>
              </a:rPr>
              <a:t>BUFR - Format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CFEF7E7-56F7-4C49-BA50-151C8690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3" y="2447792"/>
            <a:ext cx="1546054" cy="7077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F638DC7-D002-4F26-8CAD-3CD3DA37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3" r="66138" b="70328"/>
          <a:stretch/>
        </p:blipFill>
        <p:spPr>
          <a:xfrm>
            <a:off x="548817" y="3950092"/>
            <a:ext cx="1447785" cy="52215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433853B-4F6D-448D-903B-737F92AAA6F6}"/>
              </a:ext>
            </a:extLst>
          </p:cNvPr>
          <p:cNvSpPr txBox="1"/>
          <p:nvPr/>
        </p:nvSpPr>
        <p:spPr>
          <a:xfrm>
            <a:off x="3200816" y="1324263"/>
            <a:ext cx="13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Lv1 Tb </a:t>
            </a:r>
            <a:r>
              <a:rPr lang="de-DE" dirty="0" err="1"/>
              <a:t>data</a:t>
            </a:r>
            <a:endParaRPr lang="en-GB" dirty="0"/>
          </a:p>
        </p:txBody>
      </p:sp>
      <p:sp>
        <p:nvSpPr>
          <p:cNvPr id="21" name="Geschweifte Klammer rechts 20">
            <a:extLst>
              <a:ext uri="{FF2B5EF4-FFF2-40B4-BE49-F238E27FC236}">
                <a16:creationId xmlns:a16="http://schemas.microsoft.com/office/drawing/2014/main" id="{A0C37801-3E60-4124-AF7A-9BA4847ED156}"/>
              </a:ext>
            </a:extLst>
          </p:cNvPr>
          <p:cNvSpPr/>
          <p:nvPr/>
        </p:nvSpPr>
        <p:spPr>
          <a:xfrm rot="5400000">
            <a:off x="3792541" y="1184072"/>
            <a:ext cx="215329" cy="1171449"/>
          </a:xfrm>
          <a:prstGeom prst="rightBrace">
            <a:avLst>
              <a:gd name="adj1" fmla="val 62455"/>
              <a:gd name="adj2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B5EF7B6-E5FA-4959-9184-2155DC157D1B}"/>
              </a:ext>
            </a:extLst>
          </p:cNvPr>
          <p:cNvCxnSpPr>
            <a:cxnSpLocks/>
            <a:stCxn id="21" idx="1"/>
            <a:endCxn id="7" idx="0"/>
          </p:cNvCxnSpPr>
          <p:nvPr/>
        </p:nvCxnSpPr>
        <p:spPr>
          <a:xfrm>
            <a:off x="3900205" y="1877461"/>
            <a:ext cx="12890" cy="41750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522CE2AA-E82F-4E38-83A8-340DD83CF966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4679577" y="2599766"/>
            <a:ext cx="65510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B19DF94-0C8C-4C55-A252-460536AF84F9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2075130" y="2074597"/>
            <a:ext cx="1071484" cy="5162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03837A16-5BA9-4F87-8534-AF812AF1A060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2075130" y="2581838"/>
            <a:ext cx="1071484" cy="9775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19E33838-A76C-4406-9C37-D29DD3CB1C3D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867647" y="2599766"/>
            <a:ext cx="591234" cy="1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52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A464A-48CB-4E52-B24F-7A156296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consistency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6062FB-7A5A-43BD-A263-FAFFCFE2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"/>
            </a:pPr>
            <a:r>
              <a:rPr lang="de-DE" dirty="0"/>
              <a:t>SPC-Retrieval (RPG) at 54 GHz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proven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reliable (NN </a:t>
            </a:r>
            <a:r>
              <a:rPr lang="de-DE" dirty="0" err="1"/>
              <a:t>with</a:t>
            </a:r>
            <a:r>
              <a:rPr lang="de-DE" dirty="0"/>
              <a:t> 1 </a:t>
            </a:r>
            <a:r>
              <a:rPr lang="de-DE" dirty="0" err="1"/>
              <a:t>or</a:t>
            </a:r>
            <a:r>
              <a:rPr lang="de-DE" dirty="0"/>
              <a:t> 2 HL)</a:t>
            </a:r>
          </a:p>
          <a:p>
            <a:pPr>
              <a:buFont typeface="Wingdings" panose="05000000000000000000" pitchFamily="2" charset="2"/>
              <a:buChar char=""/>
            </a:pPr>
            <a:r>
              <a:rPr lang="de-DE" dirty="0"/>
              <a:t>Bernhards NN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usefull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quick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outliers</a:t>
            </a:r>
            <a:endParaRPr lang="de-DE" dirty="0"/>
          </a:p>
          <a:p>
            <a:pPr>
              <a:buFont typeface="Wingdings" panose="05000000000000000000" pitchFamily="2" charset="2"/>
              <a:buChar char="q"/>
            </a:pP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de-DE" dirty="0"/>
              <a:t>Any </a:t>
            </a:r>
            <a:r>
              <a:rPr lang="de-DE" dirty="0" err="1"/>
              <a:t>elevation</a:t>
            </a:r>
            <a:r>
              <a:rPr lang="de-DE" dirty="0"/>
              <a:t> angle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de-DE" dirty="0"/>
              <a:t>Any </a:t>
            </a:r>
            <a:r>
              <a:rPr lang="de-DE" dirty="0" err="1"/>
              <a:t>site</a:t>
            </a:r>
            <a:endParaRPr lang="de-DE" dirty="0"/>
          </a:p>
          <a:p>
            <a:pPr>
              <a:buFont typeface="Wingdings" panose="05000000000000000000" pitchFamily="2" charset="2"/>
              <a:buChar char="q"/>
            </a:pP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discriminate</a:t>
            </a:r>
            <a:r>
              <a:rPr lang="de-DE" dirty="0"/>
              <a:t> and </a:t>
            </a:r>
            <a:r>
              <a:rPr lang="de-DE" dirty="0" err="1"/>
              <a:t>classify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inconsistency</a:t>
            </a:r>
            <a:endParaRPr lang="de-DE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de-DE" dirty="0" err="1"/>
              <a:t>Wet</a:t>
            </a:r>
            <a:r>
              <a:rPr lang="de-DE" dirty="0"/>
              <a:t> radome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de-DE" dirty="0" err="1"/>
              <a:t>Scatter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on </a:t>
            </a:r>
            <a:r>
              <a:rPr lang="de-DE" dirty="0" err="1"/>
              <a:t>atmospheric</a:t>
            </a:r>
            <a:r>
              <a:rPr lang="de-DE" dirty="0"/>
              <a:t> rain </a:t>
            </a:r>
            <a:r>
              <a:rPr lang="de-DE" dirty="0" err="1"/>
              <a:t>droplets</a:t>
            </a:r>
            <a:r>
              <a:rPr lang="de-DE" dirty="0"/>
              <a:t> (</a:t>
            </a:r>
            <a:r>
              <a:rPr lang="de-DE" dirty="0" err="1"/>
              <a:t>Pamtra</a:t>
            </a:r>
            <a:r>
              <a:rPr lang="de-DE" dirty="0"/>
              <a:t>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detectable</a:t>
            </a:r>
            <a:endParaRPr lang="de-DE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de-DE" dirty="0"/>
              <a:t>RFI (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inconsistent</a:t>
            </a:r>
            <a:r>
              <a:rPr lang="de-DE" dirty="0"/>
              <a:t> but not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Overall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consistency</a:t>
            </a:r>
            <a:r>
              <a:rPr lang="de-DE" dirty="0"/>
              <a:t> check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623105-870F-4AF2-AC6F-F492C1C5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73F230-EF58-4106-8576-8E035C83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2EB141-1DD8-4F8D-9C57-7BE60917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47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27A91A1-B1E4-4D9D-B9A8-EFC571426937}"/>
              </a:ext>
            </a:extLst>
          </p:cNvPr>
          <p:cNvSpPr txBox="1"/>
          <p:nvPr/>
        </p:nvSpPr>
        <p:spPr>
          <a:xfrm rot="16200000">
            <a:off x="3715566" y="2238569"/>
            <a:ext cx="9028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Cloudy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40F2A21-6044-4670-B746-D04DCF39A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7" y="1077596"/>
            <a:ext cx="4521796" cy="29733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D19AA0-7AA9-4754-8406-B41E6716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3440543" cy="720197"/>
          </a:xfrm>
        </p:spPr>
        <p:txBody>
          <a:bodyPr/>
          <a:lstStyle/>
          <a:p>
            <a:r>
              <a:rPr lang="en-GB" dirty="0"/>
              <a:t>Clear-sky vs. cloudy variability (LWP &amp; Tb)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3451D1-2271-4CAE-9191-70C39939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543049"/>
            <a:ext cx="3208068" cy="2293845"/>
          </a:xfrm>
        </p:spPr>
        <p:txBody>
          <a:bodyPr>
            <a:normAutofit fontScale="85000" lnSpcReduction="10000"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dirty="0"/>
              <a:t>LWP varies in clouds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/>
              <a:t>This leads to random differences in model comparisons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/>
              <a:t>Also in observation space (Tb)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dirty="0"/>
              <a:t>This representativity error of the observation minus first guess (model equivalent) is important for data assimilation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B7CA71-839F-47D9-9F31-86D8B50CA1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424" y="4177365"/>
            <a:ext cx="4861323" cy="442035"/>
          </a:xfrm>
        </p:spPr>
        <p:txBody>
          <a:bodyPr/>
          <a:lstStyle/>
          <a:p>
            <a:pPr algn="ctr"/>
            <a:r>
              <a:rPr lang="en-GB" dirty="0"/>
              <a:t>MWR observation and first guess (ICON-D2) of LWP and difference of obs. and first guess at 31.4GHz; A clear and a cloudy case.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E1ED16-F522-4E28-96E1-76EEB0B0B06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0B7C65-1332-449C-A810-EFB660F5B4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ExOb Seminar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0ABB2A0-B06B-4937-9401-69A2CFC81D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4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7FCD06A-759A-4A1B-A2D7-81CF6E5C2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7" y="1077596"/>
            <a:ext cx="4521795" cy="2973389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490A5F0-11D0-4B81-9399-8824DB4BD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7" y="1077597"/>
            <a:ext cx="4757423" cy="297338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8175927-1553-4A57-854C-2C047820A274}"/>
              </a:ext>
            </a:extLst>
          </p:cNvPr>
          <p:cNvSpPr/>
          <p:nvPr/>
        </p:nvSpPr>
        <p:spPr>
          <a:xfrm>
            <a:off x="3870769" y="951217"/>
            <a:ext cx="5273231" cy="3226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nhaltsplatzhalter 10">
            <a:extLst>
              <a:ext uri="{FF2B5EF4-FFF2-40B4-BE49-F238E27FC236}">
                <a16:creationId xmlns:a16="http://schemas.microsoft.com/office/drawing/2014/main" id="{D3747EF9-B379-48CE-832B-69D20547C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75" y="1077595"/>
            <a:ext cx="4757423" cy="297338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AD37918-6800-46E8-839A-94AAB7FDADFD}"/>
              </a:ext>
            </a:extLst>
          </p:cNvPr>
          <p:cNvSpPr txBox="1"/>
          <p:nvPr/>
        </p:nvSpPr>
        <p:spPr>
          <a:xfrm rot="16200000">
            <a:off x="3798923" y="2238569"/>
            <a:ext cx="7360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Clear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A464A-48CB-4E52-B24F-7A156296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Liquid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detection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6062FB-7A5A-43BD-A263-FAFFCFE2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"/>
            </a:pPr>
            <a:r>
              <a:rPr lang="de-DE" dirty="0" err="1"/>
              <a:t>Neural</a:t>
            </a:r>
            <a:r>
              <a:rPr lang="de-DE" dirty="0"/>
              <a:t> Network </a:t>
            </a:r>
            <a:r>
              <a:rPr lang="de-DE" dirty="0" err="1"/>
              <a:t>classifier</a:t>
            </a:r>
            <a:r>
              <a:rPr lang="de-DE" dirty="0"/>
              <a:t> </a:t>
            </a:r>
            <a:r>
              <a:rPr lang="de-DE" dirty="0" err="1"/>
              <a:t>trained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ICON-2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guess</a:t>
            </a:r>
            <a:r>
              <a:rPr lang="de-DE" dirty="0"/>
              <a:t> + RTTOV-</a:t>
            </a:r>
            <a:r>
              <a:rPr lang="de-DE" dirty="0" err="1"/>
              <a:t>gb</a:t>
            </a:r>
            <a:endParaRPr lang="de-DE" dirty="0"/>
          </a:p>
          <a:p>
            <a:pPr>
              <a:buFont typeface="Wingdings" panose="05000000000000000000" pitchFamily="2" charset="2"/>
              <a:buChar char=""/>
            </a:pP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empirical</a:t>
            </a:r>
            <a:r>
              <a:rPr lang="de-DE" dirty="0"/>
              <a:t> </a:t>
            </a:r>
            <a:r>
              <a:rPr lang="de-DE" dirty="0" err="1"/>
              <a:t>classifier</a:t>
            </a:r>
            <a:r>
              <a:rPr lang="de-DE" dirty="0"/>
              <a:t> &amp; </a:t>
            </a:r>
            <a:r>
              <a:rPr lang="de-DE" dirty="0" err="1"/>
              <a:t>tested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+ </a:t>
            </a:r>
            <a:r>
              <a:rPr lang="de-DE" dirty="0" err="1"/>
              <a:t>cloudNet</a:t>
            </a:r>
            <a:endParaRPr lang="de-DE" dirty="0"/>
          </a:p>
          <a:p>
            <a:pPr>
              <a:buFont typeface="Wingdings" panose="05000000000000000000" pitchFamily="2" charset="2"/>
              <a:buChar char=""/>
            </a:pPr>
            <a:r>
              <a:rPr lang="de-DE" dirty="0" err="1"/>
              <a:t>Effect</a:t>
            </a:r>
            <a:r>
              <a:rPr lang="de-DE" dirty="0"/>
              <a:t> on </a:t>
            </a:r>
            <a:r>
              <a:rPr lang="de-DE" dirty="0" err="1"/>
              <a:t>OmB</a:t>
            </a:r>
            <a:r>
              <a:rPr lang="de-DE" dirty="0"/>
              <a:t> </a:t>
            </a:r>
            <a:r>
              <a:rPr lang="de-DE" dirty="0" err="1"/>
              <a:t>statistics</a:t>
            </a:r>
            <a:endParaRPr lang="de-DE" dirty="0"/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Training </a:t>
            </a:r>
            <a:r>
              <a:rPr lang="de-DE" dirty="0" err="1"/>
              <a:t>with</a:t>
            </a:r>
            <a:r>
              <a:rPr lang="de-DE" dirty="0"/>
              <a:t> ERA 5,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mixing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and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dataset</a:t>
            </a:r>
            <a:r>
              <a:rPr lang="de-DE" dirty="0"/>
              <a:t> </a:t>
            </a:r>
            <a:r>
              <a:rPr lang="de-DE" dirty="0" err="1"/>
              <a:t>randomly</a:t>
            </a:r>
            <a:endParaRPr lang="de-DE" dirty="0"/>
          </a:p>
          <a:p>
            <a:pPr>
              <a:buFont typeface="Wingdings" panose="05000000000000000000" pitchFamily="2" charset="2"/>
              <a:buChar char="q"/>
            </a:pPr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possibilities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deal </a:t>
            </a:r>
            <a:r>
              <a:rPr lang="de-DE" dirty="0" err="1"/>
              <a:t>with</a:t>
            </a:r>
            <a:r>
              <a:rPr lang="de-DE" dirty="0"/>
              <a:t> LW </a:t>
            </a:r>
            <a:r>
              <a:rPr lang="de-DE" dirty="0" err="1"/>
              <a:t>affected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in </a:t>
            </a:r>
            <a:r>
              <a:rPr lang="de-DE" dirty="0" err="1"/>
              <a:t>assimilation</a:t>
            </a:r>
            <a:endParaRPr lang="de-DE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de-DE" dirty="0" err="1"/>
              <a:t>Averaging</a:t>
            </a:r>
            <a:endParaRPr lang="de-DE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sky</a:t>
            </a:r>
            <a:r>
              <a:rPr lang="de-DE" dirty="0"/>
              <a:t>-clearing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de-DE" dirty="0" err="1"/>
              <a:t>Typically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LWP in </a:t>
            </a:r>
            <a:r>
              <a:rPr lang="de-DE" dirty="0" err="1"/>
              <a:t>modell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observed</a:t>
            </a:r>
            <a:endParaRPr lang="de-DE" dirty="0"/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623105-870F-4AF2-AC6F-F492C1C5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73F230-EF58-4106-8576-8E035C83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2EB141-1DD8-4F8D-9C57-7BE60917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60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8109C-8D15-46CB-AEA5-910DAD23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Implementation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classifier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237ED1-4A9C-42A1-A919-A8A27F17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198DA8-6A25-44AD-88CD-9C692B8F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ExOb Seminar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1FFB18-1F26-4009-AE96-3DC9104D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0DE25B-E8A9-436B-8CBE-772AB2CF1748}"/>
              </a:ext>
            </a:extLst>
          </p:cNvPr>
          <p:cNvSpPr/>
          <p:nvPr/>
        </p:nvSpPr>
        <p:spPr>
          <a:xfrm>
            <a:off x="395287" y="1438102"/>
            <a:ext cx="1491702" cy="295101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/>
              <a:t>Datasets</a:t>
            </a:r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Tb(IR,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Std(Tb)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Cloud </a:t>
            </a:r>
            <a:r>
              <a:rPr lang="de-DE" sz="1400" dirty="0" err="1">
                <a:solidFill>
                  <a:srgbClr val="000000"/>
                </a:solidFill>
              </a:rPr>
              <a:t>cover</a:t>
            </a:r>
            <a:endParaRPr lang="de-DE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0000"/>
                </a:solidFill>
              </a:rPr>
              <a:t>CloudNet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target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class</a:t>
            </a:r>
            <a:r>
              <a:rPr lang="de-DE" sz="1400" dirty="0">
                <a:solidFill>
                  <a:srgbClr val="000000"/>
                </a:solidFill>
              </a:rPr>
              <a:t>.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B8A07AA-5734-4709-A0A9-D3926D845B34}"/>
              </a:ext>
            </a:extLst>
          </p:cNvPr>
          <p:cNvSpPr/>
          <p:nvPr/>
        </p:nvSpPr>
        <p:spPr>
          <a:xfrm>
            <a:off x="542166" y="1798201"/>
            <a:ext cx="1145318" cy="396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Input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73AA3B3-7142-4E96-A029-64B1ACAEFF55}"/>
              </a:ext>
            </a:extLst>
          </p:cNvPr>
          <p:cNvSpPr/>
          <p:nvPr/>
        </p:nvSpPr>
        <p:spPr>
          <a:xfrm>
            <a:off x="542166" y="3093660"/>
            <a:ext cx="1145318" cy="396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Ground </a:t>
            </a:r>
            <a:r>
              <a:rPr lang="de-DE" sz="1400" dirty="0" err="1">
                <a:solidFill>
                  <a:srgbClr val="000000"/>
                </a:solidFill>
              </a:rPr>
              <a:t>truth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5AA3AB1-D009-4B85-863D-7E57872759E9}"/>
              </a:ext>
            </a:extLst>
          </p:cNvPr>
          <p:cNvSpPr/>
          <p:nvPr/>
        </p:nvSpPr>
        <p:spPr>
          <a:xfrm>
            <a:off x="2053243" y="1798201"/>
            <a:ext cx="972113" cy="3600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0000"/>
                </a:solidFill>
              </a:rPr>
              <a:t>train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63AD4AC-117F-4461-96D4-3CE06F1B6D93}"/>
              </a:ext>
            </a:extLst>
          </p:cNvPr>
          <p:cNvSpPr/>
          <p:nvPr/>
        </p:nvSpPr>
        <p:spPr>
          <a:xfrm>
            <a:off x="2053243" y="3257548"/>
            <a:ext cx="972113" cy="3600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0000"/>
                </a:solidFill>
              </a:rPr>
              <a:t>test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73046AD-7B42-433E-B295-6A1D3F8487CC}"/>
              </a:ext>
            </a:extLst>
          </p:cNvPr>
          <p:cNvSpPr/>
          <p:nvPr/>
        </p:nvSpPr>
        <p:spPr>
          <a:xfrm>
            <a:off x="3309944" y="2421594"/>
            <a:ext cx="1346661" cy="5070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0000"/>
                </a:solidFill>
              </a:rPr>
              <a:t>classifier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3601D06-9C0A-4515-AE16-503BD884BB82}"/>
              </a:ext>
            </a:extLst>
          </p:cNvPr>
          <p:cNvSpPr/>
          <p:nvPr/>
        </p:nvSpPr>
        <p:spPr>
          <a:xfrm>
            <a:off x="5950959" y="1438102"/>
            <a:ext cx="1491702" cy="295101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err="1"/>
              <a:t>Prediction</a:t>
            </a:r>
            <a:endParaRPr lang="de-DE" dirty="0"/>
          </a:p>
          <a:p>
            <a:pPr algn="r"/>
            <a:r>
              <a:rPr lang="de-DE" dirty="0" err="1">
                <a:solidFill>
                  <a:srgbClr val="000000"/>
                </a:solidFill>
              </a:rPr>
              <a:t>threshold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 err="1">
                <a:solidFill>
                  <a:srgbClr val="000000"/>
                </a:solidFill>
              </a:rPr>
              <a:t>Probability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/>
          </a:p>
          <a:p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04CE1FA-3737-4AC3-9C1A-677D4A4623B9}"/>
              </a:ext>
            </a:extLst>
          </p:cNvPr>
          <p:cNvSpPr/>
          <p:nvPr/>
        </p:nvSpPr>
        <p:spPr>
          <a:xfrm>
            <a:off x="4834128" y="2495083"/>
            <a:ext cx="972113" cy="3600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0000"/>
                </a:solidFill>
              </a:rPr>
              <a:t>predict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CDF384D-3868-4DF8-89EF-64169A47CEC3}"/>
              </a:ext>
            </a:extLst>
          </p:cNvPr>
          <p:cNvSpPr/>
          <p:nvPr/>
        </p:nvSpPr>
        <p:spPr>
          <a:xfrm>
            <a:off x="7752072" y="1996380"/>
            <a:ext cx="1145318" cy="396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Clear/ </a:t>
            </a:r>
          </a:p>
          <a:p>
            <a:pPr algn="ctr"/>
            <a:r>
              <a:rPr lang="de-DE" sz="1400" dirty="0" err="1">
                <a:solidFill>
                  <a:srgbClr val="000000"/>
                </a:solidFill>
              </a:rPr>
              <a:t>no</a:t>
            </a:r>
            <a:r>
              <a:rPr lang="de-DE" sz="1400" dirty="0">
                <a:solidFill>
                  <a:srgbClr val="000000"/>
                </a:solidFill>
              </a:rPr>
              <a:t>-liquid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09435EB-6549-43A4-827D-BE687A153901}"/>
              </a:ext>
            </a:extLst>
          </p:cNvPr>
          <p:cNvSpPr/>
          <p:nvPr/>
        </p:nvSpPr>
        <p:spPr>
          <a:xfrm>
            <a:off x="7752072" y="3291839"/>
            <a:ext cx="1145318" cy="396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0000"/>
                </a:solidFill>
              </a:rPr>
              <a:t>Cloudy</a:t>
            </a:r>
            <a:r>
              <a:rPr lang="de-DE" sz="1400" dirty="0">
                <a:solidFill>
                  <a:srgbClr val="000000"/>
                </a:solidFill>
              </a:rPr>
              <a:t>/ liquid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7ADFA45-3F97-4704-BC10-61F5DE8C5E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/>
          <a:stretch/>
        </p:blipFill>
        <p:spPr>
          <a:xfrm>
            <a:off x="6012550" y="2289179"/>
            <a:ext cx="1387594" cy="1079181"/>
          </a:xfrm>
          <a:prstGeom prst="rect">
            <a:avLst/>
          </a:prstGeom>
        </p:spPr>
      </p:pic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276E893-622F-4A07-8031-596B9B6F155B}"/>
              </a:ext>
            </a:extLst>
          </p:cNvPr>
          <p:cNvCxnSpPr/>
          <p:nvPr/>
        </p:nvCxnSpPr>
        <p:spPr>
          <a:xfrm>
            <a:off x="6903570" y="2194559"/>
            <a:ext cx="0" cy="1243038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eschweifte Klammer rechts 23">
            <a:extLst>
              <a:ext uri="{FF2B5EF4-FFF2-40B4-BE49-F238E27FC236}">
                <a16:creationId xmlns:a16="http://schemas.microsoft.com/office/drawing/2014/main" id="{40697A31-BCE8-4824-85C2-6199A2BAA845}"/>
              </a:ext>
            </a:extLst>
          </p:cNvPr>
          <p:cNvSpPr/>
          <p:nvPr/>
        </p:nvSpPr>
        <p:spPr>
          <a:xfrm rot="5400000">
            <a:off x="6822885" y="1581042"/>
            <a:ext cx="137308" cy="1017209"/>
          </a:xfrm>
          <a:prstGeom prst="rightBrace">
            <a:avLst>
              <a:gd name="adj1" fmla="val 40900"/>
              <a:gd name="adj2" fmla="val 4747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342504A-87B9-488D-9F8D-BF2D0E9F90B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886989" y="1978250"/>
            <a:ext cx="1662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C16AD54-385A-44D1-A285-567B434E2277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442661" y="2194560"/>
            <a:ext cx="309411" cy="179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674C7C7-2571-4CD2-B897-122BECF24FDA}"/>
              </a:ext>
            </a:extLst>
          </p:cNvPr>
          <p:cNvCxnSpPr>
            <a:cxnSpLocks/>
          </p:cNvCxnSpPr>
          <p:nvPr/>
        </p:nvCxnSpPr>
        <p:spPr>
          <a:xfrm>
            <a:off x="3025356" y="1978250"/>
            <a:ext cx="276729" cy="44334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058CB15D-82D1-48CA-A09A-6F27BB051FA3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025356" y="2928670"/>
            <a:ext cx="284588" cy="50892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8BD45C6-00DC-47E9-93B5-EA0D273E91B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806241" y="2675133"/>
            <a:ext cx="144718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B0095B8-A43B-4C1F-B2C1-4DD87A6345DB}"/>
              </a:ext>
            </a:extLst>
          </p:cNvPr>
          <p:cNvCxnSpPr>
            <a:cxnSpLocks/>
          </p:cNvCxnSpPr>
          <p:nvPr/>
        </p:nvCxnSpPr>
        <p:spPr>
          <a:xfrm>
            <a:off x="1884055" y="3437596"/>
            <a:ext cx="1662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50372C49-6C3A-4CDA-A538-84E47EBB4069}"/>
              </a:ext>
            </a:extLst>
          </p:cNvPr>
          <p:cNvCxnSpPr>
            <a:cxnSpLocks/>
          </p:cNvCxnSpPr>
          <p:nvPr/>
        </p:nvCxnSpPr>
        <p:spPr>
          <a:xfrm>
            <a:off x="4664464" y="2675131"/>
            <a:ext cx="1662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47C2874-3CFD-4DBA-B683-A465448EA75C}"/>
              </a:ext>
            </a:extLst>
          </p:cNvPr>
          <p:cNvCxnSpPr>
            <a:cxnSpLocks/>
          </p:cNvCxnSpPr>
          <p:nvPr/>
        </p:nvCxnSpPr>
        <p:spPr>
          <a:xfrm flipV="1">
            <a:off x="7442661" y="3486435"/>
            <a:ext cx="309411" cy="179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99C1EE15-1E76-4F20-9083-9817B1D4EA7A}"/>
              </a:ext>
            </a:extLst>
          </p:cNvPr>
          <p:cNvSpPr txBox="1"/>
          <p:nvPr/>
        </p:nvSpPr>
        <p:spPr>
          <a:xfrm>
            <a:off x="3124194" y="2957794"/>
            <a:ext cx="1704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0400" indent="-1404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Random </a:t>
            </a:r>
            <a:r>
              <a:rPr lang="de-DE" sz="1600" dirty="0" err="1">
                <a:solidFill>
                  <a:srgbClr val="000000"/>
                </a:solidFill>
              </a:rPr>
              <a:t>forest</a:t>
            </a:r>
            <a:endParaRPr lang="de-DE" sz="1600" dirty="0">
              <a:solidFill>
                <a:srgbClr val="000000"/>
              </a:solidFill>
            </a:endParaRPr>
          </a:p>
          <a:p>
            <a:pPr marL="140400" indent="-14040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0000"/>
                </a:solidFill>
              </a:rPr>
              <a:t>Neural</a:t>
            </a:r>
            <a:r>
              <a:rPr lang="de-DE" sz="1600" dirty="0">
                <a:solidFill>
                  <a:srgbClr val="000000"/>
                </a:solidFill>
              </a:rPr>
              <a:t> network</a:t>
            </a:r>
          </a:p>
          <a:p>
            <a:pPr marL="140400" indent="-1404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…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4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0C18F27-3589-4E97-B5BD-32B7D390615C}"/>
              </a:ext>
            </a:extLst>
          </p:cNvPr>
          <p:cNvSpPr txBox="1"/>
          <p:nvPr/>
        </p:nvSpPr>
        <p:spPr>
          <a:xfrm>
            <a:off x="368617" y="1543049"/>
            <a:ext cx="4544203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400" u="sng" dirty="0">
                <a:solidFill>
                  <a:srgbClr val="000000"/>
                </a:solidFill>
              </a:rPr>
              <a:t>Input: 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200" dirty="0">
                <a:solidFill>
                  <a:srgbClr val="000000"/>
                </a:solidFill>
              </a:rPr>
              <a:t>Tb all 14 channels computed radiative transfer model RTTOV-</a:t>
            </a:r>
            <a:r>
              <a:rPr lang="en-GB" sz="1200" dirty="0" err="1">
                <a:solidFill>
                  <a:srgbClr val="000000"/>
                </a:solidFill>
              </a:rPr>
              <a:t>gb</a:t>
            </a:r>
            <a:r>
              <a:rPr lang="en-GB" sz="1200" dirty="0">
                <a:solidFill>
                  <a:srgbClr val="000000"/>
                </a:solidFill>
              </a:rPr>
              <a:t> from ICON-D2 first guess model fields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200" dirty="0">
                <a:solidFill>
                  <a:srgbClr val="000000"/>
                </a:solidFill>
              </a:rPr>
              <a:t>(Length dataset: ~15 000 times, ~1.5 y)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400" u="sng" dirty="0">
                <a:solidFill>
                  <a:srgbClr val="000000"/>
                </a:solidFill>
              </a:rPr>
              <a:t>Ground truth: 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200" dirty="0">
                <a:solidFill>
                  <a:srgbClr val="000000"/>
                </a:solidFill>
              </a:rPr>
              <a:t>ICON-D2 model fields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400" u="sng" dirty="0" err="1">
                <a:solidFill>
                  <a:srgbClr val="000000"/>
                </a:solidFill>
              </a:rPr>
              <a:t>Intercomparison</a:t>
            </a:r>
            <a:r>
              <a:rPr lang="en-GB" sz="1400" u="sng" dirty="0">
                <a:solidFill>
                  <a:srgbClr val="000000"/>
                </a:solidFill>
              </a:rPr>
              <a:t> of classifiers:</a:t>
            </a:r>
          </a:p>
          <a:p>
            <a:pPr lvl="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</a:pPr>
            <a:r>
              <a:rPr lang="en-GB" sz="1200" dirty="0">
                <a:solidFill>
                  <a:srgbClr val="000000"/>
                </a:solidFill>
              </a:rPr>
              <a:t>Only NN with 2 hidden layers</a:t>
            </a:r>
          </a:p>
          <a:p>
            <a:pPr marL="352425" lvl="0" indent="-352425" defTabSz="914400" eaLnBrk="0" fontAlgn="base" hangingPunct="0">
              <a:lnSpc>
                <a:spcPct val="120000"/>
              </a:lnSpc>
              <a:spcBef>
                <a:spcPts val="12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"/>
            </a:pPr>
            <a:r>
              <a:rPr lang="en-GB" sz="1200" dirty="0">
                <a:solidFill>
                  <a:srgbClr val="000000"/>
                </a:solidFill>
              </a:rPr>
              <a:t>Promising results for all elevation angles</a:t>
            </a:r>
          </a:p>
          <a:p>
            <a:pPr marL="352425" lvl="0" indent="-352425" defTabSz="914400" eaLnBrk="0" fontAlgn="base" hangingPunct="0">
              <a:lnSpc>
                <a:spcPct val="120000"/>
              </a:lnSpc>
              <a:spcBef>
                <a:spcPts val="12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"/>
            </a:pPr>
            <a:r>
              <a:rPr lang="en-GB" sz="1200" dirty="0">
                <a:solidFill>
                  <a:srgbClr val="000000"/>
                </a:solidFill>
              </a:rPr>
              <a:t>Worse performance at lowest elevation angles and zenith</a:t>
            </a:r>
          </a:p>
          <a:p>
            <a:pPr marL="352425" lvl="0" indent="-352425" defTabSz="914400" eaLnBrk="0" fontAlgn="base" hangingPunct="0">
              <a:lnSpc>
                <a:spcPct val="120000"/>
              </a:lnSpc>
              <a:spcBef>
                <a:spcPts val="12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"/>
            </a:pPr>
            <a:r>
              <a:rPr lang="en-US" sz="1200" dirty="0">
                <a:solidFill>
                  <a:srgbClr val="000000"/>
                </a:solidFill>
              </a:rPr>
              <a:t>High probability of detection leads to high false alarm rate</a:t>
            </a:r>
          </a:p>
          <a:p>
            <a:pPr marL="352425" lvl="0" indent="-352425" defTabSz="914400" eaLnBrk="0" fontAlgn="base" hangingPunct="0">
              <a:lnSpc>
                <a:spcPct val="120000"/>
              </a:lnSpc>
              <a:spcBef>
                <a:spcPts val="12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"/>
            </a:pPr>
            <a:r>
              <a:rPr lang="en-US" sz="1200" dirty="0">
                <a:solidFill>
                  <a:srgbClr val="000000"/>
                </a:solidFill>
              </a:rPr>
              <a:t>Modification of ground truth might help symmetry</a:t>
            </a:r>
          </a:p>
          <a:p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BEA522F-0F32-4544-834F-BB0691973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91" y="727623"/>
            <a:ext cx="4035224" cy="34540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713D02-5778-4BC4-AF87-C82C3B52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4409469" cy="1080296"/>
          </a:xfrm>
        </p:spPr>
        <p:txBody>
          <a:bodyPr/>
          <a:lstStyle/>
          <a:p>
            <a:r>
              <a:rPr lang="en-GB" dirty="0"/>
              <a:t>Cloud detection trained with modelled elevation scans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D588EB-3893-4B3C-AE8B-A90F986CEA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97779" y="4090749"/>
            <a:ext cx="3876937" cy="557451"/>
          </a:xfrm>
        </p:spPr>
        <p:txBody>
          <a:bodyPr/>
          <a:lstStyle/>
          <a:p>
            <a:pPr algn="ctr"/>
            <a:r>
              <a:rPr lang="en-GB" sz="1050" dirty="0"/>
              <a:t>Performance diagram of ML based classifiers for cloud detection. Tested and trained on ICON-D2 first guess dataset. Moved to observation space (Tb) with RTTOV-</a:t>
            </a:r>
            <a:r>
              <a:rPr lang="en-GB" sz="1050" dirty="0" err="1"/>
              <a:t>gb</a:t>
            </a:r>
            <a:r>
              <a:rPr lang="en-GB" sz="1050" dirty="0"/>
              <a:t>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CAFBC3F-3190-4B43-88BD-DB6EFA6140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96AF1B-B3D5-4FB4-B574-62DAD35F6A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ExOb Seminar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CB8543-6F8E-4173-BEC5-290989AC36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7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B60A7E3-1EFF-4806-AB08-E4DE17821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90" y="727623"/>
            <a:ext cx="4035224" cy="34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4BAF5-D0B6-425C-ADF1-428E8A67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OmB</a:t>
            </a:r>
            <a:r>
              <a:rPr lang="de-DE" dirty="0"/>
              <a:t> at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elevations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skew</a:t>
            </a:r>
            <a:endParaRPr lang="en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7E26E42-2142-4210-B944-873B7ECBF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1224099"/>
            <a:ext cx="8486774" cy="1319958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6A125D-FBD1-43A8-A0D9-E8B5FD29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A0338-6C50-43C4-82E9-3A82F8F3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ExOb Seminar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9017E4-3F14-4A51-B3BD-CD2EEFE9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047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87217-9CF0-413A-B8D9-72011672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864000"/>
            <a:ext cx="8748712" cy="720197"/>
          </a:xfrm>
        </p:spPr>
        <p:txBody>
          <a:bodyPr/>
          <a:lstStyle/>
          <a:p>
            <a:r>
              <a:rPr lang="en-GB" dirty="0"/>
              <a:t>Observation minus Background (</a:t>
            </a:r>
            <a:r>
              <a:rPr lang="en-GB" dirty="0" err="1"/>
              <a:t>OmB</a:t>
            </a:r>
            <a:r>
              <a:rPr lang="en-GB" dirty="0"/>
              <a:t>) statistics</a:t>
            </a:r>
            <a:br>
              <a:rPr lang="en-GB" dirty="0"/>
            </a:br>
            <a:r>
              <a:rPr lang="en-GB" dirty="0"/>
              <a:t>Zenith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5D2F7-25B0-47BE-ABC5-9D8EF3B79B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OmB</a:t>
            </a:r>
            <a:r>
              <a:rPr lang="en-GB" dirty="0"/>
              <a:t>-stats. is symmetric for clear-sky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OmB</a:t>
            </a:r>
            <a:r>
              <a:rPr lang="en-GB" dirty="0"/>
              <a:t>-stats. have a smaller variability for clear-sky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</a:t>
            </a:r>
            <a:r>
              <a:rPr lang="en-GB" dirty="0" err="1"/>
              <a:t>hannels</a:t>
            </a:r>
            <a:r>
              <a:rPr lang="en-GB" dirty="0"/>
              <a:t> above 54GHz unaffected by liquid clouds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Expectations are met</a:t>
            </a:r>
          </a:p>
          <a:p>
            <a:r>
              <a:rPr lang="en-GB" dirty="0"/>
              <a:t>NN detects relevant clouds</a:t>
            </a:r>
          </a:p>
          <a:p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EA73ED5-24DE-4BB3-B9E7-4C90847A53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05.12.2022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73A812-7669-4570-9193-31084C5845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ExOb Seminar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1AFC5F8-504E-438A-ABAC-BCD9E717C4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9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145DBBF-BA39-4607-9742-C2F2E96E9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88" y="1224098"/>
            <a:ext cx="5097843" cy="33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95895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795</Words>
  <Application>Microsoft Office PowerPoint</Application>
  <PresentationFormat>Bildschirmpräsentation (16:9)</PresentationFormat>
  <Paragraphs>186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DWD-PowerPoint</vt:lpstr>
      <vt:lpstr>Automatic appraisal and classification of ground based MWR brightness temperature data </vt:lpstr>
      <vt:lpstr>A concept for operational automatic quality checks of gb MWR data</vt:lpstr>
      <vt:lpstr>Spectral consistency</vt:lpstr>
      <vt:lpstr>Clear-sky vs. cloudy variability (LWP &amp; Tb)</vt:lpstr>
      <vt:lpstr>Liquid water detection</vt:lpstr>
      <vt:lpstr>Implementation of a machine learning classifier</vt:lpstr>
      <vt:lpstr>Cloud detection trained with modelled elevation scans</vt:lpstr>
      <vt:lpstr>OmB at lower elevations are skew</vt:lpstr>
      <vt:lpstr>Observation minus Background (OmB) statistics Zenith</vt:lpstr>
      <vt:lpstr>Observation minus Background (OmB) statistics 11.4° ele</vt:lpstr>
      <vt:lpstr>PowerPoint-Präsentation</vt:lpstr>
      <vt:lpstr>Calibration monitoring (OmB)</vt:lpstr>
      <vt:lpstr>A concept for operational automatic quality checks of gb MWR data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DWD</dc:creator>
  <cp:lastModifiedBy>Löffler Moritz</cp:lastModifiedBy>
  <cp:revision>62</cp:revision>
  <dcterms:created xsi:type="dcterms:W3CDTF">2020-05-28T07:34:32Z</dcterms:created>
  <dcterms:modified xsi:type="dcterms:W3CDTF">2022-12-05T12:28:13Z</dcterms:modified>
</cp:coreProperties>
</file>