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34"/>
  </p:notesMasterIdLst>
  <p:handoutMasterIdLst>
    <p:handoutMasterId r:id="rId35"/>
  </p:handoutMasterIdLst>
  <p:sldIdLst>
    <p:sldId id="308" r:id="rId2"/>
    <p:sldId id="265" r:id="rId3"/>
    <p:sldId id="266" r:id="rId4"/>
    <p:sldId id="257" r:id="rId5"/>
    <p:sldId id="269" r:id="rId6"/>
    <p:sldId id="360" r:id="rId7"/>
    <p:sldId id="353" r:id="rId8"/>
    <p:sldId id="327" r:id="rId9"/>
    <p:sldId id="331" r:id="rId10"/>
    <p:sldId id="292" r:id="rId11"/>
    <p:sldId id="352" r:id="rId12"/>
    <p:sldId id="348" r:id="rId13"/>
    <p:sldId id="349" r:id="rId14"/>
    <p:sldId id="350" r:id="rId15"/>
    <p:sldId id="341" r:id="rId16"/>
    <p:sldId id="272" r:id="rId17"/>
    <p:sldId id="366" r:id="rId18"/>
    <p:sldId id="358" r:id="rId19"/>
    <p:sldId id="361" r:id="rId20"/>
    <p:sldId id="356" r:id="rId21"/>
    <p:sldId id="363" r:id="rId22"/>
    <p:sldId id="359" r:id="rId23"/>
    <p:sldId id="323" r:id="rId24"/>
    <p:sldId id="364" r:id="rId25"/>
    <p:sldId id="262" r:id="rId26"/>
    <p:sldId id="320" r:id="rId27"/>
    <p:sldId id="336" r:id="rId28"/>
    <p:sldId id="335" r:id="rId29"/>
    <p:sldId id="338" r:id="rId30"/>
    <p:sldId id="362" r:id="rId31"/>
    <p:sldId id="329" r:id="rId32"/>
    <p:sldId id="35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C5D0"/>
    <a:srgbClr val="C00000"/>
    <a:srgbClr val="9966FF"/>
    <a:srgbClr val="8C479A"/>
    <a:srgbClr val="01FFE1"/>
    <a:srgbClr val="00FF00"/>
    <a:srgbClr val="FF6D6D"/>
    <a:srgbClr val="D83C4F"/>
    <a:srgbClr val="457A93"/>
    <a:srgbClr val="95A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 autoAdjust="0"/>
    <p:restoredTop sz="95860" autoAdjust="0"/>
  </p:normalViewPr>
  <p:slideViewPr>
    <p:cSldViewPr snapToGrid="0">
      <p:cViewPr varScale="1">
        <p:scale>
          <a:sx n="94" d="100"/>
          <a:sy n="94" d="100"/>
        </p:scale>
        <p:origin x="1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0D79C9A-F8BE-4D45-B8EA-E7026A6EFF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04B07D-2A8A-4FF3-93A1-908C02CE51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C4C00-A796-4676-85A7-E483A41FD712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B5D56-CFFB-411A-A5C9-3D5E426F1C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17DD03-6B4E-4C4F-890C-BC28740670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1852C-751A-4528-8A2A-85454042A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499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AA7D-A1B8-470F-AE18-7C936727A201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D9E18-6A82-4BEB-8810-1BD0D267E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553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60363" indent="-3603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476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tabLst>
                <a:tab pos="12557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444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575" indent="-2317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729312" y="6473871"/>
            <a:ext cx="9175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Measurement Uncertainties of Scanning Microwave Radiometers and their Influence on T-profiling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EMS Oral Session UP1.5 | Sep. 8th 2023 | T. Böck</a:t>
            </a:r>
          </a:p>
          <a:p>
            <a:endParaRPr lang="de-DE" altLang="de-DE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6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 userDrawn="1"/>
        </p:nvSpPr>
        <p:spPr>
          <a:xfrm>
            <a:off x="749631" y="6473871"/>
            <a:ext cx="9148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Measurement Uncertainties of Scanning Microwave Radiometers and their Influence on T-profiling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EMS Oral Session UP1.5 | Sep. 8th 2023 | T. Böck</a:t>
            </a:r>
          </a:p>
          <a:p>
            <a:endParaRPr lang="de-DE" altLang="de-DE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2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:\Marketing\Debora_Schiffer\016\016_Präsentationsvorlagen_UzK\016_PPT_Lay_Titel_16zu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106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61" y="233586"/>
            <a:ext cx="1839869" cy="9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6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2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8264" y="5006454"/>
            <a:ext cx="11335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uncertainties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radio-meters and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profiling</a:t>
            </a:r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261" y="6221233"/>
            <a:ext cx="1151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Cologne | 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Tobias Böck, 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Bernhard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Pospichal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Ulrich Löhnert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50B0B5-1787-43AC-A846-9222E7C58EA4}"/>
              </a:ext>
            </a:extLst>
          </p:cNvPr>
          <p:cNvSpPr/>
          <p:nvPr/>
        </p:nvSpPr>
        <p:spPr>
          <a:xfrm>
            <a:off x="5334485" y="2426077"/>
            <a:ext cx="57234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EMS Oral Session, </a:t>
            </a:r>
          </a:p>
          <a:p>
            <a:pPr algn="ctr"/>
            <a:r>
              <a:rPr lang="en-US" alt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Sep. 8th 2023</a:t>
            </a:r>
          </a:p>
          <a:p>
            <a:pPr algn="ctr"/>
            <a:r>
              <a:rPr lang="en-US" sz="1600" dirty="0"/>
              <a:t>Session UP1.5 - Atmospheric measurements: Instruments, experiments, networks and long-term programs using in-situ and remote sensing techniques</a:t>
            </a:r>
            <a:endParaRPr lang="en-US" altLang="de-DE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en-US" altLang="de-DE" sz="20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DA049D6F-6595-467A-9FE8-634CF4BD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343" y="384961"/>
            <a:ext cx="2115661" cy="40356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4D2B543-E70C-4700-A0EB-0A1A3FA3450B}"/>
              </a:ext>
            </a:extLst>
          </p:cNvPr>
          <p:cNvSpPr/>
          <p:nvPr/>
        </p:nvSpPr>
        <p:spPr>
          <a:xfrm>
            <a:off x="2735382" y="2107962"/>
            <a:ext cx="292893" cy="2619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D47DEA-B161-49D4-9960-BBF8DAF4AA90}"/>
              </a:ext>
            </a:extLst>
          </p:cNvPr>
          <p:cNvSpPr/>
          <p:nvPr/>
        </p:nvSpPr>
        <p:spPr>
          <a:xfrm>
            <a:off x="5203034" y="2764632"/>
            <a:ext cx="7477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51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2800" dirty="0">
                <a:solidFill>
                  <a:srgbClr val="C00000"/>
                </a:solidFill>
              </a:rPr>
              <a:t>(in an </a:t>
            </a:r>
            <a:r>
              <a:rPr lang="de-DE" sz="2800" dirty="0" err="1">
                <a:solidFill>
                  <a:srgbClr val="C00000"/>
                </a:solidFill>
              </a:rPr>
              <a:t>inversion-free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atmos</a:t>
            </a:r>
            <a:r>
              <a:rPr lang="de-DE" sz="2800" dirty="0">
                <a:solidFill>
                  <a:srgbClr val="C00000"/>
                </a:solidFill>
              </a:rPr>
              <a:t>.)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3347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10</a:t>
            </a:fld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9789616-926E-4666-BD5C-366B8241CEB3}"/>
              </a:ext>
            </a:extLst>
          </p:cNvPr>
          <p:cNvSpPr txBox="1"/>
          <p:nvPr/>
        </p:nvSpPr>
        <p:spPr>
          <a:xfrm>
            <a:off x="2369386" y="5492609"/>
            <a:ext cx="7453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rgbClr val="457A93"/>
                </a:solidFill>
              </a:rPr>
              <a:t>Obstacle </a:t>
            </a:r>
            <a:r>
              <a:rPr lang="de-DE" b="1" dirty="0" err="1">
                <a:solidFill>
                  <a:srgbClr val="457A93"/>
                </a:solidFill>
              </a:rPr>
              <a:t>has</a:t>
            </a:r>
            <a:r>
              <a:rPr lang="de-DE" b="1" dirty="0">
                <a:solidFill>
                  <a:srgbClr val="457A93"/>
                </a:solidFill>
              </a:rPr>
              <a:t> ambient </a:t>
            </a:r>
            <a:r>
              <a:rPr lang="de-DE" b="1" dirty="0" err="1">
                <a:solidFill>
                  <a:srgbClr val="457A93"/>
                </a:solidFill>
              </a:rPr>
              <a:t>temperature</a:t>
            </a:r>
            <a:r>
              <a:rPr lang="de-DE" b="1" dirty="0">
                <a:solidFill>
                  <a:srgbClr val="457A93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T-</a:t>
            </a:r>
            <a:r>
              <a:rPr lang="de-DE" dirty="0" err="1">
                <a:solidFill>
                  <a:srgbClr val="457A93"/>
                </a:solidFill>
              </a:rPr>
              <a:t>profiles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retrievals</a:t>
            </a:r>
            <a:r>
              <a:rPr lang="de-DE" dirty="0">
                <a:solidFill>
                  <a:srgbClr val="457A93"/>
                </a:solidFill>
              </a:rPr>
              <a:t>,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ch</a:t>
            </a:r>
            <a:r>
              <a:rPr lang="de-DE" dirty="0">
                <a:solidFill>
                  <a:srgbClr val="457A93"/>
                </a:solidFill>
              </a:rPr>
              <a:t> 11-14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used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with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elevation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data</a:t>
            </a:r>
            <a:r>
              <a:rPr lang="de-DE" dirty="0">
                <a:solidFill>
                  <a:srgbClr val="457A93"/>
                </a:solidFill>
              </a:rPr>
              <a:t>. These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optically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thicker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channels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from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oxygen-band.</a:t>
            </a:r>
          </a:p>
          <a:p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A5F2FF-C681-4557-3D71-86018A5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030"/>
            <a:ext cx="6838791" cy="44915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14A10BF-A7F4-CC3B-F1C2-F147FA6D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09" y="995680"/>
            <a:ext cx="6860891" cy="4502278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FA46613-5EC9-38EB-3697-A21F3F75C6B4}"/>
              </a:ext>
            </a:extLst>
          </p:cNvPr>
          <p:cNvCxnSpPr>
            <a:cxnSpLocks/>
          </p:cNvCxnSpPr>
          <p:nvPr/>
        </p:nvCxnSpPr>
        <p:spPr>
          <a:xfrm>
            <a:off x="678730" y="4824167"/>
            <a:ext cx="11249413" cy="3716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CFB3BA5B-44DA-97B1-8AFF-AE1BDA23CFC9}"/>
              </a:ext>
            </a:extLst>
          </p:cNvPr>
          <p:cNvSpPr txBox="1"/>
          <p:nvPr/>
        </p:nvSpPr>
        <p:spPr>
          <a:xfrm>
            <a:off x="1" y="4654890"/>
            <a:ext cx="1523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B050"/>
                </a:solidFill>
              </a:rPr>
              <a:t>≤0.1K</a:t>
            </a:r>
          </a:p>
          <a:p>
            <a:r>
              <a:rPr lang="de-DE" sz="1100" dirty="0">
                <a:solidFill>
                  <a:srgbClr val="00B050"/>
                </a:solidFill>
              </a:rPr>
              <a:t>(</a:t>
            </a:r>
            <a:r>
              <a:rPr lang="de-DE" sz="1200" dirty="0" err="1">
                <a:solidFill>
                  <a:srgbClr val="00B050"/>
                </a:solidFill>
              </a:rPr>
              <a:t>accepted</a:t>
            </a:r>
            <a:r>
              <a:rPr lang="de-DE" sz="1200" dirty="0">
                <a:solidFill>
                  <a:srgbClr val="00B050"/>
                </a:solidFill>
              </a:rPr>
              <a:t> </a:t>
            </a:r>
          </a:p>
          <a:p>
            <a:r>
              <a:rPr lang="de-DE" sz="1200" dirty="0" err="1">
                <a:solidFill>
                  <a:srgbClr val="00B050"/>
                </a:solidFill>
              </a:rPr>
              <a:t>threshold</a:t>
            </a:r>
            <a:endParaRPr lang="de-DE" sz="1200" dirty="0">
              <a:solidFill>
                <a:srgbClr val="00B050"/>
              </a:solidFill>
            </a:endParaRPr>
          </a:p>
          <a:p>
            <a:r>
              <a:rPr lang="de-DE" sz="1200" dirty="0" err="1">
                <a:solidFill>
                  <a:srgbClr val="00B050"/>
                </a:solidFill>
              </a:rPr>
              <a:t>for</a:t>
            </a:r>
            <a:r>
              <a:rPr lang="de-DE" sz="1200" dirty="0">
                <a:solidFill>
                  <a:srgbClr val="00B050"/>
                </a:solidFill>
              </a:rPr>
              <a:t> </a:t>
            </a:r>
            <a:r>
              <a:rPr lang="de-DE" sz="1200" dirty="0" err="1">
                <a:solidFill>
                  <a:srgbClr val="00B050"/>
                </a:solidFill>
              </a:rPr>
              <a:t>data</a:t>
            </a:r>
            <a:r>
              <a:rPr lang="de-DE" sz="1200" dirty="0">
                <a:solidFill>
                  <a:srgbClr val="00B050"/>
                </a:solidFill>
              </a:rPr>
              <a:t> </a:t>
            </a:r>
            <a:r>
              <a:rPr lang="de-DE" sz="1200" dirty="0" err="1">
                <a:solidFill>
                  <a:srgbClr val="00B050"/>
                </a:solidFill>
              </a:rPr>
              <a:t>assimilation</a:t>
            </a:r>
            <a:r>
              <a:rPr lang="de-DE" sz="1200" dirty="0">
                <a:solidFill>
                  <a:srgbClr val="00B050"/>
                </a:solidFill>
              </a:rPr>
              <a:t> and network </a:t>
            </a:r>
            <a:r>
              <a:rPr lang="de-DE" sz="1200" dirty="0" err="1">
                <a:solidFill>
                  <a:srgbClr val="00B050"/>
                </a:solidFill>
              </a:rPr>
              <a:t>purposes</a:t>
            </a:r>
            <a:r>
              <a:rPr lang="de-DE" sz="1200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24" name="Grafik 23" descr="Bild mit einfarbiger Füllung">
            <a:extLst>
              <a:ext uri="{FF2B5EF4-FFF2-40B4-BE49-F238E27FC236}">
                <a16:creationId xmlns:a16="http://schemas.microsoft.com/office/drawing/2014/main" id="{E2BED4D0-9C19-2D19-BF42-2BD7F5179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1249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759" y="2398138"/>
            <a:ext cx="7693572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Obstacles</a:t>
            </a:r>
            <a:r>
              <a:rPr lang="de-DE" dirty="0">
                <a:solidFill>
                  <a:srgbClr val="C00000"/>
                </a:solidFill>
              </a:rPr>
              <a:t>: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Impact on </a:t>
            </a:r>
            <a:r>
              <a:rPr lang="de-DE" dirty="0" err="1">
                <a:solidFill>
                  <a:srgbClr val="C00000"/>
                </a:solidFill>
              </a:rPr>
              <a:t>retrieved</a:t>
            </a:r>
            <a:r>
              <a:rPr lang="de-DE" dirty="0">
                <a:solidFill>
                  <a:srgbClr val="C00000"/>
                </a:solidFill>
              </a:rPr>
              <a:t> T-</a:t>
            </a:r>
            <a:r>
              <a:rPr lang="de-DE" dirty="0" err="1">
                <a:solidFill>
                  <a:srgbClr val="C00000"/>
                </a:solidFill>
              </a:rPr>
              <a:t>profiles</a:t>
            </a:r>
            <a:br>
              <a:rPr lang="de-DE" dirty="0">
                <a:solidFill>
                  <a:srgbClr val="C00000"/>
                </a:solidFill>
              </a:rPr>
            </a:b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11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71682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400" dirty="0">
                <a:solidFill>
                  <a:srgbClr val="C00000"/>
                </a:solidFill>
              </a:rPr>
              <a:t>∆T-</a:t>
            </a:r>
            <a:r>
              <a:rPr lang="de-DE" sz="3400" dirty="0" err="1">
                <a:solidFill>
                  <a:srgbClr val="C00000"/>
                </a:solidFill>
              </a:rPr>
              <a:t>profiles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caused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by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obstacles</a:t>
            </a:r>
            <a:r>
              <a:rPr lang="de-DE" sz="3400" dirty="0">
                <a:solidFill>
                  <a:srgbClr val="C00000"/>
                </a:solidFill>
              </a:rPr>
              <a:t> (</a:t>
            </a:r>
            <a:r>
              <a:rPr lang="de-DE" sz="3400" dirty="0" err="1">
                <a:solidFill>
                  <a:srgbClr val="C00000"/>
                </a:solidFill>
              </a:rPr>
              <a:t>inversion-free</a:t>
            </a:r>
            <a:r>
              <a:rPr lang="de-DE" sz="3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12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1AB5C7-255C-A279-01DD-3F610C4A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90"/>
            <a:ext cx="9950356" cy="48830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B530724-2BF7-4A2C-9BBA-FFC1C812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" y="1239890"/>
            <a:ext cx="10017760" cy="4916123"/>
          </a:xfrm>
          <a:prstGeom prst="rect">
            <a:avLst/>
          </a:prstGeom>
        </p:spPr>
      </p:pic>
      <p:pic>
        <p:nvPicPr>
          <p:cNvPr id="9" name="Grafik 8" descr="Bild mit einfarbiger Füllung">
            <a:extLst>
              <a:ext uri="{FF2B5EF4-FFF2-40B4-BE49-F238E27FC236}">
                <a16:creationId xmlns:a16="http://schemas.microsoft.com/office/drawing/2014/main" id="{04B5E307-0E0D-DE60-2F81-3F3B9C14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B8D41B9-8ABD-D062-BF79-870B10C171F5}"/>
              </a:ext>
            </a:extLst>
          </p:cNvPr>
          <p:cNvCxnSpPr>
            <a:cxnSpLocks/>
          </p:cNvCxnSpPr>
          <p:nvPr/>
        </p:nvCxnSpPr>
        <p:spPr>
          <a:xfrm flipV="1">
            <a:off x="4030643" y="1578187"/>
            <a:ext cx="0" cy="4242232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EAA0E36-1C60-DA66-3127-892E6DD4FBE2}"/>
              </a:ext>
            </a:extLst>
          </p:cNvPr>
          <p:cNvSpPr txBox="1"/>
          <p:nvPr/>
        </p:nvSpPr>
        <p:spPr>
          <a:xfrm>
            <a:off x="4030643" y="5822543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A67E549-D496-8F68-4D08-536699C843E6}"/>
              </a:ext>
            </a:extLst>
          </p:cNvPr>
          <p:cNvCxnSpPr>
            <a:cxnSpLocks/>
          </p:cNvCxnSpPr>
          <p:nvPr/>
        </p:nvCxnSpPr>
        <p:spPr>
          <a:xfrm flipV="1">
            <a:off x="4872761" y="1578187"/>
            <a:ext cx="0" cy="4242231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2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400" dirty="0">
                <a:solidFill>
                  <a:srgbClr val="C00000"/>
                </a:solidFill>
              </a:rPr>
              <a:t>∆T-</a:t>
            </a:r>
            <a:r>
              <a:rPr lang="de-DE" sz="3400" dirty="0" err="1">
                <a:solidFill>
                  <a:srgbClr val="C00000"/>
                </a:solidFill>
              </a:rPr>
              <a:t>profiles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caused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by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obstacles</a:t>
            </a:r>
            <a:r>
              <a:rPr lang="de-DE" sz="3400" dirty="0">
                <a:solidFill>
                  <a:srgbClr val="C00000"/>
                </a:solidFill>
              </a:rPr>
              <a:t> (</a:t>
            </a:r>
            <a:r>
              <a:rPr lang="de-DE" sz="3400" dirty="0" err="1">
                <a:solidFill>
                  <a:srgbClr val="C00000"/>
                </a:solidFill>
              </a:rPr>
              <a:t>inversion-free</a:t>
            </a:r>
            <a:r>
              <a:rPr lang="de-DE" sz="3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13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1AB5C7-255C-A279-01DD-3F610C4A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90"/>
            <a:ext cx="9950356" cy="48830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278F0BE-FDAC-BFA3-DAB6-A5BA5721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89"/>
            <a:ext cx="9950356" cy="4883045"/>
          </a:xfrm>
          <a:prstGeom prst="rect">
            <a:avLst/>
          </a:prstGeom>
        </p:spPr>
      </p:pic>
      <p:pic>
        <p:nvPicPr>
          <p:cNvPr id="9" name="Grafik 8" descr="Bild mit einfarbiger Füllung">
            <a:extLst>
              <a:ext uri="{FF2B5EF4-FFF2-40B4-BE49-F238E27FC236}">
                <a16:creationId xmlns:a16="http://schemas.microsoft.com/office/drawing/2014/main" id="{764F62A7-A507-7BA2-F89C-998697EED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9EA71BE-27B8-C319-A26C-4551BD0FC352}"/>
              </a:ext>
            </a:extLst>
          </p:cNvPr>
          <p:cNvCxnSpPr>
            <a:cxnSpLocks/>
          </p:cNvCxnSpPr>
          <p:nvPr/>
        </p:nvCxnSpPr>
        <p:spPr>
          <a:xfrm flipV="1">
            <a:off x="4030643" y="1612053"/>
            <a:ext cx="0" cy="4208366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DDA597EE-786C-B04E-9CE3-1AABEA204253}"/>
              </a:ext>
            </a:extLst>
          </p:cNvPr>
          <p:cNvSpPr txBox="1"/>
          <p:nvPr/>
        </p:nvSpPr>
        <p:spPr>
          <a:xfrm>
            <a:off x="4030643" y="5822543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C3CB46A-3B7E-E131-8C30-522011CF8378}"/>
              </a:ext>
            </a:extLst>
          </p:cNvPr>
          <p:cNvCxnSpPr>
            <a:cxnSpLocks/>
          </p:cNvCxnSpPr>
          <p:nvPr/>
        </p:nvCxnSpPr>
        <p:spPr>
          <a:xfrm flipV="1">
            <a:off x="4872761" y="1612053"/>
            <a:ext cx="0" cy="420836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7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400" dirty="0">
                <a:solidFill>
                  <a:srgbClr val="C00000"/>
                </a:solidFill>
              </a:rPr>
              <a:t>∆T-</a:t>
            </a:r>
            <a:r>
              <a:rPr lang="de-DE" sz="3400" dirty="0" err="1">
                <a:solidFill>
                  <a:srgbClr val="C00000"/>
                </a:solidFill>
              </a:rPr>
              <a:t>profiles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caused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by</a:t>
            </a:r>
            <a:r>
              <a:rPr lang="de-DE" sz="3400" dirty="0">
                <a:solidFill>
                  <a:srgbClr val="C00000"/>
                </a:solidFill>
              </a:rPr>
              <a:t> </a:t>
            </a:r>
            <a:r>
              <a:rPr lang="de-DE" sz="3400" dirty="0" err="1">
                <a:solidFill>
                  <a:srgbClr val="C00000"/>
                </a:solidFill>
              </a:rPr>
              <a:t>obstacles</a:t>
            </a:r>
            <a:r>
              <a:rPr lang="de-DE" sz="3400" dirty="0">
                <a:solidFill>
                  <a:srgbClr val="C00000"/>
                </a:solidFill>
              </a:rPr>
              <a:t> (</a:t>
            </a:r>
            <a:r>
              <a:rPr lang="de-DE" sz="3400" dirty="0" err="1">
                <a:solidFill>
                  <a:srgbClr val="C00000"/>
                </a:solidFill>
              </a:rPr>
              <a:t>inversion-free</a:t>
            </a:r>
            <a:r>
              <a:rPr lang="de-DE" sz="3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14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1AB5C7-255C-A279-01DD-3F610C4A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90"/>
            <a:ext cx="9950356" cy="48830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AD905D-057A-A33C-8706-9F2715B97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89"/>
            <a:ext cx="9950356" cy="4883045"/>
          </a:xfrm>
          <a:prstGeom prst="rect">
            <a:avLst/>
          </a:prstGeom>
        </p:spPr>
      </p:pic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9198AE8D-5D81-7DA1-A60F-5BFEF6380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1E18CD9-CD01-8C08-0C48-E5A14CBAFC62}"/>
              </a:ext>
            </a:extLst>
          </p:cNvPr>
          <p:cNvCxnSpPr>
            <a:cxnSpLocks/>
          </p:cNvCxnSpPr>
          <p:nvPr/>
        </p:nvCxnSpPr>
        <p:spPr>
          <a:xfrm flipV="1">
            <a:off x="4030643" y="1591733"/>
            <a:ext cx="0" cy="4228686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92185F6-9FB2-77A8-995C-0A4CF9834A06}"/>
              </a:ext>
            </a:extLst>
          </p:cNvPr>
          <p:cNvSpPr txBox="1"/>
          <p:nvPr/>
        </p:nvSpPr>
        <p:spPr>
          <a:xfrm>
            <a:off x="4030643" y="5822543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8EB46E8-3F97-20A3-7878-30D694FC0F0A}"/>
              </a:ext>
            </a:extLst>
          </p:cNvPr>
          <p:cNvCxnSpPr>
            <a:cxnSpLocks/>
          </p:cNvCxnSpPr>
          <p:nvPr/>
        </p:nvCxnSpPr>
        <p:spPr>
          <a:xfrm flipV="1">
            <a:off x="4872761" y="1591733"/>
            <a:ext cx="0" cy="422868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3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∆T-</a:t>
            </a:r>
            <a:r>
              <a:rPr lang="de-DE" sz="3600" dirty="0" err="1">
                <a:solidFill>
                  <a:srgbClr val="C00000"/>
                </a:solidFill>
              </a:rPr>
              <a:t>profiles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warmer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(+5K)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15</a:t>
            </a:fld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C3AE41-98C0-FC54-0F92-97E716109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5" y="1173587"/>
            <a:ext cx="10195558" cy="5003376"/>
          </a:xfrm>
          <a:prstGeom prst="rect">
            <a:avLst/>
          </a:prstGeom>
        </p:spPr>
      </p:pic>
      <p:pic>
        <p:nvPicPr>
          <p:cNvPr id="12" name="Grafik 11" descr="Bild mit einfarbiger Füllung">
            <a:extLst>
              <a:ext uri="{FF2B5EF4-FFF2-40B4-BE49-F238E27FC236}">
                <a16:creationId xmlns:a16="http://schemas.microsoft.com/office/drawing/2014/main" id="{3085E7EC-0632-00B7-3A0D-988CC1FBC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1E313C2-A0EB-DE4B-4737-50603D5500B8}"/>
              </a:ext>
            </a:extLst>
          </p:cNvPr>
          <p:cNvCxnSpPr>
            <a:cxnSpLocks/>
          </p:cNvCxnSpPr>
          <p:nvPr/>
        </p:nvCxnSpPr>
        <p:spPr>
          <a:xfrm flipV="1">
            <a:off x="3664883" y="1524000"/>
            <a:ext cx="0" cy="431228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DA2C5870-6033-37F4-E0D3-FDFB0E3DD58A}"/>
              </a:ext>
            </a:extLst>
          </p:cNvPr>
          <p:cNvSpPr txBox="1"/>
          <p:nvPr/>
        </p:nvSpPr>
        <p:spPr>
          <a:xfrm>
            <a:off x="3353310" y="5838409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3EB74CA-F0A2-4806-4B09-E62D0FF99C99}"/>
              </a:ext>
            </a:extLst>
          </p:cNvPr>
          <p:cNvCxnSpPr>
            <a:cxnSpLocks/>
          </p:cNvCxnSpPr>
          <p:nvPr/>
        </p:nvCxnSpPr>
        <p:spPr>
          <a:xfrm flipV="1">
            <a:off x="3897401" y="1524000"/>
            <a:ext cx="0" cy="431228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6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Main </a:t>
            </a:r>
            <a:r>
              <a:rPr lang="de-DE" sz="3600" dirty="0" err="1">
                <a:solidFill>
                  <a:srgbClr val="C00000"/>
                </a:solidFill>
              </a:rPr>
              <a:t>Conclusions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for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en-US" sz="2400" b="1" dirty="0">
                <a:solidFill>
                  <a:srgbClr val="3E5978"/>
                </a:solidFill>
              </a:rPr>
              <a:t>For T-profiling</a:t>
            </a:r>
            <a:r>
              <a:rPr lang="en-US" sz="2400" dirty="0">
                <a:solidFill>
                  <a:srgbClr val="3E5978"/>
                </a:solidFill>
              </a:rPr>
              <a:t>: At what </a:t>
            </a:r>
            <a:r>
              <a:rPr lang="en-US" sz="2400" b="1" dirty="0">
                <a:solidFill>
                  <a:srgbClr val="3E5978"/>
                </a:solidFill>
              </a:rPr>
              <a:t>distance</a:t>
            </a:r>
            <a:r>
              <a:rPr lang="en-US" sz="2400" dirty="0">
                <a:solidFill>
                  <a:srgbClr val="3E5978"/>
                </a:solidFill>
              </a:rPr>
              <a:t> is impact of obstacle </a:t>
            </a:r>
            <a:r>
              <a:rPr lang="en-US" sz="2400" b="1" dirty="0">
                <a:solidFill>
                  <a:srgbClr val="3E5978"/>
                </a:solidFill>
              </a:rPr>
              <a:t>≤ 0.1K</a:t>
            </a:r>
            <a:r>
              <a:rPr lang="en-US" sz="2400" dirty="0">
                <a:solidFill>
                  <a:srgbClr val="3E5978"/>
                </a:solidFill>
              </a:rPr>
              <a:t>?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Worst case scenarios for </a:t>
            </a:r>
            <a:r>
              <a:rPr lang="en-US" sz="2400" b="1" dirty="0">
                <a:solidFill>
                  <a:srgbClr val="3E5978"/>
                </a:solidFill>
              </a:rPr>
              <a:t>obstacle at ambient temperature</a:t>
            </a:r>
            <a:r>
              <a:rPr lang="en-US" sz="24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elevation: 		        ≥ </a:t>
            </a:r>
            <a:r>
              <a:rPr lang="en-US" sz="2000" b="1" dirty="0">
                <a:solidFill>
                  <a:srgbClr val="3E5978"/>
                </a:solidFill>
              </a:rPr>
              <a:t>600m   	</a:t>
            </a:r>
            <a:r>
              <a:rPr lang="en-US" sz="2000" dirty="0">
                <a:solidFill>
                  <a:srgbClr val="3E5978"/>
                </a:solidFill>
              </a:rPr>
              <a:t>(mostly trees or buildings)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and 10° elevation: 	        ≥ </a:t>
            </a:r>
            <a:r>
              <a:rPr lang="en-US" sz="2000" b="1" dirty="0">
                <a:solidFill>
                  <a:srgbClr val="3E5978"/>
                </a:solidFill>
              </a:rPr>
              <a:t>1500m 	</a:t>
            </a:r>
            <a:r>
              <a:rPr lang="en-US" sz="2000" dirty="0">
                <a:solidFill>
                  <a:srgbClr val="3E5978"/>
                </a:solidFill>
              </a:rPr>
              <a:t>(mostly buildings and mountains)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5°, 10° and 20° elevation:   ≥ </a:t>
            </a:r>
            <a:r>
              <a:rPr lang="en-US" sz="2000" b="1" dirty="0">
                <a:solidFill>
                  <a:srgbClr val="3E5978"/>
                </a:solidFill>
              </a:rPr>
              <a:t>2500m 	</a:t>
            </a:r>
            <a:r>
              <a:rPr lang="en-US" sz="2000" dirty="0">
                <a:solidFill>
                  <a:srgbClr val="3E5978"/>
                </a:solidFill>
              </a:rPr>
              <a:t>(mostly mountains)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If </a:t>
            </a:r>
            <a:r>
              <a:rPr lang="en-US" sz="2400" b="1" dirty="0">
                <a:solidFill>
                  <a:srgbClr val="3E5978"/>
                </a:solidFill>
              </a:rPr>
              <a:t>obstacle is 5K warmer </a:t>
            </a:r>
            <a:r>
              <a:rPr lang="en-US" sz="2400" dirty="0">
                <a:solidFill>
                  <a:srgbClr val="3E5978"/>
                </a:solidFill>
              </a:rPr>
              <a:t>than its surroundings: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elevation: 		        ≥ </a:t>
            </a:r>
            <a:r>
              <a:rPr lang="en-US" sz="2000" b="1" dirty="0">
                <a:solidFill>
                  <a:srgbClr val="3E5978"/>
                </a:solidFill>
              </a:rPr>
              <a:t>2700m 	</a:t>
            </a:r>
            <a:r>
              <a:rPr lang="en-US" sz="2000" dirty="0">
                <a:solidFill>
                  <a:srgbClr val="3E5978"/>
                </a:solidFill>
              </a:rPr>
              <a:t>(trees, buildings or mountains)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and 10° elevation: 	        ≥ </a:t>
            </a:r>
            <a:r>
              <a:rPr lang="en-US" sz="2000" b="1" dirty="0">
                <a:solidFill>
                  <a:srgbClr val="3E5978"/>
                </a:solidFill>
              </a:rPr>
              <a:t>3500m 	</a:t>
            </a:r>
            <a:r>
              <a:rPr lang="en-US" sz="2000" dirty="0">
                <a:solidFill>
                  <a:srgbClr val="3E5978"/>
                </a:solidFill>
              </a:rPr>
              <a:t>(mostly buildings and mountains)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5°, 10° and 20° elevation:   ≥ </a:t>
            </a:r>
            <a:r>
              <a:rPr lang="en-US" sz="2000" b="1" dirty="0">
                <a:solidFill>
                  <a:srgbClr val="3E5978"/>
                </a:solidFill>
              </a:rPr>
              <a:t>4000m 	</a:t>
            </a:r>
            <a:r>
              <a:rPr lang="en-US" sz="2000" dirty="0">
                <a:solidFill>
                  <a:srgbClr val="3E5978"/>
                </a:solidFill>
              </a:rPr>
              <a:t>(mostly mountains)</a:t>
            </a:r>
          </a:p>
          <a:p>
            <a:pPr lvl="1">
              <a:buClr>
                <a:srgbClr val="C00000"/>
              </a:buClr>
            </a:pPr>
            <a:endParaRPr lang="en-US" sz="20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en-US" sz="1600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16</a:t>
            </a:fld>
            <a:endParaRPr lang="de-DE" sz="1400" dirty="0"/>
          </a:p>
        </p:txBody>
      </p:sp>
      <p:pic>
        <p:nvPicPr>
          <p:cNvPr id="5" name="Grafik 4" descr="Bild mit einfarbiger Füllung">
            <a:extLst>
              <a:ext uri="{FF2B5EF4-FFF2-40B4-BE49-F238E27FC236}">
                <a16:creationId xmlns:a16="http://schemas.microsoft.com/office/drawing/2014/main" id="{22BF7BE3-DFA4-3F7A-7B35-896F64319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812" y="2514600"/>
            <a:ext cx="914400" cy="914400"/>
          </a:xfrm>
          <a:prstGeom prst="rect">
            <a:avLst/>
          </a:prstGeom>
        </p:spPr>
      </p:pic>
      <p:pic>
        <p:nvPicPr>
          <p:cNvPr id="6" name="Grafik 5" descr="Bild mit einfarbiger Füllung">
            <a:extLst>
              <a:ext uri="{FF2B5EF4-FFF2-40B4-BE49-F238E27FC236}">
                <a16:creationId xmlns:a16="http://schemas.microsoft.com/office/drawing/2014/main" id="{B8DB72B4-1B18-4484-1719-15AFD442D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4455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4960" y="1531151"/>
            <a:ext cx="9164320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Remaining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measurement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uncertainties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to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discuss</a:t>
            </a:r>
            <a:r>
              <a:rPr lang="de-DE" dirty="0">
                <a:solidFill>
                  <a:srgbClr val="C00000"/>
                </a:solidFill>
              </a:rPr>
              <a:t>:</a:t>
            </a:r>
            <a:br>
              <a:rPr lang="de-DE" dirty="0">
                <a:solidFill>
                  <a:srgbClr val="C00000"/>
                </a:solidFill>
              </a:rPr>
            </a:b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- Horizontal </a:t>
            </a:r>
            <a:r>
              <a:rPr lang="de-DE" dirty="0" err="1">
                <a:solidFill>
                  <a:srgbClr val="C00000"/>
                </a:solidFill>
              </a:rPr>
              <a:t>Inhomogeneities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- Instrument Tilts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- RFI</a:t>
            </a:r>
            <a:br>
              <a:rPr lang="de-DE" dirty="0">
                <a:solidFill>
                  <a:srgbClr val="C00000"/>
                </a:solidFill>
              </a:rPr>
            </a:br>
            <a:br>
              <a:rPr lang="de-DE" dirty="0">
                <a:solidFill>
                  <a:srgbClr val="C00000"/>
                </a:solidFill>
              </a:rPr>
            </a:br>
            <a:br>
              <a:rPr lang="de-DE" dirty="0">
                <a:solidFill>
                  <a:srgbClr val="C00000"/>
                </a:solidFill>
              </a:rPr>
            </a:b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17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773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018024A-DF91-F6D8-EE07-1E6686B5E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01" y="1476855"/>
            <a:ext cx="5353774" cy="4015330"/>
          </a:xfrm>
          <a:prstGeom prst="rect">
            <a:avLst/>
          </a:prstGeom>
        </p:spPr>
      </p:pic>
      <p:pic>
        <p:nvPicPr>
          <p:cNvPr id="9" name="Grafik 8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DCDD558-4ED8-81A8-FC4B-59856157D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4" y="1455452"/>
            <a:ext cx="5382308" cy="4036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8033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Horizontal </a:t>
            </a:r>
            <a:r>
              <a:rPr lang="de-DE" sz="3600" dirty="0" err="1">
                <a:solidFill>
                  <a:srgbClr val="C00000"/>
                </a:solidFill>
              </a:rPr>
              <a:t>Inhomogeneities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2400" dirty="0">
                <a:solidFill>
                  <a:srgbClr val="C00000"/>
                </a:solidFill>
              </a:rPr>
              <a:t>(</a:t>
            </a:r>
            <a:r>
              <a:rPr lang="de-DE" sz="2400" dirty="0" err="1">
                <a:solidFill>
                  <a:srgbClr val="C00000"/>
                </a:solidFill>
              </a:rPr>
              <a:t>measured</a:t>
            </a:r>
            <a:r>
              <a:rPr lang="de-DE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18</a:t>
            </a:fld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7C1CAF-6581-8E56-980F-71FD8DBC23B5}"/>
              </a:ext>
            </a:extLst>
          </p:cNvPr>
          <p:cNvSpPr txBox="1"/>
          <p:nvPr/>
        </p:nvSpPr>
        <p:spPr>
          <a:xfrm>
            <a:off x="2025575" y="1038539"/>
            <a:ext cx="864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North Scans minus South Scans 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3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weeks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summer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2022 in Jülich,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only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clear-sky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7A71797-C7A2-532C-0BC7-D829F8F4256F}"/>
              </a:ext>
            </a:extLst>
          </p:cNvPr>
          <p:cNvSpPr/>
          <p:nvPr/>
        </p:nvSpPr>
        <p:spPr>
          <a:xfrm>
            <a:off x="6781418" y="1789344"/>
            <a:ext cx="1652631" cy="350639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8BCB33A-F41C-2A84-3C19-ECA2094029FB}"/>
              </a:ext>
            </a:extLst>
          </p:cNvPr>
          <p:cNvSpPr/>
          <p:nvPr/>
        </p:nvSpPr>
        <p:spPr>
          <a:xfrm>
            <a:off x="2880638" y="1540585"/>
            <a:ext cx="670560" cy="1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EE8E3A-D16B-BA43-2FEB-56B0CD303B31}"/>
              </a:ext>
            </a:extLst>
          </p:cNvPr>
          <p:cNvSpPr txBox="1"/>
          <p:nvPr/>
        </p:nvSpPr>
        <p:spPr>
          <a:xfrm>
            <a:off x="2795157" y="1424235"/>
            <a:ext cx="1878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Mean</a:t>
            </a:r>
          </a:p>
          <a:p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4EBA57-3219-8629-EFEF-683E583DB72F}"/>
              </a:ext>
            </a:extLst>
          </p:cNvPr>
          <p:cNvSpPr/>
          <p:nvPr/>
        </p:nvSpPr>
        <p:spPr>
          <a:xfrm>
            <a:off x="8123246" y="1583999"/>
            <a:ext cx="670560" cy="1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3F6E423-7CD5-61C2-BE2C-5BBEA5E8CCC7}"/>
              </a:ext>
            </a:extLst>
          </p:cNvPr>
          <p:cNvSpPr txBox="1"/>
          <p:nvPr/>
        </p:nvSpPr>
        <p:spPr>
          <a:xfrm>
            <a:off x="8287963" y="1438517"/>
            <a:ext cx="1878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/>
              <a:t>StD</a:t>
            </a:r>
            <a:endParaRPr lang="de-DE" sz="2000" b="1" dirty="0"/>
          </a:p>
          <a:p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708DAD2-4251-E8D2-4ADB-C5A3B4D7649C}"/>
              </a:ext>
            </a:extLst>
          </p:cNvPr>
          <p:cNvSpPr txBox="1"/>
          <p:nvPr/>
        </p:nvSpPr>
        <p:spPr>
          <a:xfrm>
            <a:off x="404812" y="5499415"/>
            <a:ext cx="1005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Optical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thinner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channels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8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show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highest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differences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deviations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elevation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wider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observed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area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but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reach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high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atmopheric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layers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D1AD2F-C1F3-D691-915B-4E09EFB6E173}"/>
              </a:ext>
            </a:extLst>
          </p:cNvPr>
          <p:cNvSpPr txBox="1"/>
          <p:nvPr/>
        </p:nvSpPr>
        <p:spPr>
          <a:xfrm>
            <a:off x="3837307" y="2003210"/>
            <a:ext cx="200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&lt;0.1 K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FF5C12A-1003-BC33-D637-C0D537F09B60}"/>
              </a:ext>
            </a:extLst>
          </p:cNvPr>
          <p:cNvSpPr txBox="1"/>
          <p:nvPr/>
        </p:nvSpPr>
        <p:spPr>
          <a:xfrm>
            <a:off x="9455816" y="4064834"/>
            <a:ext cx="200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&lt;0.26 K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EBE7EB1-7EA0-E343-496F-C64F691165D7}"/>
              </a:ext>
            </a:extLst>
          </p:cNvPr>
          <p:cNvSpPr/>
          <p:nvPr/>
        </p:nvSpPr>
        <p:spPr>
          <a:xfrm>
            <a:off x="1455617" y="2115625"/>
            <a:ext cx="1652631" cy="323765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A41CE7-37D5-E41A-8FEB-1F5B0168FA3F}"/>
              </a:ext>
            </a:extLst>
          </p:cNvPr>
          <p:cNvSpPr txBox="1"/>
          <p:nvPr/>
        </p:nvSpPr>
        <p:spPr>
          <a:xfrm>
            <a:off x="7928206" y="2240980"/>
            <a:ext cx="1878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/>
              <a:t>Actual</a:t>
            </a:r>
            <a:r>
              <a:rPr lang="de-DE" sz="1600" b="1" dirty="0"/>
              <a:t> </a:t>
            </a:r>
            <a:r>
              <a:rPr lang="de-DE" sz="1600" b="1" dirty="0" err="1"/>
              <a:t>measured</a:t>
            </a:r>
            <a:r>
              <a:rPr lang="de-DE" sz="1600" b="1" dirty="0"/>
              <a:t> </a:t>
            </a:r>
            <a:r>
              <a:rPr lang="de-DE" sz="1600" b="1" dirty="0" err="1"/>
              <a:t>variabilites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the</a:t>
            </a:r>
            <a:r>
              <a:rPr lang="de-DE" sz="1600" b="1" dirty="0"/>
              <a:t> </a:t>
            </a:r>
            <a:r>
              <a:rPr lang="de-DE" sz="1600" b="1" dirty="0" err="1"/>
              <a:t>atmosphere</a:t>
            </a:r>
            <a:endParaRPr lang="de-DE" sz="1600" b="1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5183BA-6833-AE17-532B-916FFEB1771A}"/>
              </a:ext>
            </a:extLst>
          </p:cNvPr>
          <p:cNvSpPr txBox="1"/>
          <p:nvPr/>
        </p:nvSpPr>
        <p:spPr>
          <a:xfrm>
            <a:off x="2689661" y="2833728"/>
            <a:ext cx="18784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/>
              <a:t>Supposedly</a:t>
            </a:r>
            <a:r>
              <a:rPr lang="de-DE" sz="1600" b="1" dirty="0"/>
              <a:t> </a:t>
            </a:r>
            <a:r>
              <a:rPr lang="de-DE" sz="1600" b="1" dirty="0" err="1"/>
              <a:t>measured</a:t>
            </a:r>
            <a:r>
              <a:rPr lang="de-DE" sz="1600" b="1" dirty="0"/>
              <a:t> </a:t>
            </a:r>
            <a:r>
              <a:rPr lang="de-DE" sz="1600" b="1" dirty="0" err="1"/>
              <a:t>mean</a:t>
            </a:r>
            <a:r>
              <a:rPr lang="de-DE" sz="1600" b="1" dirty="0"/>
              <a:t> </a:t>
            </a:r>
            <a:r>
              <a:rPr lang="de-DE" sz="1600" b="1" dirty="0" err="1"/>
              <a:t>inhomogeneities</a:t>
            </a:r>
            <a:r>
              <a:rPr lang="de-DE" sz="1600" b="1" dirty="0"/>
              <a:t> </a:t>
            </a:r>
            <a:r>
              <a:rPr lang="de-DE" sz="1600" b="1" dirty="0" err="1"/>
              <a:t>can</a:t>
            </a:r>
            <a:r>
              <a:rPr lang="de-DE" sz="1600" b="1" dirty="0"/>
              <a:t> </a:t>
            </a:r>
            <a:r>
              <a:rPr lang="de-DE" sz="1600" b="1" dirty="0" err="1"/>
              <a:t>have</a:t>
            </a:r>
            <a:r>
              <a:rPr lang="de-DE" sz="1600" b="1" dirty="0"/>
              <a:t> </a:t>
            </a:r>
            <a:r>
              <a:rPr lang="de-DE" sz="1600" b="1" dirty="0" err="1"/>
              <a:t>other</a:t>
            </a:r>
            <a:r>
              <a:rPr lang="de-DE" sz="1600" b="1" dirty="0"/>
              <a:t> </a:t>
            </a:r>
            <a:r>
              <a:rPr lang="de-DE" sz="1600" b="1" dirty="0" err="1"/>
              <a:t>causes</a:t>
            </a:r>
            <a:endParaRPr lang="de-DE" sz="1600" b="1" dirty="0"/>
          </a:p>
          <a:p>
            <a:pPr algn="ctr"/>
            <a:r>
              <a:rPr lang="de-DE" sz="1600" b="1" dirty="0">
                <a:sym typeface="Wingdings" panose="05000000000000000000" pitchFamily="2" charset="2"/>
              </a:rPr>
              <a:t>Instrument TILT</a:t>
            </a:r>
            <a:endParaRPr lang="de-DE" sz="1600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7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11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1579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Horizontal </a:t>
            </a:r>
            <a:r>
              <a:rPr lang="de-DE" sz="3600" dirty="0" err="1">
                <a:solidFill>
                  <a:srgbClr val="C00000"/>
                </a:solidFill>
              </a:rPr>
              <a:t>Inhomogeneities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2400" dirty="0">
                <a:solidFill>
                  <a:srgbClr val="C00000"/>
                </a:solidFill>
              </a:rPr>
              <a:t>(</a:t>
            </a:r>
            <a:r>
              <a:rPr lang="de-DE" sz="2400" dirty="0" err="1">
                <a:solidFill>
                  <a:srgbClr val="C00000"/>
                </a:solidFill>
              </a:rPr>
              <a:t>simulated</a:t>
            </a:r>
            <a:r>
              <a:rPr lang="de-DE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19</a:t>
            </a:fld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7C1CAF-6581-8E56-980F-71FD8DBC23B5}"/>
              </a:ext>
            </a:extLst>
          </p:cNvPr>
          <p:cNvSpPr txBox="1"/>
          <p:nvPr/>
        </p:nvSpPr>
        <p:spPr>
          <a:xfrm>
            <a:off x="1107439" y="1090563"/>
            <a:ext cx="610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25% </a:t>
            </a:r>
            <a:r>
              <a:rPr lang="de-DE" b="1" dirty="0" err="1"/>
              <a:t>increase</a:t>
            </a:r>
            <a:r>
              <a:rPr lang="de-DE" b="1" dirty="0"/>
              <a:t> in </a:t>
            </a:r>
            <a:r>
              <a:rPr lang="de-DE" b="1" dirty="0" err="1"/>
              <a:t>humidity</a:t>
            </a:r>
            <a:r>
              <a:rPr lang="de-DE" b="1" dirty="0"/>
              <a:t> </a:t>
            </a:r>
            <a:r>
              <a:rPr lang="de-DE" b="1" dirty="0" err="1"/>
              <a:t>over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whole</a:t>
            </a:r>
            <a:r>
              <a:rPr lang="de-DE" b="1" dirty="0"/>
              <a:t> </a:t>
            </a:r>
            <a:r>
              <a:rPr lang="de-DE" b="1" dirty="0" err="1"/>
              <a:t>profile</a:t>
            </a:r>
            <a:r>
              <a:rPr lang="de-DE" b="1" dirty="0"/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8BCB33A-F41C-2A84-3C19-ECA2094029FB}"/>
              </a:ext>
            </a:extLst>
          </p:cNvPr>
          <p:cNvSpPr/>
          <p:nvPr/>
        </p:nvSpPr>
        <p:spPr>
          <a:xfrm>
            <a:off x="2880638" y="1540585"/>
            <a:ext cx="670560" cy="1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4EBA57-3219-8629-EFEF-683E583DB72F}"/>
              </a:ext>
            </a:extLst>
          </p:cNvPr>
          <p:cNvSpPr/>
          <p:nvPr/>
        </p:nvSpPr>
        <p:spPr>
          <a:xfrm>
            <a:off x="8123246" y="1583999"/>
            <a:ext cx="670560" cy="1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708DAD2-4251-E8D2-4ADB-C5A3B4D7649C}"/>
              </a:ext>
            </a:extLst>
          </p:cNvPr>
          <p:cNvSpPr txBox="1"/>
          <p:nvPr/>
        </p:nvSpPr>
        <p:spPr>
          <a:xfrm>
            <a:off x="404812" y="5626947"/>
            <a:ext cx="1005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.</a:t>
            </a:r>
          </a:p>
        </p:txBody>
      </p:sp>
      <p:pic>
        <p:nvPicPr>
          <p:cNvPr id="21" name="Grafik 2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3924135-A565-5BEA-27F1-B01823BF1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6" y="1447003"/>
            <a:ext cx="5430437" cy="40728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8A0B9A-5CB8-04BA-DBDE-DF7EDDD7E24C}"/>
              </a:ext>
            </a:extLst>
          </p:cNvPr>
          <p:cNvSpPr txBox="1"/>
          <p:nvPr/>
        </p:nvSpPr>
        <p:spPr>
          <a:xfrm rot="16200000">
            <a:off x="795661" y="2785155"/>
            <a:ext cx="474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[K]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7145F1-76C2-E361-F958-72E17E638507}"/>
              </a:ext>
            </a:extLst>
          </p:cNvPr>
          <p:cNvSpPr txBox="1"/>
          <p:nvPr/>
        </p:nvSpPr>
        <p:spPr>
          <a:xfrm>
            <a:off x="6356751" y="2110903"/>
            <a:ext cx="54304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∆IWV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&gt; 3.4 kg/m2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needed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reach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similar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mean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∆TB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than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before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shown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plot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measured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mean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inhomogeneities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Highly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unlikely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!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We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assume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due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a tilt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instrument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.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0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D6A7E5-EF86-4592-9954-F5D3BA89E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56" y="2160898"/>
            <a:ext cx="2377970" cy="1463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General Goals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28714"/>
            <a:ext cx="1039876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Integration of </a:t>
            </a:r>
            <a:r>
              <a:rPr lang="en-US" sz="2400" b="1" dirty="0">
                <a:solidFill>
                  <a:srgbClr val="3E5978"/>
                </a:solidFill>
              </a:rPr>
              <a:t>ground-based</a:t>
            </a:r>
            <a:r>
              <a:rPr lang="en-US" sz="2400" dirty="0">
                <a:solidFill>
                  <a:srgbClr val="3E5978"/>
                </a:solidFill>
              </a:rPr>
              <a:t> thermodynamic profilers into the DWD forecasting system (TDYN-PRO)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rgbClr val="3E5978"/>
                </a:solidFill>
              </a:rPr>
              <a:t>EMF III: The potential of ground-based thermodynamic profilers for</a:t>
            </a:r>
            <a:br>
              <a:rPr lang="en-US" sz="2400" dirty="0">
                <a:solidFill>
                  <a:srgbClr val="3E5978"/>
                </a:solidFill>
              </a:rPr>
            </a:br>
            <a:r>
              <a:rPr lang="en-US" sz="2400" dirty="0">
                <a:solidFill>
                  <a:srgbClr val="3E5978"/>
                </a:solidFill>
              </a:rPr>
              <a:t>              improving short-term weather forecasts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3E5978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    Q: Are the considered state-of-the-art ground-based profilers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    </a:t>
            </a:r>
            <a:r>
              <a:rPr lang="en-US" sz="2400" b="1" dirty="0">
                <a:solidFill>
                  <a:srgbClr val="C00000"/>
                </a:solidFill>
              </a:rPr>
              <a:t>accurate and reliable enough </a:t>
            </a:r>
            <a:r>
              <a:rPr lang="en-US" sz="2400" dirty="0">
                <a:solidFill>
                  <a:srgbClr val="C00000"/>
                </a:solidFill>
              </a:rPr>
              <a:t>for data assimilation?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800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Also very important for 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E-PROFILE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(EUMETNET)* and other European Research Infrastructures (like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COST action PROBE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ACTRIS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networks)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sz="1200" dirty="0">
              <a:solidFill>
                <a:srgbClr val="457A93"/>
              </a:solidFill>
              <a:latin typeface="+mn-lt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200" dirty="0">
                <a:solidFill>
                  <a:srgbClr val="457A93"/>
                </a:solidFill>
                <a:latin typeface="+mn-lt"/>
              </a:rPr>
              <a:t>*https://www.eumetnet.eu/activities/observations-programme/current-activities/e-profile/</a:t>
            </a:r>
            <a:br>
              <a:rPr lang="en-US" b="0" dirty="0">
                <a:solidFill>
                  <a:srgbClr val="457A93"/>
                </a:solidFill>
                <a:latin typeface="+mn-lt"/>
              </a:rPr>
            </a:br>
            <a:endParaRPr lang="en-US" altLang="it-IT" dirty="0">
              <a:solidFill>
                <a:srgbClr val="3E5978"/>
              </a:solidFill>
            </a:endParaRPr>
          </a:p>
          <a:p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069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Horizontal </a:t>
            </a:r>
            <a:r>
              <a:rPr lang="de-DE" sz="3600" dirty="0" err="1">
                <a:solidFill>
                  <a:srgbClr val="C00000"/>
                </a:solidFill>
              </a:rPr>
              <a:t>Inhomogeneities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200" dirty="0">
                <a:solidFill>
                  <a:srgbClr val="C00000"/>
                </a:solidFill>
              </a:rPr>
              <a:t>(Impact on T-profile)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20</a:t>
            </a:fld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FDF4444-31F4-22DB-0451-4224EABBA274}"/>
              </a:ext>
            </a:extLst>
          </p:cNvPr>
          <p:cNvSpPr txBox="1"/>
          <p:nvPr/>
        </p:nvSpPr>
        <p:spPr>
          <a:xfrm>
            <a:off x="1429173" y="5250795"/>
            <a:ext cx="10295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Impact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very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 median &lt; |0.1 K| 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mostly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due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tilt),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25th/75th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percentiles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>
                <a:solidFill>
                  <a:srgbClr val="C00000"/>
                </a:solidFill>
              </a:rPr>
              <a:t>&lt; |0.22 K|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T-profile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retrieval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only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channels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11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14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used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elevation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scan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data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	Channels 8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10,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show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highest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deviations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only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used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zenith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data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0F17A1-B142-885A-ECB4-6B4419CDADB0}"/>
              </a:ext>
            </a:extLst>
          </p:cNvPr>
          <p:cNvSpPr/>
          <p:nvPr/>
        </p:nvSpPr>
        <p:spPr>
          <a:xfrm>
            <a:off x="3627497" y="1472950"/>
            <a:ext cx="1016000" cy="2771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Text, Karte Menü, Zahl, parallel enthält.&#10;&#10;Automatisch generierte Beschreibung">
            <a:extLst>
              <a:ext uri="{FF2B5EF4-FFF2-40B4-BE49-F238E27FC236}">
                <a16:creationId xmlns:a16="http://schemas.microsoft.com/office/drawing/2014/main" id="{6AA5DFC6-4F74-1CC9-9F5A-409F08F5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73" y="915295"/>
            <a:ext cx="9049174" cy="42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33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1579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Pointing</a:t>
            </a:r>
            <a:r>
              <a:rPr lang="de-DE" sz="3600" dirty="0">
                <a:solidFill>
                  <a:srgbClr val="C00000"/>
                </a:solidFill>
              </a:rPr>
              <a:t> Errors/Tilts </a:t>
            </a:r>
            <a:r>
              <a:rPr lang="de-DE" sz="2400" dirty="0">
                <a:solidFill>
                  <a:srgbClr val="C00000"/>
                </a:solidFill>
              </a:rPr>
              <a:t>(</a:t>
            </a:r>
            <a:r>
              <a:rPr lang="de-DE" sz="2400" dirty="0" err="1">
                <a:solidFill>
                  <a:srgbClr val="C00000"/>
                </a:solidFill>
              </a:rPr>
              <a:t>simulated</a:t>
            </a:r>
            <a:r>
              <a:rPr lang="de-DE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21</a:t>
            </a:fld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7C1CAF-6581-8E56-980F-71FD8DBC23B5}"/>
              </a:ext>
            </a:extLst>
          </p:cNvPr>
          <p:cNvSpPr txBox="1"/>
          <p:nvPr/>
        </p:nvSpPr>
        <p:spPr>
          <a:xfrm>
            <a:off x="266427" y="1169746"/>
            <a:ext cx="56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Simulated</a:t>
            </a:r>
            <a:r>
              <a:rPr lang="de-DE" b="1" dirty="0"/>
              <a:t> a </a:t>
            </a:r>
            <a:r>
              <a:rPr lang="de-DE" b="1" dirty="0" err="1"/>
              <a:t>deviation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0.6° </a:t>
            </a:r>
            <a:r>
              <a:rPr lang="de-DE" b="1" dirty="0" err="1"/>
              <a:t>from</a:t>
            </a:r>
            <a:r>
              <a:rPr lang="de-DE" b="1" dirty="0"/>
              <a:t> all </a:t>
            </a:r>
            <a:r>
              <a:rPr lang="de-DE" b="1" dirty="0" err="1"/>
              <a:t>six</a:t>
            </a:r>
            <a:r>
              <a:rPr lang="de-DE" b="1" dirty="0"/>
              <a:t> </a:t>
            </a:r>
            <a:r>
              <a:rPr lang="de-DE" b="1" dirty="0" err="1"/>
              <a:t>elevation</a:t>
            </a:r>
            <a:r>
              <a:rPr lang="de-DE" b="1" dirty="0"/>
              <a:t> </a:t>
            </a:r>
            <a:r>
              <a:rPr lang="de-DE" b="1" dirty="0" err="1"/>
              <a:t>angles</a:t>
            </a:r>
            <a:endParaRPr lang="de-DE" b="1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8BCB33A-F41C-2A84-3C19-ECA2094029FB}"/>
              </a:ext>
            </a:extLst>
          </p:cNvPr>
          <p:cNvSpPr/>
          <p:nvPr/>
        </p:nvSpPr>
        <p:spPr>
          <a:xfrm>
            <a:off x="2880638" y="1540585"/>
            <a:ext cx="670560" cy="1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4EBA57-3219-8629-EFEF-683E583DB72F}"/>
              </a:ext>
            </a:extLst>
          </p:cNvPr>
          <p:cNvSpPr/>
          <p:nvPr/>
        </p:nvSpPr>
        <p:spPr>
          <a:xfrm>
            <a:off x="8123246" y="1583999"/>
            <a:ext cx="670560" cy="18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708DAD2-4251-E8D2-4ADB-C5A3B4D7649C}"/>
              </a:ext>
            </a:extLst>
          </p:cNvPr>
          <p:cNvSpPr txBox="1"/>
          <p:nvPr/>
        </p:nvSpPr>
        <p:spPr>
          <a:xfrm>
            <a:off x="6121042" y="3028615"/>
            <a:ext cx="4674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TBs in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oxygen-band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behave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very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similary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	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alleged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measured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mean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horizontal 	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inhomgeneities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shown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before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E4D495-B827-4A93-22F6-62E0D55D1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7" y="1455849"/>
            <a:ext cx="5426585" cy="406886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99C5A1F-25CC-DD69-AB0C-3EAF62B34AF9}"/>
              </a:ext>
            </a:extLst>
          </p:cNvPr>
          <p:cNvSpPr/>
          <p:nvPr/>
        </p:nvSpPr>
        <p:spPr>
          <a:xfrm>
            <a:off x="3768625" y="1539078"/>
            <a:ext cx="998102" cy="183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C3031DA7-38FA-D6DB-EDD7-2643039B1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33" y="1471914"/>
            <a:ext cx="5382308" cy="40367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D606D3E-742D-B7F4-EFA0-05B030C09AA7}"/>
              </a:ext>
            </a:extLst>
          </p:cNvPr>
          <p:cNvSpPr txBox="1"/>
          <p:nvPr/>
        </p:nvSpPr>
        <p:spPr>
          <a:xfrm>
            <a:off x="7517032" y="1163761"/>
            <a:ext cx="467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Measured</a:t>
            </a:r>
            <a:r>
              <a:rPr lang="de-DE" b="1" dirty="0"/>
              <a:t> </a:t>
            </a:r>
            <a:r>
              <a:rPr lang="de-DE" b="1" dirty="0" err="1"/>
              <a:t>mean</a:t>
            </a:r>
            <a:r>
              <a:rPr lang="de-DE" b="1" dirty="0"/>
              <a:t> „</a:t>
            </a:r>
            <a:r>
              <a:rPr lang="de-DE" b="1" dirty="0" err="1"/>
              <a:t>inhomogeneities</a:t>
            </a:r>
            <a:r>
              <a:rPr lang="de-DE" b="1" dirty="0"/>
              <a:t>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400BBE-9348-14CE-7ECE-A3618DFF23A7}"/>
              </a:ext>
            </a:extLst>
          </p:cNvPr>
          <p:cNvSpPr txBox="1"/>
          <p:nvPr/>
        </p:nvSpPr>
        <p:spPr>
          <a:xfrm>
            <a:off x="7097932" y="5493633"/>
            <a:ext cx="467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Instrument Tilt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causes</a:t>
            </a:r>
            <a:b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these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measurements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6492926-1610-5749-407B-6169E4F098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4" y="1280775"/>
            <a:ext cx="5728976" cy="42964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4819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Pointing</a:t>
            </a:r>
            <a:r>
              <a:rPr lang="de-DE" sz="3600" dirty="0">
                <a:solidFill>
                  <a:srgbClr val="C00000"/>
                </a:solidFill>
              </a:rPr>
              <a:t> Errors/Tilts </a:t>
            </a:r>
            <a:r>
              <a:rPr lang="de-DE" sz="2400" dirty="0">
                <a:solidFill>
                  <a:srgbClr val="C00000"/>
                </a:solidFill>
              </a:rPr>
              <a:t>(Impact on T-profile)(</a:t>
            </a:r>
            <a:r>
              <a:rPr lang="de-DE" sz="2400" dirty="0" err="1">
                <a:solidFill>
                  <a:srgbClr val="C00000"/>
                </a:solidFill>
              </a:rPr>
              <a:t>simulated</a:t>
            </a:r>
            <a:r>
              <a:rPr lang="de-DE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22</a:t>
            </a:fld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834CCC8-CD4C-D832-874D-D7FCE6C34712}"/>
              </a:ext>
            </a:extLst>
          </p:cNvPr>
          <p:cNvSpPr txBox="1"/>
          <p:nvPr/>
        </p:nvSpPr>
        <p:spPr>
          <a:xfrm>
            <a:off x="6086269" y="2942749"/>
            <a:ext cx="5313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1° tilt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causes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>
                <a:solidFill>
                  <a:srgbClr val="C00000"/>
                </a:solidFill>
              </a:rPr>
              <a:t>&lt; 0.1 K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mean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difference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below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3000 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Tilt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up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1°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has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very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impact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on T-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profiling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/>
              <a:t>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CFB99C-9CE6-3615-B4FA-2E12E54FB4FA}"/>
              </a:ext>
            </a:extLst>
          </p:cNvPr>
          <p:cNvSpPr txBox="1"/>
          <p:nvPr/>
        </p:nvSpPr>
        <p:spPr>
          <a:xfrm>
            <a:off x="1465311" y="2084018"/>
            <a:ext cx="2002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T-profile </a:t>
            </a:r>
            <a:r>
              <a:rPr lang="de-DE" dirty="0" err="1"/>
              <a:t>retrievals</a:t>
            </a:r>
            <a:r>
              <a:rPr lang="de-DE" dirty="0"/>
              <a:t> </a:t>
            </a:r>
            <a:r>
              <a:rPr lang="de-DE" b="1" dirty="0" err="1"/>
              <a:t>with</a:t>
            </a:r>
            <a:br>
              <a:rPr lang="de-DE" dirty="0"/>
            </a:br>
            <a:r>
              <a:rPr lang="de-DE" dirty="0" err="1"/>
              <a:t>elevation</a:t>
            </a:r>
            <a:r>
              <a:rPr lang="de-DE" dirty="0"/>
              <a:t> </a:t>
            </a:r>
            <a:r>
              <a:rPr lang="de-DE" dirty="0" err="1"/>
              <a:t>scans</a:t>
            </a:r>
            <a:endParaRPr lang="de-DE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43C8739-091D-3596-7373-83C85FBC0551}"/>
              </a:ext>
            </a:extLst>
          </p:cNvPr>
          <p:cNvCxnSpPr>
            <a:cxnSpLocks/>
          </p:cNvCxnSpPr>
          <p:nvPr/>
        </p:nvCxnSpPr>
        <p:spPr>
          <a:xfrm>
            <a:off x="4976563" y="3292151"/>
            <a:ext cx="650240" cy="0"/>
          </a:xfrm>
          <a:prstGeom prst="straightConnector1">
            <a:avLst/>
          </a:prstGeom>
          <a:ln w="19050">
            <a:solidFill>
              <a:srgbClr val="99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EC6FAE8B-CB91-D707-CE7C-46DEE13B2438}"/>
              </a:ext>
            </a:extLst>
          </p:cNvPr>
          <p:cNvSpPr txBox="1"/>
          <p:nvPr/>
        </p:nvSpPr>
        <p:spPr>
          <a:xfrm>
            <a:off x="4220016" y="2943450"/>
            <a:ext cx="931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9966FF"/>
                </a:solidFill>
              </a:rPr>
              <a:t>&lt;0.1K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661385F-269B-8201-57F0-2F7905078AB8}"/>
              </a:ext>
            </a:extLst>
          </p:cNvPr>
          <p:cNvSpPr txBox="1"/>
          <p:nvPr/>
        </p:nvSpPr>
        <p:spPr>
          <a:xfrm>
            <a:off x="4976563" y="2943450"/>
            <a:ext cx="931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9966FF"/>
                </a:solidFill>
              </a:rPr>
              <a:t>&lt;0.1K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0396855-9B97-2309-4EFB-E8C4A4AB2CE9}"/>
              </a:ext>
            </a:extLst>
          </p:cNvPr>
          <p:cNvCxnSpPr>
            <a:cxnSpLocks/>
          </p:cNvCxnSpPr>
          <p:nvPr/>
        </p:nvCxnSpPr>
        <p:spPr>
          <a:xfrm>
            <a:off x="4234883" y="3292151"/>
            <a:ext cx="650240" cy="0"/>
          </a:xfrm>
          <a:prstGeom prst="straightConnector1">
            <a:avLst/>
          </a:prstGeom>
          <a:ln w="19050">
            <a:solidFill>
              <a:srgbClr val="99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584D7F37-06D5-4C82-DC93-9228FDADC287}"/>
              </a:ext>
            </a:extLst>
          </p:cNvPr>
          <p:cNvSpPr txBox="1"/>
          <p:nvPr/>
        </p:nvSpPr>
        <p:spPr>
          <a:xfrm>
            <a:off x="2145311" y="5507762"/>
            <a:ext cx="315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Radiosondes</a:t>
            </a:r>
            <a:r>
              <a:rPr lang="de-DE" dirty="0"/>
              <a:t> minus Retrievals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314DFD-2E85-B859-1234-5691AE563DAA}"/>
              </a:ext>
            </a:extLst>
          </p:cNvPr>
          <p:cNvSpPr txBox="1"/>
          <p:nvPr/>
        </p:nvSpPr>
        <p:spPr>
          <a:xfrm>
            <a:off x="2304426" y="1076541"/>
            <a:ext cx="315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Mean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10887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Text, Farbigkeit, Screenshot, Rechteck enthält.&#10;&#10;Automatisch generierte Beschreibung">
            <a:extLst>
              <a:ext uri="{FF2B5EF4-FFF2-40B4-BE49-F238E27FC236}">
                <a16:creationId xmlns:a16="http://schemas.microsoft.com/office/drawing/2014/main" id="{FEF0DED3-B94E-35C2-7DD9-3A7DC5B25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56" y="1090812"/>
            <a:ext cx="8775540" cy="42769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How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to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identify</a:t>
            </a:r>
            <a:r>
              <a:rPr lang="de-DE" sz="3600" dirty="0">
                <a:solidFill>
                  <a:srgbClr val="C00000"/>
                </a:solidFill>
              </a:rPr>
              <a:t> RFI (and </a:t>
            </a:r>
            <a:r>
              <a:rPr lang="de-DE" sz="3600" dirty="0" err="1">
                <a:solidFill>
                  <a:srgbClr val="C00000"/>
                </a:solidFill>
              </a:rPr>
              <a:t>other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Disturbances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23</a:t>
            </a:fld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BA63C5-F00A-531B-C778-05025FC26595}"/>
              </a:ext>
            </a:extLst>
          </p:cNvPr>
          <p:cNvSpPr txBox="1"/>
          <p:nvPr/>
        </p:nvSpPr>
        <p:spPr>
          <a:xfrm>
            <a:off x="700873" y="5343185"/>
            <a:ext cx="10234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Full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360° </a:t>
            </a:r>
            <a:r>
              <a:rPr lang="de-DE" dirty="0" err="1">
                <a:solidFill>
                  <a:srgbClr val="C00000"/>
                </a:solidFill>
              </a:rPr>
              <a:t>azimuth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scans</a:t>
            </a:r>
            <a:r>
              <a:rPr lang="de-DE" dirty="0">
                <a:solidFill>
                  <a:srgbClr val="C00000"/>
                </a:solidFill>
              </a:rPr>
              <a:t> at 30° </a:t>
            </a:r>
            <a:r>
              <a:rPr lang="de-DE" dirty="0" err="1">
                <a:solidFill>
                  <a:srgbClr val="C00000"/>
                </a:solidFill>
              </a:rPr>
              <a:t>elevation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all 14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channels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clear-sky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conditions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over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longer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time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period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C00000"/>
                </a:solidFill>
              </a:rPr>
              <a:t>Probability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of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disturbances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over</a:t>
            </a:r>
            <a:r>
              <a:rPr lang="de-DE" b="1" dirty="0">
                <a:solidFill>
                  <a:srgbClr val="C00000"/>
                </a:solidFill>
              </a:rPr>
              <a:t> a </a:t>
            </a:r>
            <a:r>
              <a:rPr lang="de-DE" b="1" dirty="0" err="1">
                <a:solidFill>
                  <a:srgbClr val="C00000"/>
                </a:solidFill>
              </a:rPr>
              <a:t>certain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threshold</a:t>
            </a:r>
            <a:r>
              <a:rPr lang="de-DE" b="1" dirty="0">
                <a:solidFill>
                  <a:srgbClr val="C00000"/>
                </a:solidFill>
              </a:rPr>
              <a:t> (&gt; 1K) </a:t>
            </a:r>
            <a:r>
              <a:rPr lang="de-DE" b="1" dirty="0" err="1">
                <a:solidFill>
                  <a:srgbClr val="C00000"/>
                </a:solidFill>
              </a:rPr>
              <a:t>from</a:t>
            </a:r>
            <a:r>
              <a:rPr lang="de-DE" b="1" dirty="0">
                <a:solidFill>
                  <a:srgbClr val="C00000"/>
                </a:solidFill>
              </a:rPr>
              <a:t> 2020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D92E76C-EE36-F50C-BC3F-635886D6C5ED}"/>
              </a:ext>
            </a:extLst>
          </p:cNvPr>
          <p:cNvSpPr/>
          <p:nvPr/>
        </p:nvSpPr>
        <p:spPr>
          <a:xfrm>
            <a:off x="2986112" y="2720849"/>
            <a:ext cx="591207" cy="2388068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D849D0A-7D9D-61BB-C19B-3ECE60C10889}"/>
              </a:ext>
            </a:extLst>
          </p:cNvPr>
          <p:cNvSpPr/>
          <p:nvPr/>
        </p:nvSpPr>
        <p:spPr>
          <a:xfrm>
            <a:off x="4863253" y="3349812"/>
            <a:ext cx="1232747" cy="725215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21CDC75-212A-7C89-25DA-C0591F625EE8}"/>
              </a:ext>
            </a:extLst>
          </p:cNvPr>
          <p:cNvCxnSpPr>
            <a:cxnSpLocks/>
          </p:cNvCxnSpPr>
          <p:nvPr/>
        </p:nvCxnSpPr>
        <p:spPr>
          <a:xfrm>
            <a:off x="6630695" y="1904495"/>
            <a:ext cx="1957891" cy="737105"/>
          </a:xfrm>
          <a:prstGeom prst="straightConnector1">
            <a:avLst/>
          </a:prstGeom>
          <a:ln w="317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0C08648-1D5F-F1B7-6FAC-65F374DAFC12}"/>
              </a:ext>
            </a:extLst>
          </p:cNvPr>
          <p:cNvCxnSpPr>
            <a:cxnSpLocks/>
          </p:cNvCxnSpPr>
          <p:nvPr/>
        </p:nvCxnSpPr>
        <p:spPr>
          <a:xfrm flipH="1">
            <a:off x="2506133" y="1904495"/>
            <a:ext cx="1696882" cy="737105"/>
          </a:xfrm>
          <a:prstGeom prst="straightConnector1">
            <a:avLst/>
          </a:prstGeom>
          <a:ln w="317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DEB50352-F2FE-6F7C-75AD-B678B29B538C}"/>
              </a:ext>
            </a:extLst>
          </p:cNvPr>
          <p:cNvSpPr txBox="1"/>
          <p:nvPr/>
        </p:nvSpPr>
        <p:spPr>
          <a:xfrm>
            <a:off x="3559964" y="3496747"/>
            <a:ext cx="122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D83C4F"/>
                </a:solidFill>
              </a:rPr>
              <a:t>lighting</a:t>
            </a:r>
            <a:br>
              <a:rPr lang="de-DE" dirty="0">
                <a:solidFill>
                  <a:srgbClr val="D83C4F"/>
                </a:solidFill>
              </a:rPr>
            </a:br>
            <a:r>
              <a:rPr lang="de-DE" dirty="0" err="1">
                <a:solidFill>
                  <a:srgbClr val="D83C4F"/>
                </a:solidFill>
              </a:rPr>
              <a:t>rod</a:t>
            </a:r>
            <a:endParaRPr lang="de-DE" dirty="0">
              <a:solidFill>
                <a:srgbClr val="D83C4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A647197-D3BF-DC1D-A22E-94300E027C31}"/>
              </a:ext>
            </a:extLst>
          </p:cNvPr>
          <p:cNvSpPr txBox="1"/>
          <p:nvPr/>
        </p:nvSpPr>
        <p:spPr>
          <a:xfrm>
            <a:off x="6154357" y="3515798"/>
            <a:ext cx="2434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RFI</a:t>
            </a:r>
            <a:br>
              <a:rPr lang="de-DE" dirty="0">
                <a:solidFill>
                  <a:srgbClr val="D83C4F"/>
                </a:solidFill>
              </a:rPr>
            </a:br>
            <a:r>
              <a:rPr lang="de-DE" dirty="0">
                <a:solidFill>
                  <a:srgbClr val="D83C4F"/>
                </a:solidFill>
              </a:rPr>
              <a:t>(</a:t>
            </a:r>
            <a:r>
              <a:rPr lang="de-DE" dirty="0" err="1">
                <a:solidFill>
                  <a:srgbClr val="D83C4F"/>
                </a:solidFill>
              </a:rPr>
              <a:t>communication</a:t>
            </a:r>
            <a:r>
              <a:rPr lang="de-DE" dirty="0">
                <a:solidFill>
                  <a:srgbClr val="D83C4F"/>
                </a:solidFill>
              </a:rPr>
              <a:t> links)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ADB00F1-44D5-0F79-B91B-BF4AF8E4495C}"/>
              </a:ext>
            </a:extLst>
          </p:cNvPr>
          <p:cNvSpPr txBox="1"/>
          <p:nvPr/>
        </p:nvSpPr>
        <p:spPr>
          <a:xfrm>
            <a:off x="4499093" y="1498219"/>
            <a:ext cx="198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D83C4F"/>
                </a:solidFill>
              </a:rPr>
              <a:t>Higher </a:t>
            </a:r>
            <a:r>
              <a:rPr lang="de-DE" dirty="0" err="1">
                <a:solidFill>
                  <a:srgbClr val="D83C4F"/>
                </a:solidFill>
              </a:rPr>
              <a:t>amount</a:t>
            </a:r>
            <a:r>
              <a:rPr lang="de-DE" dirty="0">
                <a:solidFill>
                  <a:srgbClr val="D83C4F"/>
                </a:solidFill>
              </a:rPr>
              <a:t> </a:t>
            </a:r>
            <a:r>
              <a:rPr lang="de-DE" dirty="0" err="1">
                <a:solidFill>
                  <a:srgbClr val="D83C4F"/>
                </a:solidFill>
              </a:rPr>
              <a:t>of</a:t>
            </a:r>
            <a:r>
              <a:rPr lang="de-DE" dirty="0">
                <a:solidFill>
                  <a:srgbClr val="D83C4F"/>
                </a:solidFill>
              </a:rPr>
              <a:t> </a:t>
            </a:r>
            <a:r>
              <a:rPr lang="de-DE" dirty="0" err="1">
                <a:solidFill>
                  <a:srgbClr val="D83C4F"/>
                </a:solidFill>
              </a:rPr>
              <a:t>water</a:t>
            </a:r>
            <a:r>
              <a:rPr lang="de-DE" dirty="0">
                <a:solidFill>
                  <a:srgbClr val="D83C4F"/>
                </a:solidFill>
              </a:rPr>
              <a:t> </a:t>
            </a:r>
            <a:r>
              <a:rPr lang="de-DE" dirty="0" err="1">
                <a:solidFill>
                  <a:srgbClr val="D83C4F"/>
                </a:solidFill>
              </a:rPr>
              <a:t>vapor</a:t>
            </a:r>
            <a:r>
              <a:rPr lang="de-DE" dirty="0">
                <a:solidFill>
                  <a:srgbClr val="D83C4F"/>
                </a:solidFill>
              </a:rPr>
              <a:t>  </a:t>
            </a:r>
            <a:r>
              <a:rPr lang="de-DE" dirty="0" err="1">
                <a:solidFill>
                  <a:srgbClr val="D83C4F"/>
                </a:solidFill>
              </a:rPr>
              <a:t>mostly</a:t>
            </a:r>
            <a:r>
              <a:rPr lang="de-DE" dirty="0">
                <a:solidFill>
                  <a:srgbClr val="D83C4F"/>
                </a:solidFill>
              </a:rPr>
              <a:t> due </a:t>
            </a:r>
            <a:r>
              <a:rPr lang="de-DE" dirty="0" err="1">
                <a:solidFill>
                  <a:srgbClr val="D83C4F"/>
                </a:solidFill>
              </a:rPr>
              <a:t>to</a:t>
            </a:r>
            <a:r>
              <a:rPr lang="de-DE" dirty="0">
                <a:solidFill>
                  <a:srgbClr val="D83C4F"/>
                </a:solidFill>
              </a:rPr>
              <a:t> tilt</a:t>
            </a:r>
          </a:p>
        </p:txBody>
      </p:sp>
    </p:spTree>
    <p:extLst>
      <p:ext uri="{BB962C8B-B14F-4D97-AF65-F5344CB8AC3E}">
        <p14:creationId xmlns:p14="http://schemas.microsoft.com/office/powerpoint/2010/main" val="2333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Summary and </a:t>
            </a:r>
            <a:r>
              <a:rPr lang="de-DE" sz="3600" dirty="0" err="1">
                <a:solidFill>
                  <a:srgbClr val="C00000"/>
                </a:solidFill>
              </a:rPr>
              <a:t>Conclusions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057170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en-US" sz="2400" b="1" dirty="0">
                <a:solidFill>
                  <a:srgbClr val="3E5978"/>
                </a:solidFill>
              </a:rPr>
              <a:t>Impact of measurement uncertainties on T-profiling</a:t>
            </a:r>
            <a:r>
              <a:rPr lang="en-US" sz="2400" dirty="0">
                <a:solidFill>
                  <a:srgbClr val="3E5978"/>
                </a:solidFill>
              </a:rPr>
              <a:t>:</a:t>
            </a:r>
            <a:endParaRPr lang="en-US" sz="2000" b="1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3E5978"/>
                </a:solidFill>
              </a:rPr>
              <a:t>Obstacles: </a:t>
            </a:r>
            <a:r>
              <a:rPr lang="en-US" sz="2400" dirty="0">
                <a:solidFill>
                  <a:srgbClr val="3E5978"/>
                </a:solidFill>
              </a:rPr>
              <a:t>have to be </a:t>
            </a:r>
            <a:r>
              <a:rPr lang="en-US" sz="2400" dirty="0">
                <a:solidFill>
                  <a:srgbClr val="C00000"/>
                </a:solidFill>
              </a:rPr>
              <a:t>at least 600 m away </a:t>
            </a:r>
            <a:r>
              <a:rPr lang="en-US" sz="2400" dirty="0">
                <a:solidFill>
                  <a:srgbClr val="3E5978"/>
                </a:solidFill>
              </a:rPr>
              <a:t>(at ambient temperatures, filling out the whole beam) to have an impact of </a:t>
            </a:r>
            <a:r>
              <a:rPr lang="en-US" sz="2400" dirty="0">
                <a:solidFill>
                  <a:srgbClr val="C00000"/>
                </a:solidFill>
              </a:rPr>
              <a:t>&lt;0.1 K</a:t>
            </a:r>
            <a:r>
              <a:rPr lang="en-US" sz="2400" dirty="0">
                <a:solidFill>
                  <a:srgbClr val="3E5978"/>
                </a:solidFill>
              </a:rPr>
              <a:t>. 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3E5978"/>
                </a:solidFill>
              </a:rPr>
              <a:t>Horizontal Inhomogeneities: </a:t>
            </a:r>
            <a:r>
              <a:rPr lang="en-US" sz="2400" dirty="0">
                <a:solidFill>
                  <a:srgbClr val="C00000"/>
                </a:solidFill>
              </a:rPr>
              <a:t>&lt;|0.22 K|</a:t>
            </a:r>
            <a:r>
              <a:rPr lang="en-US" sz="2400" dirty="0">
                <a:solidFill>
                  <a:srgbClr val="3E5978"/>
                </a:solidFill>
              </a:rPr>
              <a:t> in the 25th/75th percentiles below 3000 m.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3E5978"/>
                </a:solidFill>
              </a:rPr>
              <a:t>Tilt: </a:t>
            </a:r>
            <a:r>
              <a:rPr lang="en-US" sz="2400" dirty="0">
                <a:solidFill>
                  <a:srgbClr val="C00000"/>
                </a:solidFill>
              </a:rPr>
              <a:t>&lt;0.1 K </a:t>
            </a:r>
            <a:r>
              <a:rPr lang="en-US" sz="2400" dirty="0">
                <a:solidFill>
                  <a:srgbClr val="3E5978"/>
                </a:solidFill>
              </a:rPr>
              <a:t>below 3000 m for up to 1° of tilt.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3E5978"/>
                </a:solidFill>
              </a:rPr>
              <a:t>RFI: </a:t>
            </a:r>
            <a:r>
              <a:rPr lang="en-US" sz="2400" dirty="0">
                <a:solidFill>
                  <a:srgbClr val="C00000"/>
                </a:solidFill>
              </a:rPr>
              <a:t>no impact </a:t>
            </a:r>
            <a:r>
              <a:rPr lang="en-US" sz="2400" dirty="0">
                <a:solidFill>
                  <a:srgbClr val="3E5978"/>
                </a:solidFill>
              </a:rPr>
              <a:t>on T-profiling when it is detected within the H</a:t>
            </a:r>
            <a:r>
              <a:rPr lang="en-US" sz="2400" baseline="-25000" dirty="0">
                <a:solidFill>
                  <a:srgbClr val="3E5978"/>
                </a:solidFill>
              </a:rPr>
              <a:t>2</a:t>
            </a:r>
            <a:r>
              <a:rPr lang="en-US" sz="2400" dirty="0">
                <a:solidFill>
                  <a:srgbClr val="3E5978"/>
                </a:solidFill>
              </a:rPr>
              <a:t>O-band,</a:t>
            </a:r>
            <a:br>
              <a:rPr lang="en-US" sz="2400" dirty="0">
                <a:solidFill>
                  <a:srgbClr val="3E5978"/>
                </a:solidFill>
              </a:rPr>
            </a:br>
            <a:r>
              <a:rPr lang="en-US" sz="2400" dirty="0">
                <a:solidFill>
                  <a:srgbClr val="3E5978"/>
                </a:solidFill>
              </a:rPr>
              <a:t>but can have ramifications for detecting horizontal humidity inhomogeneities.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b="1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b="1" dirty="0">
              <a:solidFill>
                <a:srgbClr val="3E5978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24</a:t>
            </a:fld>
            <a:endParaRPr lang="de-DE" sz="1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14FFC1-E324-E342-EA0F-2EA4C7F0CAA1}"/>
              </a:ext>
            </a:extLst>
          </p:cNvPr>
          <p:cNvSpPr txBox="1"/>
          <p:nvPr/>
        </p:nvSpPr>
        <p:spPr>
          <a:xfrm>
            <a:off x="1138066" y="5284411"/>
            <a:ext cx="10728813" cy="1200329"/>
          </a:xfrm>
          <a:prstGeom prst="rect">
            <a:avLst/>
          </a:prstGeom>
          <a:solidFill>
            <a:srgbClr val="BCC5D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RFI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detecting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: Scan-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difference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probability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plots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capable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method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detecting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usable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channel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/angle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combinations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(These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plots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can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also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show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obstacles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certain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frequnecies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directions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even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inhomogeneities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and/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tilts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136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484" y="1417477"/>
            <a:ext cx="4765063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Thank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for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attention</a:t>
            </a:r>
            <a:r>
              <a:rPr lang="de-DE" dirty="0">
                <a:solidFill>
                  <a:srgbClr val="C00000"/>
                </a:solidFill>
              </a:rPr>
              <a:t>!</a:t>
            </a:r>
            <a:br>
              <a:rPr lang="de-DE" dirty="0">
                <a:solidFill>
                  <a:srgbClr val="C00000"/>
                </a:solidFill>
              </a:rPr>
            </a:br>
            <a:br>
              <a:rPr lang="de-DE" dirty="0">
                <a:solidFill>
                  <a:srgbClr val="C00000"/>
                </a:solidFill>
              </a:rPr>
            </a:br>
            <a:br>
              <a:rPr lang="de-DE" dirty="0">
                <a:solidFill>
                  <a:srgbClr val="C00000"/>
                </a:solidFill>
              </a:rPr>
            </a:br>
            <a:br>
              <a:rPr lang="de-DE" dirty="0">
                <a:solidFill>
                  <a:srgbClr val="C00000"/>
                </a:solidFill>
              </a:rPr>
            </a:br>
            <a:br>
              <a:rPr lang="de-DE" dirty="0">
                <a:solidFill>
                  <a:srgbClr val="C00000"/>
                </a:solidFill>
              </a:rPr>
            </a:br>
            <a:r>
              <a:rPr lang="de-DE" sz="2800" dirty="0" err="1">
                <a:solidFill>
                  <a:srgbClr val="C00000"/>
                </a:solidFill>
              </a:rPr>
              <a:t>contact</a:t>
            </a:r>
            <a:r>
              <a:rPr lang="de-DE" sz="2800" dirty="0">
                <a:solidFill>
                  <a:srgbClr val="C00000"/>
                </a:solidFill>
              </a:rPr>
              <a:t>:</a:t>
            </a:r>
            <a:br>
              <a:rPr lang="de-DE" sz="2800" dirty="0">
                <a:solidFill>
                  <a:srgbClr val="C00000"/>
                </a:solidFill>
              </a:rPr>
            </a:br>
            <a:r>
              <a:rPr lang="de-DE" sz="2800" dirty="0">
                <a:solidFill>
                  <a:srgbClr val="C00000"/>
                </a:solidFill>
              </a:rPr>
              <a:t>tobias.boeck@uni-koeln.de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25</a:t>
            </a:fld>
            <a:endParaRPr lang="de-DE" sz="1400" dirty="0"/>
          </a:p>
        </p:txBody>
      </p:sp>
      <p:pic>
        <p:nvPicPr>
          <p:cNvPr id="5" name="Picture 2" descr="Sonne, Glücklich, Sonnenschein, Golden, Gelb, Strahlen">
            <a:extLst>
              <a:ext uri="{FF2B5EF4-FFF2-40B4-BE49-F238E27FC236}">
                <a16:creationId xmlns:a16="http://schemas.microsoft.com/office/drawing/2014/main" id="{5D8C57D9-D547-4A48-9D1A-8F0B6F77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88" y="714858"/>
            <a:ext cx="6182944" cy="52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17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7257" y="2398138"/>
            <a:ext cx="4765063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Bonus </a:t>
            </a:r>
            <a:r>
              <a:rPr lang="de-DE" dirty="0" err="1">
                <a:solidFill>
                  <a:srgbClr val="C00000"/>
                </a:solidFill>
              </a:rPr>
              <a:t>Slides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26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56739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(Medians)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27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FAE9A7-1D4C-F2D5-C6A8-910F22476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1049466"/>
            <a:ext cx="5821040" cy="43657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5D2EADD-3E4B-DD70-E8AE-AC3E1FCB9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06" y="1049466"/>
            <a:ext cx="5821040" cy="43657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183CA2-E356-15AA-6FDB-B54619714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3" y="1082486"/>
            <a:ext cx="5732987" cy="42997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4597B29-15D4-CEA5-7C5F-3CD3B0CCB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33" y="1115506"/>
            <a:ext cx="5732987" cy="42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8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2800" dirty="0">
                <a:solidFill>
                  <a:srgbClr val="C00000"/>
                </a:solidFill>
              </a:rPr>
              <a:t>(median </a:t>
            </a:r>
            <a:r>
              <a:rPr lang="de-DE" sz="2800" dirty="0" err="1">
                <a:solidFill>
                  <a:srgbClr val="C00000"/>
                </a:solidFill>
              </a:rPr>
              <a:t>profile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of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one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year</a:t>
            </a:r>
            <a:r>
              <a:rPr lang="de-DE" sz="2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>
              <a:solidFill>
                <a:srgbClr val="8C479A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28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FAE9A7-1D4C-F2D5-C6A8-910F22476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1" y="1029836"/>
            <a:ext cx="6505503" cy="48791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55189B-54F9-FF80-A277-2265FF2C78B7}"/>
              </a:ext>
            </a:extLst>
          </p:cNvPr>
          <p:cNvSpPr txBox="1"/>
          <p:nvPr/>
        </p:nvSpPr>
        <p:spPr>
          <a:xfrm>
            <a:off x="6567670" y="1349848"/>
            <a:ext cx="4599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Remember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: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obstacle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has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same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temperature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as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its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surroundings</a:t>
            </a: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The 90</a:t>
            </a:r>
            <a:r>
              <a:rPr lang="de-DE" baseline="30000" dirty="0">
                <a:solidFill>
                  <a:srgbClr val="8C479A"/>
                </a:solidFill>
                <a:sym typeface="Wingdings" panose="05000000000000000000" pitchFamily="2" charset="2"/>
              </a:rPr>
              <a:t>th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percentile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line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approximately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represents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inversion-free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atmosphere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case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from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before</a:t>
            </a:r>
            <a:endParaRPr lang="de-DE" dirty="0">
              <a:solidFill>
                <a:srgbClr val="8C479A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8C479A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The 10</a:t>
            </a:r>
            <a:r>
              <a:rPr lang="de-DE" baseline="30000" dirty="0">
                <a:solidFill>
                  <a:srgbClr val="00B050"/>
                </a:solidFill>
                <a:sym typeface="Wingdings" panose="05000000000000000000" pitchFamily="2" charset="2"/>
              </a:rPr>
              <a:t>th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and 25</a:t>
            </a:r>
            <a:r>
              <a:rPr lang="de-DE" baseline="30000" dirty="0">
                <a:solidFill>
                  <a:srgbClr val="00B050"/>
                </a:solidFill>
                <a:sym typeface="Wingdings" panose="05000000000000000000" pitchFamily="2" charset="2"/>
              </a:rPr>
              <a:t>th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percentile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lines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show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cases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with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a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temperature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inversion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near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ground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    	Here,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atmosphere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behind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ambient 	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obstacle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is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warmer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than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obstacle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, 	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resulting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in a negative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difference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in TB.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C060B6B-FB58-F5D1-1C3C-49473F3B7778}"/>
              </a:ext>
            </a:extLst>
          </p:cNvPr>
          <p:cNvCxnSpPr>
            <a:cxnSpLocks/>
          </p:cNvCxnSpPr>
          <p:nvPr/>
        </p:nvCxnSpPr>
        <p:spPr>
          <a:xfrm flipH="1" flipV="1">
            <a:off x="1767840" y="2235200"/>
            <a:ext cx="4799830" cy="467360"/>
          </a:xfrm>
          <a:prstGeom prst="straightConnector1">
            <a:avLst/>
          </a:prstGeom>
          <a:ln w="15875">
            <a:solidFill>
              <a:srgbClr val="8C47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Bild mit einfarbiger Füllung">
            <a:extLst>
              <a:ext uri="{FF2B5EF4-FFF2-40B4-BE49-F238E27FC236}">
                <a16:creationId xmlns:a16="http://schemas.microsoft.com/office/drawing/2014/main" id="{87AFCE87-1AF8-126E-17E2-F23395373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400" y="138449"/>
            <a:ext cx="914400" cy="914400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B5C11E2-26BC-F121-5D0F-057EF2D96A9B}"/>
              </a:ext>
            </a:extLst>
          </p:cNvPr>
          <p:cNvCxnSpPr>
            <a:cxnSpLocks/>
          </p:cNvCxnSpPr>
          <p:nvPr/>
        </p:nvCxnSpPr>
        <p:spPr>
          <a:xfrm flipH="1">
            <a:off x="1669505" y="3806613"/>
            <a:ext cx="4898165" cy="52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086354E-AACF-7F56-85B3-048F7D701D13}"/>
              </a:ext>
            </a:extLst>
          </p:cNvPr>
          <p:cNvCxnSpPr>
            <a:cxnSpLocks/>
          </p:cNvCxnSpPr>
          <p:nvPr/>
        </p:nvCxnSpPr>
        <p:spPr>
          <a:xfrm flipH="1">
            <a:off x="2134325" y="3916468"/>
            <a:ext cx="4483222" cy="238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27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a warmer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(+5K)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29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C074DC-CC44-0B1C-BE38-956B82C0B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1072116"/>
            <a:ext cx="6577879" cy="493152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982F76-C7CA-F9F0-6538-57712FC5CE62}"/>
              </a:ext>
            </a:extLst>
          </p:cNvPr>
          <p:cNvSpPr txBox="1"/>
          <p:nvPr/>
        </p:nvSpPr>
        <p:spPr>
          <a:xfrm>
            <a:off x="6927940" y="1835704"/>
            <a:ext cx="45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>
                <a:solidFill>
                  <a:srgbClr val="FF0000"/>
                </a:solidFill>
              </a:rPr>
              <a:t>Now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obstacle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is</a:t>
            </a:r>
            <a:r>
              <a:rPr lang="de-DE" dirty="0">
                <a:solidFill>
                  <a:srgbClr val="FF0000"/>
                </a:solidFill>
              </a:rPr>
              <a:t> 5K warmer </a:t>
            </a:r>
            <a:r>
              <a:rPr lang="de-DE" dirty="0" err="1">
                <a:solidFill>
                  <a:srgbClr val="FF0000"/>
                </a:solidFill>
              </a:rPr>
              <a:t>than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its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     </a:t>
            </a:r>
            <a:r>
              <a:rPr lang="de-DE" dirty="0" err="1">
                <a:solidFill>
                  <a:srgbClr val="FF0000"/>
                </a:solidFill>
              </a:rPr>
              <a:t>surroundings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5087AD-051D-1028-BE15-49ADBEF88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4" y="1157867"/>
            <a:ext cx="6461038" cy="4845778"/>
          </a:xfrm>
          <a:prstGeom prst="rect">
            <a:avLst/>
          </a:prstGeom>
        </p:spPr>
      </p:pic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3288FBF8-8357-24C1-8CAD-1ACE5E95A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151996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FE27CEB-625C-E225-A31C-6CDAE3B78E7B}"/>
              </a:ext>
            </a:extLst>
          </p:cNvPr>
          <p:cNvCxnSpPr>
            <a:cxnSpLocks/>
          </p:cNvCxnSpPr>
          <p:nvPr/>
        </p:nvCxnSpPr>
        <p:spPr>
          <a:xfrm>
            <a:off x="825415" y="5371070"/>
            <a:ext cx="586431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D6B7F3B-59CC-1094-072D-3EE5780A0FCE}"/>
              </a:ext>
            </a:extLst>
          </p:cNvPr>
          <p:cNvSpPr txBox="1"/>
          <p:nvPr/>
        </p:nvSpPr>
        <p:spPr>
          <a:xfrm>
            <a:off x="146686" y="5201793"/>
            <a:ext cx="18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B050"/>
                </a:solidFill>
              </a:rPr>
              <a:t>≤0.1K</a:t>
            </a:r>
          </a:p>
          <a:p>
            <a:endParaRPr lang="de-DE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>
            <a:extLst>
              <a:ext uri="{FF2B5EF4-FFF2-40B4-BE49-F238E27FC236}">
                <a16:creationId xmlns:a16="http://schemas.microsoft.com/office/drawing/2014/main" id="{4059DBBE-B3A9-4A53-97B7-215658AA8259}"/>
              </a:ext>
            </a:extLst>
          </p:cNvPr>
          <p:cNvSpPr/>
          <p:nvPr/>
        </p:nvSpPr>
        <p:spPr bwMode="auto">
          <a:xfrm>
            <a:off x="5737300" y="5185503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Instrument: HATPRO MWR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7141655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H</a:t>
            </a:r>
            <a:r>
              <a:rPr lang="en-US" altLang="it-IT" sz="2400" dirty="0">
                <a:solidFill>
                  <a:srgbClr val="3E5978"/>
                </a:solidFill>
              </a:rPr>
              <a:t>umidity </a:t>
            </a:r>
            <a:r>
              <a:rPr lang="en-US" altLang="it-IT" sz="2400" b="1" dirty="0">
                <a:solidFill>
                  <a:srgbClr val="3E5978"/>
                </a:solidFill>
              </a:rPr>
              <a:t>A</a:t>
            </a:r>
            <a:r>
              <a:rPr lang="en-US" altLang="it-IT" sz="2400" dirty="0">
                <a:solidFill>
                  <a:srgbClr val="3E5978"/>
                </a:solidFill>
              </a:rPr>
              <a:t>nd </a:t>
            </a:r>
            <a:r>
              <a:rPr lang="en-US" altLang="it-IT" sz="2400" b="1" dirty="0">
                <a:solidFill>
                  <a:srgbClr val="3E5978"/>
                </a:solidFill>
              </a:rPr>
              <a:t>T</a:t>
            </a:r>
            <a:r>
              <a:rPr lang="en-US" altLang="it-IT" sz="2400" dirty="0">
                <a:solidFill>
                  <a:srgbClr val="3E5978"/>
                </a:solidFill>
              </a:rPr>
              <a:t>emperature </a:t>
            </a:r>
            <a:r>
              <a:rPr lang="en-US" altLang="it-IT" sz="2400" b="1" dirty="0" err="1">
                <a:solidFill>
                  <a:srgbClr val="3E5978"/>
                </a:solidFill>
              </a:rPr>
              <a:t>PRO</a:t>
            </a:r>
            <a:r>
              <a:rPr lang="en-US" altLang="it-IT" sz="2400" dirty="0" err="1">
                <a:solidFill>
                  <a:srgbClr val="3E5978"/>
                </a:solidFill>
              </a:rPr>
              <a:t>filer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from Radiometer Physics GmbH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Measures </a:t>
            </a:r>
            <a:r>
              <a:rPr lang="en-US" altLang="it-IT" sz="2400" b="1" dirty="0">
                <a:solidFill>
                  <a:srgbClr val="3E5978"/>
                </a:solidFill>
              </a:rPr>
              <a:t>thermal emissions</a:t>
            </a:r>
            <a:r>
              <a:rPr lang="en-US" altLang="it-IT" sz="2400" dirty="0">
                <a:solidFill>
                  <a:srgbClr val="3E5978"/>
                </a:solidFill>
              </a:rPr>
              <a:t> from the </a:t>
            </a:r>
            <a:r>
              <a:rPr lang="en-US" altLang="it-IT" sz="2400" dirty="0" err="1">
                <a:solidFill>
                  <a:srgbClr val="3E5978"/>
                </a:solidFill>
              </a:rPr>
              <a:t>atmos-phere</a:t>
            </a:r>
            <a:r>
              <a:rPr lang="en-US" altLang="it-IT" sz="2400" dirty="0">
                <a:solidFill>
                  <a:srgbClr val="3E5978"/>
                </a:solidFill>
              </a:rPr>
              <a:t> in </a:t>
            </a:r>
            <a:r>
              <a:rPr lang="en-US" altLang="it-IT" sz="2400" b="1" dirty="0">
                <a:solidFill>
                  <a:srgbClr val="3E5978"/>
                </a:solidFill>
              </a:rPr>
              <a:t>14 different frequencies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(H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O-band and O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-band)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Converts these radiances into </a:t>
            </a:r>
            <a:r>
              <a:rPr lang="en-US" altLang="it-IT" sz="2400" b="1" dirty="0">
                <a:solidFill>
                  <a:srgbClr val="3E5978"/>
                </a:solidFill>
              </a:rPr>
              <a:t>Brightness Temperatures TB</a:t>
            </a:r>
            <a:r>
              <a:rPr lang="en-US" altLang="it-IT" sz="2400" dirty="0">
                <a:solidFill>
                  <a:srgbClr val="3E5978"/>
                </a:solidFill>
              </a:rPr>
              <a:t>s [K] (through Planck’s law)</a:t>
            </a: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allows investigation of (via inversion):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temperature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rudimentary humidity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integrated water vapor (IWV)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liquid water path (LWP)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</a:t>
            </a:fld>
            <a:endParaRPr lang="de-DE" sz="1400" dirty="0"/>
          </a:p>
        </p:txBody>
      </p:sp>
      <p:pic>
        <p:nvPicPr>
          <p:cNvPr id="5" name="Grafik 4" descr="Ein Bild, das draußen, Straße, Licht, Verkehr enthält.&#10;&#10;Automatisch generierte Beschreibung">
            <a:extLst>
              <a:ext uri="{FF2B5EF4-FFF2-40B4-BE49-F238E27FC236}">
                <a16:creationId xmlns:a16="http://schemas.microsoft.com/office/drawing/2014/main" id="{691FD94B-D04B-485E-B1A8-E5963DBD1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1313" y="214313"/>
            <a:ext cx="4100512" cy="44749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546064C-24AB-4A2D-9ECE-D84692F8CE39}"/>
              </a:ext>
            </a:extLst>
          </p:cNvPr>
          <p:cNvSpPr/>
          <p:nvPr/>
        </p:nvSpPr>
        <p:spPr>
          <a:xfrm>
            <a:off x="5890444" y="5369971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C00000"/>
                </a:solidFill>
                <a:latin typeface="Calibri"/>
                <a:ea typeface="ヒラギノ角ゴ Pro W3"/>
                <a:cs typeface="Calibri"/>
              </a:rPr>
              <a:t>continuous data in all-sky conditions: resolution of seconds to minutes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D7ECB449-7D8B-4361-848D-D818215BF0DB}"/>
              </a:ext>
            </a:extLst>
          </p:cNvPr>
          <p:cNvSpPr/>
          <p:nvPr/>
        </p:nvSpPr>
        <p:spPr bwMode="auto">
          <a:xfrm>
            <a:off x="8704041" y="4485781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099F2E-4791-411E-839E-00D051760120}"/>
              </a:ext>
            </a:extLst>
          </p:cNvPr>
          <p:cNvSpPr txBox="1"/>
          <p:nvPr/>
        </p:nvSpPr>
        <p:spPr>
          <a:xfrm>
            <a:off x="9233224" y="4544860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D0921"/>
                </a:solidFill>
                <a:latin typeface="Calibri"/>
                <a:cs typeface="Calibri"/>
              </a:rPr>
              <a:t>commercially available for ~20 years, ready for network applications (in principle)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8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7" grpId="0"/>
      <p:bldP spid="9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Disturbances</a:t>
            </a:r>
            <a:r>
              <a:rPr lang="de-DE" sz="3600" dirty="0">
                <a:solidFill>
                  <a:srgbClr val="C00000"/>
                </a:solidFill>
              </a:rPr>
              <a:t> at Jülich (</a:t>
            </a:r>
            <a:r>
              <a:rPr lang="de-DE" sz="3600" dirty="0" err="1">
                <a:solidFill>
                  <a:srgbClr val="C00000"/>
                </a:solidFill>
              </a:rPr>
              <a:t>for</a:t>
            </a:r>
            <a:r>
              <a:rPr lang="de-DE" sz="3600" dirty="0">
                <a:solidFill>
                  <a:srgbClr val="C00000"/>
                </a:solidFill>
              </a:rPr>
              <a:t> 2 different MWRs)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30</a:t>
            </a:fld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BA63C5-F00A-531B-C778-05025FC26595}"/>
              </a:ext>
            </a:extLst>
          </p:cNvPr>
          <p:cNvSpPr txBox="1"/>
          <p:nvPr/>
        </p:nvSpPr>
        <p:spPr>
          <a:xfrm>
            <a:off x="1314174" y="5587702"/>
            <a:ext cx="92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see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again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instrument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tilt 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both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plots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see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8 &amp; 9). The tilt on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right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stronger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towards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 different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direction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0" name="Grafik 19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3035CC52-0456-AA02-5705-781B66F84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52" y="1029236"/>
            <a:ext cx="6261748" cy="4518045"/>
          </a:xfrm>
          <a:prstGeom prst="rect">
            <a:avLst/>
          </a:prstGeom>
        </p:spPr>
      </p:pic>
      <p:pic>
        <p:nvPicPr>
          <p:cNvPr id="27" name="Grafik 2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E634FA5A-603B-F959-9838-2062D5027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6" y="1029237"/>
            <a:ext cx="6261748" cy="4518045"/>
          </a:xfrm>
          <a:prstGeom prst="rect">
            <a:avLst/>
          </a:prstGeom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EA816CF3-AF32-ED7F-D01E-3CCC5379E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85" y="1048096"/>
            <a:ext cx="4560424" cy="2960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30° Elevation Scan </a:t>
            </a:r>
            <a:r>
              <a:rPr lang="de-DE" altLang="zh-CN" sz="1400" b="1" dirty="0" err="1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Disturbances</a:t>
            </a:r>
            <a:r>
              <a:rPr kumimoji="0" lang="de-DE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Aug-Sep 2022 TOPHAT</a:t>
            </a:r>
            <a:endParaRPr kumimoji="0" lang="de-DE" altLang="de-D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6B9B9AB6-8D85-A382-FD54-0CC62A66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515" y="1048096"/>
            <a:ext cx="4560424" cy="2960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30° Elevation Scan </a:t>
            </a:r>
            <a:r>
              <a:rPr lang="de-DE" altLang="zh-CN" sz="1400" b="1" dirty="0" err="1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Disturbances</a:t>
            </a:r>
            <a:r>
              <a:rPr kumimoji="0" lang="de-DE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Aug-Sep 2022 </a:t>
            </a:r>
            <a:r>
              <a:rPr lang="de-DE" altLang="zh-CN" sz="1400" b="1" dirty="0">
                <a:latin typeface="Calibri" panose="020F0502020204030204" pitchFamily="34" charset="0"/>
                <a:ea typeface="DengXian" panose="02010600030101010101" pitchFamily="2" charset="-122"/>
              </a:rPr>
              <a:t>FOG</a:t>
            </a:r>
            <a:r>
              <a:rPr kumimoji="0" lang="de-DE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HAT</a:t>
            </a:r>
            <a:endParaRPr kumimoji="0" lang="de-DE" altLang="de-D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rafik 5" descr="Ein Bild, das Text, Screenshot, Farbigkeit enthält.&#10;&#10;Automatisch generierte Beschreibung">
            <a:extLst>
              <a:ext uri="{FF2B5EF4-FFF2-40B4-BE49-F238E27FC236}">
                <a16:creationId xmlns:a16="http://schemas.microsoft.com/office/drawing/2014/main" id="{C1F1B670-9837-1067-E1CB-35757749D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87" y="1310443"/>
            <a:ext cx="657013" cy="3837290"/>
          </a:xfrm>
          <a:prstGeom prst="rect">
            <a:avLst/>
          </a:prstGeom>
        </p:spPr>
      </p:pic>
      <p:pic>
        <p:nvPicPr>
          <p:cNvPr id="7" name="Grafik 6" descr="Ein Bild, das Text, Screenshot, Farbigkeit enthält.&#10;&#10;Automatisch generierte Beschreibung">
            <a:extLst>
              <a:ext uri="{FF2B5EF4-FFF2-40B4-BE49-F238E27FC236}">
                <a16:creationId xmlns:a16="http://schemas.microsoft.com/office/drawing/2014/main" id="{3A26E977-6A1F-FBB4-2140-AB5302FCD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99" y="1308815"/>
            <a:ext cx="657013" cy="38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9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/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Sensitivity</a:t>
            </a:r>
            <a:r>
              <a:rPr lang="de-DE" sz="3600" dirty="0">
                <a:solidFill>
                  <a:srgbClr val="C00000"/>
                </a:solidFill>
              </a:rPr>
              <a:t> Study: </a:t>
            </a:r>
            <a:r>
              <a:rPr lang="de-DE" sz="3200" dirty="0" err="1">
                <a:solidFill>
                  <a:srgbClr val="C00000"/>
                </a:solidFill>
              </a:rPr>
              <a:t>Simulate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Obstacles</a:t>
            </a:r>
            <a:r>
              <a:rPr lang="de-DE" sz="3200" dirty="0">
                <a:solidFill>
                  <a:srgbClr val="C00000"/>
                </a:solidFill>
              </a:rPr>
              <a:t> in Line </a:t>
            </a:r>
            <a:r>
              <a:rPr lang="de-DE" sz="3200" dirty="0" err="1">
                <a:solidFill>
                  <a:srgbClr val="C00000"/>
                </a:solidFill>
              </a:rPr>
              <a:t>of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Sight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31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6" y="5136278"/>
            <a:ext cx="483990" cy="815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2902" y="5146246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1702585" y="4717847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795041" y="4201703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3DFFF6CE-B32B-CDD3-F304-FC32B430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9379" y="4918180"/>
            <a:ext cx="914400" cy="914400"/>
          </a:xfrm>
          <a:prstGeom prst="rect">
            <a:avLst/>
          </a:prstGeom>
        </p:spPr>
      </p:pic>
      <p:pic>
        <p:nvPicPr>
          <p:cNvPr id="23" name="Grafik 22" descr="Bild mit einfarbiger Füllung">
            <a:extLst>
              <a:ext uri="{FF2B5EF4-FFF2-40B4-BE49-F238E27FC236}">
                <a16:creationId xmlns:a16="http://schemas.microsoft.com/office/drawing/2014/main" id="{FCD3E86A-BEF1-054D-BA32-CBF71BCEE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9492" y="4817318"/>
            <a:ext cx="914400" cy="921435"/>
          </a:xfrm>
          <a:prstGeom prst="rect">
            <a:avLst/>
          </a:prstGeom>
        </p:spPr>
      </p:pic>
      <p:pic>
        <p:nvPicPr>
          <p:cNvPr id="28" name="Grafik 27" descr="Bild mit einfarbiger Füllung">
            <a:extLst>
              <a:ext uri="{FF2B5EF4-FFF2-40B4-BE49-F238E27FC236}">
                <a16:creationId xmlns:a16="http://schemas.microsoft.com/office/drawing/2014/main" id="{6CBD6730-4F3A-F82C-7D90-610C8F46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7669" y="3081604"/>
            <a:ext cx="914400" cy="921435"/>
          </a:xfrm>
          <a:prstGeom prst="rect">
            <a:avLst/>
          </a:prstGeom>
        </p:spPr>
      </p:pic>
      <p:pic>
        <p:nvPicPr>
          <p:cNvPr id="32" name="Grafik 31" descr="Bild mit einfarbiger Füllung">
            <a:extLst>
              <a:ext uri="{FF2B5EF4-FFF2-40B4-BE49-F238E27FC236}">
                <a16:creationId xmlns:a16="http://schemas.microsoft.com/office/drawing/2014/main" id="{013F7A8C-B5EB-B755-EB6C-48ED14E9D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459" y="2160820"/>
            <a:ext cx="914400" cy="921435"/>
          </a:xfrm>
          <a:prstGeom prst="rect">
            <a:avLst/>
          </a:prstGeom>
        </p:spPr>
      </p:pic>
      <p:sp>
        <p:nvSpPr>
          <p:cNvPr id="33" name="Geschweifte Klammer links 32">
            <a:extLst>
              <a:ext uri="{FF2B5EF4-FFF2-40B4-BE49-F238E27FC236}">
                <a16:creationId xmlns:a16="http://schemas.microsoft.com/office/drawing/2014/main" id="{FE37A95E-5A0F-47FF-1625-507E9D88F255}"/>
              </a:ext>
            </a:extLst>
          </p:cNvPr>
          <p:cNvSpPr/>
          <p:nvPr/>
        </p:nvSpPr>
        <p:spPr>
          <a:xfrm rot="15916775">
            <a:off x="3301573" y="4099699"/>
            <a:ext cx="294965" cy="3686891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Geschweifte Klammer links 35">
            <a:extLst>
              <a:ext uri="{FF2B5EF4-FFF2-40B4-BE49-F238E27FC236}">
                <a16:creationId xmlns:a16="http://schemas.microsoft.com/office/drawing/2014/main" id="{F7B5FB86-52A8-E75E-A3EA-E1657284929B}"/>
              </a:ext>
            </a:extLst>
          </p:cNvPr>
          <p:cNvSpPr/>
          <p:nvPr/>
        </p:nvSpPr>
        <p:spPr>
          <a:xfrm rot="3789964">
            <a:off x="2814930" y="2538334"/>
            <a:ext cx="281112" cy="3317429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Geschweifte Klammer links 36">
            <a:extLst>
              <a:ext uri="{FF2B5EF4-FFF2-40B4-BE49-F238E27FC236}">
                <a16:creationId xmlns:a16="http://schemas.microsoft.com/office/drawing/2014/main" id="{3555AF54-804D-549F-3332-5EFA3ACE354F}"/>
              </a:ext>
            </a:extLst>
          </p:cNvPr>
          <p:cNvSpPr/>
          <p:nvPr/>
        </p:nvSpPr>
        <p:spPr>
          <a:xfrm>
            <a:off x="571965" y="2997060"/>
            <a:ext cx="288246" cy="1925903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90C1892-1005-F4E5-7B3C-5E5A0B92D498}"/>
              </a:ext>
            </a:extLst>
          </p:cNvPr>
          <p:cNvSpPr txBox="1"/>
          <p:nvPr/>
        </p:nvSpPr>
        <p:spPr>
          <a:xfrm rot="21295887">
            <a:off x="2865426" y="5951651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EE12B04-B96C-4F7E-44D1-753552996B18}"/>
              </a:ext>
            </a:extLst>
          </p:cNvPr>
          <p:cNvSpPr txBox="1"/>
          <p:nvPr/>
        </p:nvSpPr>
        <p:spPr>
          <a:xfrm rot="19933797">
            <a:off x="2235169" y="3804285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2D11965-032E-17FA-83A7-AE3274FE9929}"/>
              </a:ext>
            </a:extLst>
          </p:cNvPr>
          <p:cNvSpPr txBox="1"/>
          <p:nvPr/>
        </p:nvSpPr>
        <p:spPr>
          <a:xfrm rot="16200000">
            <a:off x="-326597" y="3636742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90°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3" name="Grafik 42" descr="Bild mit einfarbiger Füllung">
            <a:extLst>
              <a:ext uri="{FF2B5EF4-FFF2-40B4-BE49-F238E27FC236}">
                <a16:creationId xmlns:a16="http://schemas.microsoft.com/office/drawing/2014/main" id="{5BA1B815-1F75-B100-CC65-5E8E30251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334562"/>
            <a:ext cx="914400" cy="921435"/>
          </a:xfrm>
          <a:prstGeom prst="rect">
            <a:avLst/>
          </a:prstGeom>
        </p:spPr>
      </p:pic>
      <p:sp>
        <p:nvSpPr>
          <p:cNvPr id="44" name="Geschweifte Klammer links 43">
            <a:extLst>
              <a:ext uri="{FF2B5EF4-FFF2-40B4-BE49-F238E27FC236}">
                <a16:creationId xmlns:a16="http://schemas.microsoft.com/office/drawing/2014/main" id="{B257BE5C-9124-4CD5-58C6-9C9E50205BE1}"/>
              </a:ext>
            </a:extLst>
          </p:cNvPr>
          <p:cNvSpPr/>
          <p:nvPr/>
        </p:nvSpPr>
        <p:spPr>
          <a:xfrm rot="3789964">
            <a:off x="3405892" y="803350"/>
            <a:ext cx="405007" cy="5169688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0CE6C94-2BD1-3B09-BBF3-572A5D446675}"/>
              </a:ext>
            </a:extLst>
          </p:cNvPr>
          <p:cNvSpPr txBox="1"/>
          <p:nvPr/>
        </p:nvSpPr>
        <p:spPr>
          <a:xfrm rot="19933797">
            <a:off x="2841536" y="2912573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A2CACDB0-41B2-2C0B-20A6-B7986FBDFD65}"/>
              </a:ext>
            </a:extLst>
          </p:cNvPr>
          <p:cNvSpPr/>
          <p:nvPr/>
        </p:nvSpPr>
        <p:spPr>
          <a:xfrm rot="15916775">
            <a:off x="2277862" y="4874371"/>
            <a:ext cx="228238" cy="1595532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8AD863-246F-20F8-5343-D409349FCDED}"/>
              </a:ext>
            </a:extLst>
          </p:cNvPr>
          <p:cNvSpPr txBox="1"/>
          <p:nvPr/>
        </p:nvSpPr>
        <p:spPr>
          <a:xfrm rot="21295887">
            <a:off x="1876171" y="561722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8" name="Grafik 47" descr="Bild mit einfarbiger Füllung">
            <a:extLst>
              <a:ext uri="{FF2B5EF4-FFF2-40B4-BE49-F238E27FC236}">
                <a16:creationId xmlns:a16="http://schemas.microsoft.com/office/drawing/2014/main" id="{C46C3268-14B3-EECC-1973-AE6F17018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1214" y="4735705"/>
            <a:ext cx="914400" cy="921435"/>
          </a:xfrm>
          <a:prstGeom prst="rect">
            <a:avLst/>
          </a:prstGeom>
        </p:spPr>
      </p:pic>
      <p:pic>
        <p:nvPicPr>
          <p:cNvPr id="49" name="Grafik 48" descr="Bild mit einfarbiger Füllung">
            <a:extLst>
              <a:ext uri="{FF2B5EF4-FFF2-40B4-BE49-F238E27FC236}">
                <a16:creationId xmlns:a16="http://schemas.microsoft.com/office/drawing/2014/main" id="{C075AEFD-5ADE-FC36-AEB8-97EAB048B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2795" y="4678157"/>
            <a:ext cx="914400" cy="921435"/>
          </a:xfrm>
          <a:prstGeom prst="rect">
            <a:avLst/>
          </a:prstGeom>
        </p:spPr>
      </p:pic>
      <p:pic>
        <p:nvPicPr>
          <p:cNvPr id="50" name="Grafik 49" descr="Bild mit einfarbiger Füllung">
            <a:extLst>
              <a:ext uri="{FF2B5EF4-FFF2-40B4-BE49-F238E27FC236}">
                <a16:creationId xmlns:a16="http://schemas.microsoft.com/office/drawing/2014/main" id="{F51D3300-60E7-2849-6087-C33D6443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1497" y="4628370"/>
            <a:ext cx="914400" cy="921435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73FB010B-0007-760C-9063-53F603A89645}"/>
              </a:ext>
            </a:extLst>
          </p:cNvPr>
          <p:cNvSpPr txBox="1"/>
          <p:nvPr/>
        </p:nvSpPr>
        <p:spPr>
          <a:xfrm>
            <a:off x="1411936" y="1126281"/>
            <a:ext cx="7348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Simulate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obstacles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increasing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optical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thickness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very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high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values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in a non-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scattering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LBL-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radiative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transfer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model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on Simmer (1994))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/>
              <a:t>1) </a:t>
            </a:r>
            <a:r>
              <a:rPr lang="de-DE" b="1" dirty="0" err="1"/>
              <a:t>simulate</a:t>
            </a:r>
            <a:r>
              <a:rPr lang="de-DE" b="1" dirty="0"/>
              <a:t> </a:t>
            </a:r>
            <a:r>
              <a:rPr lang="de-DE" b="1" dirty="0" err="1"/>
              <a:t>obstacle</a:t>
            </a:r>
            <a:r>
              <a:rPr lang="de-DE" b="1" dirty="0"/>
              <a:t> at ambient </a:t>
            </a:r>
            <a:r>
              <a:rPr lang="de-DE" b="1" dirty="0" err="1"/>
              <a:t>temperature</a:t>
            </a:r>
            <a:endParaRPr lang="de-DE" b="1" dirty="0"/>
          </a:p>
          <a:p>
            <a:r>
              <a:rPr lang="de-DE" b="1" dirty="0">
                <a:solidFill>
                  <a:srgbClr val="457A93"/>
                </a:solidFill>
              </a:rPr>
              <a:t>     </a:t>
            </a:r>
            <a:r>
              <a:rPr lang="de-DE" b="1" dirty="0">
                <a:solidFill>
                  <a:srgbClr val="FF0000"/>
                </a:solidFill>
              </a:rPr>
              <a:t>2) </a:t>
            </a:r>
            <a:r>
              <a:rPr lang="de-DE" b="1" dirty="0" err="1">
                <a:solidFill>
                  <a:srgbClr val="FF0000"/>
                </a:solidFill>
              </a:rPr>
              <a:t>simulate</a:t>
            </a:r>
            <a:r>
              <a:rPr lang="de-DE" b="1" dirty="0">
                <a:solidFill>
                  <a:srgbClr val="FF0000"/>
                </a:solidFill>
              </a:rPr>
              <a:t> warmer </a:t>
            </a:r>
            <a:r>
              <a:rPr lang="de-DE" b="1" dirty="0" err="1">
                <a:solidFill>
                  <a:srgbClr val="FF0000"/>
                </a:solidFill>
              </a:rPr>
              <a:t>obstacle</a:t>
            </a:r>
            <a:r>
              <a:rPr lang="de-DE" b="1" dirty="0">
                <a:solidFill>
                  <a:srgbClr val="FF0000"/>
                </a:solidFill>
              </a:rPr>
              <a:t> (e.g. + 5K)</a:t>
            </a:r>
          </a:p>
        </p:txBody>
      </p:sp>
      <p:pic>
        <p:nvPicPr>
          <p:cNvPr id="6" name="Grafik 5" descr="Bild mit einfarbiger Füllung">
            <a:extLst>
              <a:ext uri="{FF2B5EF4-FFF2-40B4-BE49-F238E27FC236}">
                <a16:creationId xmlns:a16="http://schemas.microsoft.com/office/drawing/2014/main" id="{CB37E29F-6C04-E185-3084-2B3BAD2F7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9379" y="49181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39" grpId="0"/>
      <p:bldP spid="41" grpId="0"/>
      <p:bldP spid="42" grpId="0"/>
      <p:bldP spid="44" grpId="0" animBg="1"/>
      <p:bldP spid="45" grpId="0"/>
      <p:bldP spid="46" grpId="0" animBg="1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/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Sensitivity</a:t>
            </a:r>
            <a:r>
              <a:rPr lang="de-DE" sz="3600" dirty="0">
                <a:solidFill>
                  <a:srgbClr val="C00000"/>
                </a:solidFill>
              </a:rPr>
              <a:t> Study: </a:t>
            </a:r>
            <a:r>
              <a:rPr lang="de-DE" sz="3200" dirty="0" err="1">
                <a:solidFill>
                  <a:srgbClr val="C00000"/>
                </a:solidFill>
              </a:rPr>
              <a:t>Simulate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Obstacles</a:t>
            </a:r>
            <a:r>
              <a:rPr lang="de-DE" sz="3200" dirty="0">
                <a:solidFill>
                  <a:srgbClr val="C00000"/>
                </a:solidFill>
              </a:rPr>
              <a:t> in Line </a:t>
            </a:r>
            <a:r>
              <a:rPr lang="de-DE" sz="3200" dirty="0" err="1">
                <a:solidFill>
                  <a:srgbClr val="C00000"/>
                </a:solidFill>
              </a:rPr>
              <a:t>of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Sight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7881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32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16" y="5131208"/>
            <a:ext cx="483990" cy="815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2902" y="5146246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1702585" y="4717847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795041" y="4201703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3DFFF6CE-B32B-CDD3-F304-FC32B430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9379" y="4918180"/>
            <a:ext cx="914400" cy="914400"/>
          </a:xfrm>
          <a:prstGeom prst="rect">
            <a:avLst/>
          </a:prstGeom>
        </p:spPr>
      </p:pic>
      <p:pic>
        <p:nvPicPr>
          <p:cNvPr id="23" name="Grafik 22" descr="Bild mit einfarbiger Füllung">
            <a:extLst>
              <a:ext uri="{FF2B5EF4-FFF2-40B4-BE49-F238E27FC236}">
                <a16:creationId xmlns:a16="http://schemas.microsoft.com/office/drawing/2014/main" id="{FCD3E86A-BEF1-054D-BA32-CBF71BCEE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9492" y="4817319"/>
            <a:ext cx="914400" cy="914400"/>
          </a:xfrm>
          <a:prstGeom prst="rect">
            <a:avLst/>
          </a:prstGeom>
        </p:spPr>
      </p:pic>
      <p:pic>
        <p:nvPicPr>
          <p:cNvPr id="28" name="Grafik 27" descr="Bild mit einfarbiger Füllung">
            <a:extLst>
              <a:ext uri="{FF2B5EF4-FFF2-40B4-BE49-F238E27FC236}">
                <a16:creationId xmlns:a16="http://schemas.microsoft.com/office/drawing/2014/main" id="{6CBD6730-4F3A-F82C-7D90-610C8F464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7669" y="3081605"/>
            <a:ext cx="914400" cy="914400"/>
          </a:xfrm>
          <a:prstGeom prst="rect">
            <a:avLst/>
          </a:prstGeom>
        </p:spPr>
      </p:pic>
      <p:pic>
        <p:nvPicPr>
          <p:cNvPr id="32" name="Grafik 31" descr="Bild mit einfarbiger Füllung">
            <a:extLst>
              <a:ext uri="{FF2B5EF4-FFF2-40B4-BE49-F238E27FC236}">
                <a16:creationId xmlns:a16="http://schemas.microsoft.com/office/drawing/2014/main" id="{013F7A8C-B5EB-B755-EB6C-48ED14E9D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459" y="2160821"/>
            <a:ext cx="914400" cy="914400"/>
          </a:xfrm>
          <a:prstGeom prst="rect">
            <a:avLst/>
          </a:prstGeom>
        </p:spPr>
      </p:pic>
      <p:sp>
        <p:nvSpPr>
          <p:cNvPr id="33" name="Geschweifte Klammer links 32">
            <a:extLst>
              <a:ext uri="{FF2B5EF4-FFF2-40B4-BE49-F238E27FC236}">
                <a16:creationId xmlns:a16="http://schemas.microsoft.com/office/drawing/2014/main" id="{FE37A95E-5A0F-47FF-1625-507E9D88F255}"/>
              </a:ext>
            </a:extLst>
          </p:cNvPr>
          <p:cNvSpPr/>
          <p:nvPr/>
        </p:nvSpPr>
        <p:spPr>
          <a:xfrm rot="15916775">
            <a:off x="3301573" y="4099699"/>
            <a:ext cx="294965" cy="3686891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Geschweifte Klammer links 35">
            <a:extLst>
              <a:ext uri="{FF2B5EF4-FFF2-40B4-BE49-F238E27FC236}">
                <a16:creationId xmlns:a16="http://schemas.microsoft.com/office/drawing/2014/main" id="{F7B5FB86-52A8-E75E-A3EA-E1657284929B}"/>
              </a:ext>
            </a:extLst>
          </p:cNvPr>
          <p:cNvSpPr/>
          <p:nvPr/>
        </p:nvSpPr>
        <p:spPr>
          <a:xfrm rot="3789964">
            <a:off x="2814930" y="2538334"/>
            <a:ext cx="281112" cy="3317429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Geschweifte Klammer links 36">
            <a:extLst>
              <a:ext uri="{FF2B5EF4-FFF2-40B4-BE49-F238E27FC236}">
                <a16:creationId xmlns:a16="http://schemas.microsoft.com/office/drawing/2014/main" id="{3555AF54-804D-549F-3332-5EFA3ACE354F}"/>
              </a:ext>
            </a:extLst>
          </p:cNvPr>
          <p:cNvSpPr/>
          <p:nvPr/>
        </p:nvSpPr>
        <p:spPr>
          <a:xfrm>
            <a:off x="571965" y="2997060"/>
            <a:ext cx="288246" cy="1925903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90C1892-1005-F4E5-7B3C-5E5A0B92D498}"/>
              </a:ext>
            </a:extLst>
          </p:cNvPr>
          <p:cNvSpPr txBox="1"/>
          <p:nvPr/>
        </p:nvSpPr>
        <p:spPr>
          <a:xfrm rot="21295887">
            <a:off x="2865426" y="5951651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EE12B04-B96C-4F7E-44D1-753552996B18}"/>
              </a:ext>
            </a:extLst>
          </p:cNvPr>
          <p:cNvSpPr txBox="1"/>
          <p:nvPr/>
        </p:nvSpPr>
        <p:spPr>
          <a:xfrm rot="19933797">
            <a:off x="2235169" y="3804285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2D11965-032E-17FA-83A7-AE3274FE9929}"/>
              </a:ext>
            </a:extLst>
          </p:cNvPr>
          <p:cNvSpPr txBox="1"/>
          <p:nvPr/>
        </p:nvSpPr>
        <p:spPr>
          <a:xfrm rot="16200000">
            <a:off x="-326597" y="3636742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90°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3" name="Grafik 42" descr="Bild mit einfarbiger Füllung">
            <a:extLst>
              <a:ext uri="{FF2B5EF4-FFF2-40B4-BE49-F238E27FC236}">
                <a16:creationId xmlns:a16="http://schemas.microsoft.com/office/drawing/2014/main" id="{5BA1B815-1F75-B100-CC65-5E8E30251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334563"/>
            <a:ext cx="914400" cy="914400"/>
          </a:xfrm>
          <a:prstGeom prst="rect">
            <a:avLst/>
          </a:prstGeom>
        </p:spPr>
      </p:pic>
      <p:sp>
        <p:nvSpPr>
          <p:cNvPr id="44" name="Geschweifte Klammer links 43">
            <a:extLst>
              <a:ext uri="{FF2B5EF4-FFF2-40B4-BE49-F238E27FC236}">
                <a16:creationId xmlns:a16="http://schemas.microsoft.com/office/drawing/2014/main" id="{B257BE5C-9124-4CD5-58C6-9C9E50205BE1}"/>
              </a:ext>
            </a:extLst>
          </p:cNvPr>
          <p:cNvSpPr/>
          <p:nvPr/>
        </p:nvSpPr>
        <p:spPr>
          <a:xfrm rot="3789964">
            <a:off x="3405892" y="803350"/>
            <a:ext cx="405007" cy="5169688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0CE6C94-2BD1-3B09-BBF3-572A5D446675}"/>
              </a:ext>
            </a:extLst>
          </p:cNvPr>
          <p:cNvSpPr txBox="1"/>
          <p:nvPr/>
        </p:nvSpPr>
        <p:spPr>
          <a:xfrm rot="19933797">
            <a:off x="2841536" y="2912573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A2CACDB0-41B2-2C0B-20A6-B7986FBDFD65}"/>
              </a:ext>
            </a:extLst>
          </p:cNvPr>
          <p:cNvSpPr/>
          <p:nvPr/>
        </p:nvSpPr>
        <p:spPr>
          <a:xfrm rot="15916775">
            <a:off x="2277862" y="4874371"/>
            <a:ext cx="228238" cy="1595532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8AD863-246F-20F8-5343-D409349FCDED}"/>
              </a:ext>
            </a:extLst>
          </p:cNvPr>
          <p:cNvSpPr txBox="1"/>
          <p:nvPr/>
        </p:nvSpPr>
        <p:spPr>
          <a:xfrm rot="21295887">
            <a:off x="1876171" y="561722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8" name="Grafik 47" descr="Bild mit einfarbiger Füllung">
            <a:extLst>
              <a:ext uri="{FF2B5EF4-FFF2-40B4-BE49-F238E27FC236}">
                <a16:creationId xmlns:a16="http://schemas.microsoft.com/office/drawing/2014/main" id="{C46C3268-14B3-EECC-1973-AE6F17018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1214" y="4735706"/>
            <a:ext cx="914400" cy="914400"/>
          </a:xfrm>
          <a:prstGeom prst="rect">
            <a:avLst/>
          </a:prstGeom>
        </p:spPr>
      </p:pic>
      <p:pic>
        <p:nvPicPr>
          <p:cNvPr id="49" name="Grafik 48" descr="Bild mit einfarbiger Füllung">
            <a:extLst>
              <a:ext uri="{FF2B5EF4-FFF2-40B4-BE49-F238E27FC236}">
                <a16:creationId xmlns:a16="http://schemas.microsoft.com/office/drawing/2014/main" id="{C075AEFD-5ADE-FC36-AEB8-97EAB048B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2795" y="4678158"/>
            <a:ext cx="914400" cy="914400"/>
          </a:xfrm>
          <a:prstGeom prst="rect">
            <a:avLst/>
          </a:prstGeom>
        </p:spPr>
      </p:pic>
      <p:pic>
        <p:nvPicPr>
          <p:cNvPr id="50" name="Grafik 49" descr="Bild mit einfarbiger Füllung">
            <a:extLst>
              <a:ext uri="{FF2B5EF4-FFF2-40B4-BE49-F238E27FC236}">
                <a16:creationId xmlns:a16="http://schemas.microsoft.com/office/drawing/2014/main" id="{F51D3300-60E7-2849-6087-C33D6443A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1497" y="4628371"/>
            <a:ext cx="914400" cy="914400"/>
          </a:xfrm>
          <a:prstGeom prst="rect">
            <a:avLst/>
          </a:prstGeom>
        </p:spPr>
      </p:pic>
      <p:pic>
        <p:nvPicPr>
          <p:cNvPr id="6" name="Grafik 5" descr="Bild mit einfarbiger Füllung">
            <a:extLst>
              <a:ext uri="{FF2B5EF4-FFF2-40B4-BE49-F238E27FC236}">
                <a16:creationId xmlns:a16="http://schemas.microsoft.com/office/drawing/2014/main" id="{CB37E29F-6C04-E185-3084-2B3BAD2F7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8439" y="4918234"/>
            <a:ext cx="914400" cy="9144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5911692-EAFA-5916-CEE2-52EFE8270AC2}"/>
              </a:ext>
            </a:extLst>
          </p:cNvPr>
          <p:cNvSpPr txBox="1"/>
          <p:nvPr/>
        </p:nvSpPr>
        <p:spPr>
          <a:xfrm>
            <a:off x="1587529" y="1126281"/>
            <a:ext cx="6530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</a:rPr>
              <a:t>Simulate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obstacles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by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increasing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optical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thickness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to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very</a:t>
            </a:r>
            <a:r>
              <a:rPr lang="de-DE" b="1" dirty="0">
                <a:solidFill>
                  <a:srgbClr val="457A93"/>
                </a:solidFill>
              </a:rPr>
              <a:t> high </a:t>
            </a:r>
            <a:r>
              <a:rPr lang="de-DE" b="1" dirty="0" err="1">
                <a:solidFill>
                  <a:srgbClr val="457A93"/>
                </a:solidFill>
              </a:rPr>
              <a:t>values</a:t>
            </a:r>
            <a:r>
              <a:rPr lang="de-DE" b="1" dirty="0">
                <a:solidFill>
                  <a:srgbClr val="457A93"/>
                </a:solidFill>
              </a:rPr>
              <a:t> in a non-</a:t>
            </a:r>
            <a:r>
              <a:rPr lang="de-DE" b="1" dirty="0" err="1">
                <a:solidFill>
                  <a:srgbClr val="457A93"/>
                </a:solidFill>
              </a:rPr>
              <a:t>scattering</a:t>
            </a:r>
            <a:r>
              <a:rPr lang="de-DE" b="1" dirty="0">
                <a:solidFill>
                  <a:srgbClr val="457A93"/>
                </a:solidFill>
              </a:rPr>
              <a:t> LBL-RT </a:t>
            </a:r>
            <a:r>
              <a:rPr lang="de-DE" b="1" dirty="0" err="1">
                <a:solidFill>
                  <a:srgbClr val="457A93"/>
                </a:solidFill>
              </a:rPr>
              <a:t>model</a:t>
            </a:r>
            <a:endParaRPr lang="de-DE" b="1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/>
              <a:t>1) </a:t>
            </a:r>
            <a:r>
              <a:rPr lang="de-DE" b="1" dirty="0" err="1"/>
              <a:t>simulate</a:t>
            </a:r>
            <a:r>
              <a:rPr lang="de-DE" b="1" dirty="0"/>
              <a:t> </a:t>
            </a:r>
            <a:r>
              <a:rPr lang="de-DE" b="1" dirty="0" err="1"/>
              <a:t>obstacle</a:t>
            </a:r>
            <a:r>
              <a:rPr lang="de-DE" b="1" dirty="0"/>
              <a:t> at ambient </a:t>
            </a:r>
            <a:r>
              <a:rPr lang="de-DE" b="1" dirty="0" err="1"/>
              <a:t>temperature</a:t>
            </a:r>
            <a:endParaRPr lang="de-DE" b="1" dirty="0"/>
          </a:p>
          <a:p>
            <a:r>
              <a:rPr lang="de-DE" b="1" dirty="0">
                <a:solidFill>
                  <a:srgbClr val="457A93"/>
                </a:solidFill>
              </a:rPr>
              <a:t>     </a:t>
            </a:r>
            <a:r>
              <a:rPr lang="de-DE" b="1" dirty="0">
                <a:solidFill>
                  <a:srgbClr val="FF0000"/>
                </a:solidFill>
              </a:rPr>
              <a:t>2) </a:t>
            </a:r>
            <a:r>
              <a:rPr lang="de-DE" b="1" dirty="0" err="1">
                <a:solidFill>
                  <a:srgbClr val="FF0000"/>
                </a:solidFill>
              </a:rPr>
              <a:t>simulate</a:t>
            </a:r>
            <a:r>
              <a:rPr lang="de-DE" b="1" dirty="0">
                <a:solidFill>
                  <a:srgbClr val="FF0000"/>
                </a:solidFill>
              </a:rPr>
              <a:t> warmer </a:t>
            </a:r>
            <a:r>
              <a:rPr lang="de-DE" b="1" dirty="0" err="1">
                <a:solidFill>
                  <a:srgbClr val="FF0000"/>
                </a:solidFill>
              </a:rPr>
              <a:t>obstacle</a:t>
            </a:r>
            <a:r>
              <a:rPr lang="de-DE" b="1" dirty="0">
                <a:solidFill>
                  <a:srgbClr val="FF0000"/>
                </a:solidFill>
              </a:rPr>
              <a:t> (e.g. + 5K)</a:t>
            </a:r>
          </a:p>
        </p:txBody>
      </p:sp>
    </p:spTree>
    <p:extLst>
      <p:ext uri="{BB962C8B-B14F-4D97-AF65-F5344CB8AC3E}">
        <p14:creationId xmlns:p14="http://schemas.microsoft.com/office/powerpoint/2010/main" val="338631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Main Motivation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External error sources like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physical obstacles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but also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radio frequency interference (RFI)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other disturbances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can have an impact on observations and the quality of the obtained atmospheric profile</a:t>
            </a: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800" dirty="0">
                <a:solidFill>
                  <a:schemeClr val="bg1"/>
                </a:solidFill>
              </a:rPr>
              <a:t>t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important to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search for 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suitable measurement location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with 	low disturbances and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properly set-up the instrument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If e.g.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trees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walls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buildings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mountains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are too close to the MWR, they can have significant repercussions in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elevation scans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which are necessary for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deriving accurate T-profiles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crucial to pinpoint the exact location of these obstacles and to 	determine 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minimum distance at which they do not interfere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with 	the MWR anymore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4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6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10938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MW-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How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does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it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work</a:t>
            </a:r>
            <a:r>
              <a:rPr lang="de-DE" sz="3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7438" y="1277792"/>
            <a:ext cx="10515600" cy="49911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5</a:t>
            </a:fld>
            <a:endParaRPr lang="de-DE" sz="14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DCEB1A-487A-4D57-A506-32CCDF9831AC}"/>
              </a:ext>
            </a:extLst>
          </p:cNvPr>
          <p:cNvGrpSpPr/>
          <p:nvPr/>
        </p:nvGrpSpPr>
        <p:grpSpPr>
          <a:xfrm>
            <a:off x="2671709" y="1549618"/>
            <a:ext cx="6332537" cy="4862512"/>
            <a:chOff x="971600" y="692696"/>
            <a:chExt cx="6332537" cy="48625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A14D81-F2E5-41C2-9C64-0A72F587D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7" t="18198" r="20850" b="8598"/>
            <a:stretch>
              <a:fillRect/>
            </a:stretch>
          </p:blipFill>
          <p:spPr bwMode="auto">
            <a:xfrm>
              <a:off x="971600" y="692696"/>
              <a:ext cx="6332537" cy="486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AC20D19-6F92-4E96-BC5B-CEB75B17299E}"/>
                </a:ext>
              </a:extLst>
            </p:cNvPr>
            <p:cNvSpPr/>
            <p:nvPr/>
          </p:nvSpPr>
          <p:spPr bwMode="auto">
            <a:xfrm>
              <a:off x="4211960" y="1052736"/>
              <a:ext cx="504056" cy="3888432"/>
            </a:xfrm>
            <a:prstGeom prst="rect">
              <a:avLst/>
            </a:prstGeom>
            <a:solidFill>
              <a:srgbClr val="CD0921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C288397-7308-439B-8CD7-FFD693D62BD6}"/>
                </a:ext>
              </a:extLst>
            </p:cNvPr>
            <p:cNvSpPr/>
            <p:nvPr/>
          </p:nvSpPr>
          <p:spPr bwMode="auto">
            <a:xfrm>
              <a:off x="2627784" y="1052736"/>
              <a:ext cx="504056" cy="3888432"/>
            </a:xfrm>
            <a:prstGeom prst="rect">
              <a:avLst/>
            </a:prstGeom>
            <a:solidFill>
              <a:srgbClr val="3E5978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EC28B5A1-D5B7-4C4F-9BB0-589909AFCCB9}"/>
              </a:ext>
            </a:extLst>
          </p:cNvPr>
          <p:cNvSpPr txBox="1"/>
          <p:nvPr/>
        </p:nvSpPr>
        <p:spPr>
          <a:xfrm>
            <a:off x="7220909" y="4412222"/>
            <a:ext cx="1525515" cy="307777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cloud contribution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B4A51F-E9F9-44A4-917B-C9DE0C3BFFEF}"/>
              </a:ext>
            </a:extLst>
          </p:cNvPr>
          <p:cNvSpPr txBox="1"/>
          <p:nvPr/>
        </p:nvSpPr>
        <p:spPr>
          <a:xfrm>
            <a:off x="8907422" y="914751"/>
            <a:ext cx="31235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Oxygen absorption line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/>
              </a:rPr>
              <a:t>constant mixing ratio with height 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 TB only a function of T and p  </a:t>
            </a:r>
            <a:r>
              <a:rPr lang="en-US" b="1" dirty="0">
                <a:solidFill>
                  <a:srgbClr val="D83C4F"/>
                </a:solidFill>
                <a:latin typeface="Calibri"/>
                <a:cs typeface="Calibri"/>
                <a:sym typeface="Wingdings"/>
              </a:rPr>
              <a:t>used for </a:t>
            </a:r>
            <a:r>
              <a:rPr lang="en-US" b="1" u="sng" dirty="0">
                <a:solidFill>
                  <a:srgbClr val="D83C4F"/>
                </a:solidFill>
                <a:latin typeface="Calibri"/>
                <a:cs typeface="Calibri"/>
                <a:sym typeface="Wingdings"/>
              </a:rPr>
              <a:t>temperature profiling</a:t>
            </a:r>
          </a:p>
          <a:p>
            <a:endParaRPr lang="en-US" dirty="0">
              <a:solidFill>
                <a:srgbClr val="D83C4F"/>
              </a:solidFill>
              <a:latin typeface="Calibri"/>
              <a:cs typeface="Calibri"/>
              <a:sym typeface="Wingdings"/>
            </a:endParaRPr>
          </a:p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O2-band channels are</a:t>
            </a:r>
          </a:p>
          <a:p>
            <a:r>
              <a:rPr lang="en-US" b="1" dirty="0">
                <a:solidFill>
                  <a:srgbClr val="D83C4F"/>
                </a:solidFill>
                <a:latin typeface="Calibri"/>
                <a:cs typeface="Calibri"/>
              </a:rPr>
              <a:t>optically thick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,</a:t>
            </a:r>
          </a:p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especially </a:t>
            </a:r>
            <a:r>
              <a:rPr lang="en-US" b="1" dirty="0" err="1">
                <a:solidFill>
                  <a:srgbClr val="D83C4F"/>
                </a:solidFill>
                <a:latin typeface="Calibri"/>
                <a:cs typeface="Calibri"/>
              </a:rPr>
              <a:t>ch</a:t>
            </a:r>
            <a:r>
              <a:rPr lang="en-US" b="1" dirty="0">
                <a:solidFill>
                  <a:srgbClr val="D83C4F"/>
                </a:solidFill>
                <a:latin typeface="Calibri"/>
                <a:cs typeface="Calibri"/>
              </a:rPr>
              <a:t> 11-14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MWR does not penetrate that far into the atmosphere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Measured TBs are Ts nearer to the ground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The more optically thinner the channels get, the farther the reach into the atmos.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Elevation scans add more layers the</a:t>
            </a:r>
            <a:b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</a:b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MWR can</a:t>
            </a:r>
            <a:b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</a:b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reach</a:t>
            </a:r>
            <a:endParaRPr lang="en-US" dirty="0">
              <a:solidFill>
                <a:srgbClr val="D83C4F"/>
              </a:solidFill>
              <a:latin typeface="Calibri"/>
              <a:cs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B6570D3-1681-44FA-90DA-70FE315EC6C9}"/>
              </a:ext>
            </a:extLst>
          </p:cNvPr>
          <p:cNvSpPr txBox="1"/>
          <p:nvPr/>
        </p:nvSpPr>
        <p:spPr>
          <a:xfrm>
            <a:off x="93395" y="1828379"/>
            <a:ext cx="28490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A3B5"/>
                </a:solidFill>
                <a:latin typeface="Calibri"/>
                <a:cs typeface="Calibri"/>
              </a:rPr>
              <a:t>pressure broadened WV line </a:t>
            </a: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 total water vapor &amp; weak</a:t>
            </a:r>
            <a:b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</a:b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     profile information</a:t>
            </a:r>
          </a:p>
          <a:p>
            <a:endParaRPr lang="en-US" dirty="0">
              <a:solidFill>
                <a:srgbClr val="95A3B5"/>
              </a:solidFill>
              <a:latin typeface="Calibri"/>
              <a:cs typeface="Calibri"/>
              <a:sym typeface="Wingdings"/>
            </a:endParaRPr>
          </a:p>
          <a:p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WV channels are</a:t>
            </a:r>
          </a:p>
          <a:p>
            <a:r>
              <a:rPr lang="en-US" b="1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optically thin</a:t>
            </a: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MWR can “see” far into the atmosphere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Is more susceptible to external errors like RFI and far away obstacles</a:t>
            </a:r>
            <a:endParaRPr lang="en-US" dirty="0">
              <a:solidFill>
                <a:srgbClr val="95A3B5"/>
              </a:solidFill>
              <a:latin typeface="Calibri"/>
              <a:cs typeface="Calibri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9D100A-DD75-4BA6-8AEB-2AC38A39E351}"/>
              </a:ext>
            </a:extLst>
          </p:cNvPr>
          <p:cNvSpPr txBox="1"/>
          <p:nvPr/>
        </p:nvSpPr>
        <p:spPr>
          <a:xfrm>
            <a:off x="3383521" y="991388"/>
            <a:ext cx="231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95A3B5"/>
                </a:solidFill>
              </a:rPr>
              <a:t>H</a:t>
            </a:r>
            <a:r>
              <a:rPr lang="de-DE" baseline="-25000" dirty="0">
                <a:solidFill>
                  <a:srgbClr val="95A3B5"/>
                </a:solidFill>
              </a:rPr>
              <a:t>2</a:t>
            </a:r>
            <a:r>
              <a:rPr lang="de-DE" dirty="0">
                <a:solidFill>
                  <a:srgbClr val="95A3B5"/>
                </a:solidFill>
              </a:rPr>
              <a:t>O </a:t>
            </a:r>
            <a:r>
              <a:rPr lang="de-DE" dirty="0" err="1">
                <a:solidFill>
                  <a:srgbClr val="95A3B5"/>
                </a:solidFill>
              </a:rPr>
              <a:t>vapor</a:t>
            </a:r>
            <a:r>
              <a:rPr lang="de-DE" dirty="0">
                <a:solidFill>
                  <a:srgbClr val="95A3B5"/>
                </a:solidFill>
              </a:rPr>
              <a:t> - band</a:t>
            </a:r>
          </a:p>
          <a:p>
            <a:pPr algn="ctr"/>
            <a:r>
              <a:rPr lang="de-DE" dirty="0" err="1">
                <a:solidFill>
                  <a:srgbClr val="95A3B5"/>
                </a:solidFill>
              </a:rPr>
              <a:t>humidity</a:t>
            </a:r>
            <a:endParaRPr lang="de-DE" dirty="0">
              <a:solidFill>
                <a:srgbClr val="95A3B5"/>
              </a:solidFill>
            </a:endParaRPr>
          </a:p>
          <a:p>
            <a:pPr algn="ctr"/>
            <a:r>
              <a:rPr lang="de-DE" dirty="0">
                <a:solidFill>
                  <a:srgbClr val="95A3B5"/>
                </a:solidFill>
              </a:rPr>
              <a:t>(</a:t>
            </a:r>
            <a:r>
              <a:rPr lang="de-DE" dirty="0" err="1">
                <a:solidFill>
                  <a:srgbClr val="95A3B5"/>
                </a:solidFill>
              </a:rPr>
              <a:t>channel</a:t>
            </a:r>
            <a:r>
              <a:rPr lang="de-DE" dirty="0">
                <a:solidFill>
                  <a:srgbClr val="95A3B5"/>
                </a:solidFill>
              </a:rPr>
              <a:t> 1-7)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6B5F46-F2D1-482C-AFAC-B8825F658006}"/>
              </a:ext>
            </a:extLst>
          </p:cNvPr>
          <p:cNvSpPr txBox="1"/>
          <p:nvPr/>
        </p:nvSpPr>
        <p:spPr>
          <a:xfrm>
            <a:off x="5245583" y="991388"/>
            <a:ext cx="1751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D83C4F"/>
                </a:solidFill>
              </a:rPr>
              <a:t>O</a:t>
            </a:r>
            <a:r>
              <a:rPr lang="de-DE" baseline="-25000" dirty="0">
                <a:solidFill>
                  <a:srgbClr val="D83C4F"/>
                </a:solidFill>
              </a:rPr>
              <a:t>2 </a:t>
            </a:r>
            <a:r>
              <a:rPr lang="de-DE" dirty="0">
                <a:solidFill>
                  <a:srgbClr val="D83C4F"/>
                </a:solidFill>
              </a:rPr>
              <a:t>- band</a:t>
            </a:r>
          </a:p>
          <a:p>
            <a:pPr algn="ctr"/>
            <a:r>
              <a:rPr lang="de-DE" dirty="0" err="1">
                <a:solidFill>
                  <a:srgbClr val="D83C4F"/>
                </a:solidFill>
              </a:rPr>
              <a:t>temperature</a:t>
            </a:r>
            <a:endParaRPr lang="de-DE" baseline="-25000" dirty="0">
              <a:solidFill>
                <a:srgbClr val="D83C4F"/>
              </a:solidFill>
            </a:endParaRPr>
          </a:p>
          <a:p>
            <a:pPr algn="ctr"/>
            <a:r>
              <a:rPr lang="de-DE" dirty="0">
                <a:solidFill>
                  <a:srgbClr val="D83C4F"/>
                </a:solidFill>
              </a:rPr>
              <a:t>(</a:t>
            </a:r>
            <a:r>
              <a:rPr lang="de-DE" dirty="0" err="1">
                <a:solidFill>
                  <a:srgbClr val="D83C4F"/>
                </a:solidFill>
              </a:rPr>
              <a:t>channel</a:t>
            </a:r>
            <a:r>
              <a:rPr lang="de-DE" dirty="0">
                <a:solidFill>
                  <a:srgbClr val="D83C4F"/>
                </a:solidFill>
              </a:rPr>
              <a:t> 8-14)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37EA2F0-C570-E2E4-83F4-7EAF150CD632}"/>
              </a:ext>
            </a:extLst>
          </p:cNvPr>
          <p:cNvSpPr/>
          <p:nvPr/>
        </p:nvSpPr>
        <p:spPr>
          <a:xfrm>
            <a:off x="6162060" y="2197194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EFD91F7-1FC7-F53D-44BE-4D558986A057}"/>
              </a:ext>
            </a:extLst>
          </p:cNvPr>
          <p:cNvSpPr/>
          <p:nvPr/>
        </p:nvSpPr>
        <p:spPr>
          <a:xfrm>
            <a:off x="6207441" y="2114373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AF49109-4668-DD36-ED6B-9476B623B5E9}"/>
              </a:ext>
            </a:extLst>
          </p:cNvPr>
          <p:cNvSpPr/>
          <p:nvPr/>
        </p:nvSpPr>
        <p:spPr>
          <a:xfrm>
            <a:off x="6282001" y="2075510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50FC5BE-2E40-2DB3-CB45-362BD246EE39}"/>
              </a:ext>
            </a:extLst>
          </p:cNvPr>
          <p:cNvSpPr/>
          <p:nvPr/>
        </p:nvSpPr>
        <p:spPr>
          <a:xfrm>
            <a:off x="6376908" y="2053531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2B02D99-EA2F-737A-D238-F65D41623E31}"/>
              </a:ext>
            </a:extLst>
          </p:cNvPr>
          <p:cNvSpPr txBox="1"/>
          <p:nvPr/>
        </p:nvSpPr>
        <p:spPr>
          <a:xfrm>
            <a:off x="6914836" y="2339472"/>
            <a:ext cx="919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D83C4F"/>
                </a:solidFill>
              </a:rPr>
              <a:t>ch</a:t>
            </a:r>
            <a:r>
              <a:rPr lang="de-DE" sz="1200" dirty="0">
                <a:solidFill>
                  <a:srgbClr val="D83C4F"/>
                </a:solidFill>
              </a:rPr>
              <a:t> 11-14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1E0CBDD-A5DA-7991-05E3-E5EE3B7BB42D}"/>
              </a:ext>
            </a:extLst>
          </p:cNvPr>
          <p:cNvCxnSpPr>
            <a:cxnSpLocks/>
          </p:cNvCxnSpPr>
          <p:nvPr/>
        </p:nvCxnSpPr>
        <p:spPr>
          <a:xfrm flipH="1" flipV="1">
            <a:off x="6310076" y="2193501"/>
            <a:ext cx="760791" cy="279746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59878F94-B5B2-B6EE-EDBA-7E5250AA98AE}"/>
              </a:ext>
            </a:extLst>
          </p:cNvPr>
          <p:cNvSpPr/>
          <p:nvPr/>
        </p:nvSpPr>
        <p:spPr>
          <a:xfrm>
            <a:off x="5947163" y="4505269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1EF1F3D-B5B7-5B2D-9332-0AF07FF2307D}"/>
              </a:ext>
            </a:extLst>
          </p:cNvPr>
          <p:cNvSpPr/>
          <p:nvPr/>
        </p:nvSpPr>
        <p:spPr>
          <a:xfrm>
            <a:off x="6031031" y="3835483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CB919CE-188B-B189-F642-290172239827}"/>
              </a:ext>
            </a:extLst>
          </p:cNvPr>
          <p:cNvSpPr/>
          <p:nvPr/>
        </p:nvSpPr>
        <p:spPr>
          <a:xfrm>
            <a:off x="6087181" y="3028298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F5F204C-0D97-13C9-50D5-915CF2474E8E}"/>
              </a:ext>
            </a:extLst>
          </p:cNvPr>
          <p:cNvSpPr txBox="1"/>
          <p:nvPr/>
        </p:nvSpPr>
        <p:spPr>
          <a:xfrm>
            <a:off x="4970380" y="3398039"/>
            <a:ext cx="919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D83C4F"/>
                </a:solidFill>
              </a:rPr>
              <a:t>ch</a:t>
            </a:r>
            <a:r>
              <a:rPr lang="de-DE" sz="1200" dirty="0">
                <a:solidFill>
                  <a:srgbClr val="D83C4F"/>
                </a:solidFill>
              </a:rPr>
              <a:t> 8-10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DEBFF33E-0F97-2F02-B4F9-0C8E32A2EE55}"/>
              </a:ext>
            </a:extLst>
          </p:cNvPr>
          <p:cNvCxnSpPr>
            <a:cxnSpLocks/>
          </p:cNvCxnSpPr>
          <p:nvPr/>
        </p:nvCxnSpPr>
        <p:spPr>
          <a:xfrm flipV="1">
            <a:off x="5718735" y="3089140"/>
            <a:ext cx="309383" cy="339860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124F9170-AADF-D252-DC8E-3E2548AD5BBF}"/>
              </a:ext>
            </a:extLst>
          </p:cNvPr>
          <p:cNvCxnSpPr>
            <a:cxnSpLocks/>
          </p:cNvCxnSpPr>
          <p:nvPr/>
        </p:nvCxnSpPr>
        <p:spPr>
          <a:xfrm>
            <a:off x="5647582" y="3675038"/>
            <a:ext cx="276248" cy="737466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53DFD3D-203F-5162-921F-E065B8BD99CC}"/>
              </a:ext>
            </a:extLst>
          </p:cNvPr>
          <p:cNvCxnSpPr>
            <a:cxnSpLocks/>
          </p:cNvCxnSpPr>
          <p:nvPr/>
        </p:nvCxnSpPr>
        <p:spPr>
          <a:xfrm>
            <a:off x="5718735" y="3576018"/>
            <a:ext cx="309383" cy="236785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3EB2D82-9A3D-DC33-B12D-A8929C34B712}"/>
              </a:ext>
            </a:extLst>
          </p:cNvPr>
          <p:cNvCxnSpPr>
            <a:cxnSpLocks/>
          </p:cNvCxnSpPr>
          <p:nvPr/>
        </p:nvCxnSpPr>
        <p:spPr>
          <a:xfrm flipH="1" flipV="1">
            <a:off x="6263591" y="2265113"/>
            <a:ext cx="807276" cy="212858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BDD585F3-A2CE-BDF5-CAEB-E936B4D9F6C3}"/>
              </a:ext>
            </a:extLst>
          </p:cNvPr>
          <p:cNvCxnSpPr>
            <a:cxnSpLocks/>
          </p:cNvCxnSpPr>
          <p:nvPr/>
        </p:nvCxnSpPr>
        <p:spPr>
          <a:xfrm flipH="1" flipV="1">
            <a:off x="6350310" y="2152221"/>
            <a:ext cx="720557" cy="312547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E0E26B3-B53C-E859-53F5-323524C862ED}"/>
              </a:ext>
            </a:extLst>
          </p:cNvPr>
          <p:cNvCxnSpPr>
            <a:cxnSpLocks/>
          </p:cNvCxnSpPr>
          <p:nvPr/>
        </p:nvCxnSpPr>
        <p:spPr>
          <a:xfrm flipH="1" flipV="1">
            <a:off x="6456359" y="2126613"/>
            <a:ext cx="626252" cy="346634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2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4" grpId="0"/>
      <p:bldP spid="16" grpId="0"/>
      <p:bldP spid="13" grpId="0"/>
      <p:bldP spid="5" grpId="0" animBg="1"/>
      <p:bldP spid="6" grpId="0" animBg="1"/>
      <p:bldP spid="15" grpId="0" animBg="1"/>
      <p:bldP spid="17" grpId="0" animBg="1"/>
      <p:bldP spid="18" grpId="0"/>
      <p:bldP spid="19" grpId="0" animBg="1"/>
      <p:bldP spid="21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347" y="317545"/>
            <a:ext cx="10515600" cy="1050667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Elevation </a:t>
            </a:r>
            <a:r>
              <a:rPr lang="de-DE" sz="3600" dirty="0" err="1">
                <a:solidFill>
                  <a:srgbClr val="C00000"/>
                </a:solidFill>
              </a:rPr>
              <a:t>vs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Zenith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Measurements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for</a:t>
            </a:r>
            <a:r>
              <a:rPr lang="de-DE" sz="3600" dirty="0">
                <a:solidFill>
                  <a:srgbClr val="C00000"/>
                </a:solidFill>
              </a:rPr>
              <a:t> T-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200" dirty="0">
                <a:solidFill>
                  <a:srgbClr val="C00000"/>
                </a:solidFill>
              </a:rPr>
              <a:t>(Standard Deviation)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6</a:t>
            </a:fld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834CCC8-CD4C-D832-874D-D7FCE6C34712}"/>
              </a:ext>
            </a:extLst>
          </p:cNvPr>
          <p:cNvSpPr txBox="1"/>
          <p:nvPr/>
        </p:nvSpPr>
        <p:spPr>
          <a:xfrm>
            <a:off x="311574" y="1043094"/>
            <a:ext cx="3038968" cy="520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4EA5D90-734F-5578-2C18-2B57E0A0CB3B}"/>
              </a:ext>
            </a:extLst>
          </p:cNvPr>
          <p:cNvSpPr txBox="1"/>
          <p:nvPr/>
        </p:nvSpPr>
        <p:spPr>
          <a:xfrm>
            <a:off x="866208" y="2842191"/>
            <a:ext cx="38946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general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T-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profiles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were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retrieved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help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elevation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scans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always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more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accurate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Especially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below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200m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Even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when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there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pointing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error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/tilt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up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1°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That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is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why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we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analyse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elevation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scanning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MWRs.</a:t>
            </a:r>
            <a:endParaRPr lang="de-D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B73B0C-3CD6-6F86-CAEE-482F3B82D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88" y="1185863"/>
            <a:ext cx="5518437" cy="41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Analyzed</a:t>
            </a:r>
            <a:r>
              <a:rPr lang="de-DE" sz="3600" dirty="0">
                <a:solidFill>
                  <a:srgbClr val="C00000"/>
                </a:solidFill>
              </a:rPr>
              <a:t> Measurement </a:t>
            </a:r>
            <a:r>
              <a:rPr lang="de-DE" sz="3600" dirty="0" err="1">
                <a:solidFill>
                  <a:srgbClr val="C00000"/>
                </a:solidFill>
              </a:rPr>
              <a:t>Uncertainties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185863"/>
            <a:ext cx="10717108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Influence of physical Obstacles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in range of the instrument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(simulated)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Horizontal Inhomogeneities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of the atmosphere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(measured)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Pointing Errors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Tilts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of the instrument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(simulated)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Radio Frequency Interferences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RFI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 and how to identify them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(measured)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Focus on temperature profiling 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Focus on oxygen-band channels (8 – 14)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Influences of beam width and bandwidth are negligible [Meunier et al. 2013]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This study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does not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analyze instrument uncertainties like: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	Calibration Repeatability, Biases, Drifts, Noise</a:t>
            </a:r>
          </a:p>
          <a:p>
            <a:pPr>
              <a:buClr>
                <a:srgbClr val="C00000"/>
              </a:buClr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7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615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112395"/>
              </p:ext>
            </p:extLst>
          </p:nvPr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Simulating</a:t>
            </a:r>
            <a:r>
              <a:rPr lang="de-DE" sz="3600" dirty="0">
                <a:solidFill>
                  <a:srgbClr val="C00000"/>
                </a:solidFill>
              </a:rPr>
              <a:t> Obstacles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8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6" y="5136278"/>
            <a:ext cx="483990" cy="815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 descr="Laubbaum Silhouette">
            <a:extLst>
              <a:ext uri="{FF2B5EF4-FFF2-40B4-BE49-F238E27FC236}">
                <a16:creationId xmlns:a16="http://schemas.microsoft.com/office/drawing/2014/main" id="{701D9246-CDEE-D6EC-DE25-7050CDBA6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683" y="5043245"/>
            <a:ext cx="914400" cy="914400"/>
          </a:xfrm>
          <a:prstGeom prst="rect">
            <a:avLst/>
          </a:prstGeom>
        </p:spPr>
      </p:pic>
      <p:pic>
        <p:nvPicPr>
          <p:cNvPr id="22" name="Grafik 21" descr="Laubbaum mit einfarbiger Füllung">
            <a:extLst>
              <a:ext uri="{FF2B5EF4-FFF2-40B4-BE49-F238E27FC236}">
                <a16:creationId xmlns:a16="http://schemas.microsoft.com/office/drawing/2014/main" id="{450B3943-F5AE-DCCB-AB8F-4F8B7956C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1481" y="5043245"/>
            <a:ext cx="914400" cy="944666"/>
          </a:xfrm>
          <a:prstGeom prst="rect">
            <a:avLst/>
          </a:prstGeom>
        </p:spPr>
      </p:pic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9699" y="5452161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2129561" y="4806864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1207543" y="4317681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pic>
        <p:nvPicPr>
          <p:cNvPr id="34" name="Grafik 33" descr="Laubbaum mit einfarbiger Füllung">
            <a:extLst>
              <a:ext uri="{FF2B5EF4-FFF2-40B4-BE49-F238E27FC236}">
                <a16:creationId xmlns:a16="http://schemas.microsoft.com/office/drawing/2014/main" id="{D5589749-F617-559F-2664-0DACCEF17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8093" y="5430047"/>
            <a:ext cx="492107" cy="50803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1A87B51-9853-AD1D-3AE9-F87BAB1B9288}"/>
              </a:ext>
            </a:extLst>
          </p:cNvPr>
          <p:cNvSpPr txBox="1"/>
          <p:nvPr/>
        </p:nvSpPr>
        <p:spPr>
          <a:xfrm>
            <a:off x="1403563" y="1093317"/>
            <a:ext cx="50481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Assumptions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simulation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Horizontal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homogeneity</a:t>
            </a:r>
            <a:endParaRPr lang="de-DE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Obstacle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a solid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blackbody</a:t>
            </a:r>
            <a:endParaRPr lang="de-DE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Obstacle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fills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out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the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entire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beam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width</a:t>
            </a:r>
            <a:endParaRPr lang="de-DE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Simulate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obstacles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at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various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distances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increasing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optical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thickness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very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high</a:t>
            </a:r>
            <a:br>
              <a:rPr lang="de-DE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values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in a non-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scattering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LBL-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radiative</a:t>
            </a:r>
            <a:br>
              <a:rPr lang="de-DE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transfer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model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on</a:t>
            </a:r>
            <a:br>
              <a:rPr lang="de-DE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Simmer (1994))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13" name="Grafik 12" descr="Mittelalterlicher Turm mit einfarbiger Füllung">
            <a:extLst>
              <a:ext uri="{FF2B5EF4-FFF2-40B4-BE49-F238E27FC236}">
                <a16:creationId xmlns:a16="http://schemas.microsoft.com/office/drawing/2014/main" id="{447C0A98-F9DA-7D40-3168-24EA186C1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9070" y="4646507"/>
            <a:ext cx="1080573" cy="1348383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F35CCDF-0088-E90A-85CC-649B00FE161E}"/>
              </a:ext>
            </a:extLst>
          </p:cNvPr>
          <p:cNvCxnSpPr>
            <a:cxnSpLocks/>
          </p:cNvCxnSpPr>
          <p:nvPr/>
        </p:nvCxnSpPr>
        <p:spPr>
          <a:xfrm flipH="1">
            <a:off x="1534055" y="3712393"/>
            <a:ext cx="7904584" cy="1663982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B507B538-FD65-D062-FD15-8B956E6530F1}"/>
              </a:ext>
            </a:extLst>
          </p:cNvPr>
          <p:cNvSpPr txBox="1"/>
          <p:nvPr/>
        </p:nvSpPr>
        <p:spPr>
          <a:xfrm>
            <a:off x="2105547" y="5136032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10°</a:t>
            </a:r>
          </a:p>
        </p:txBody>
      </p:sp>
      <p:pic>
        <p:nvPicPr>
          <p:cNvPr id="24" name="Grafik 23" descr="Berge mit einfarbiger Füllung">
            <a:extLst>
              <a:ext uri="{FF2B5EF4-FFF2-40B4-BE49-F238E27FC236}">
                <a16:creationId xmlns:a16="http://schemas.microsoft.com/office/drawing/2014/main" id="{3ECB5108-12CE-FEC9-EDCF-ACA8F1969B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5812" y="2262214"/>
            <a:ext cx="3018640" cy="461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9" grpId="0"/>
      <p:bldP spid="30" grpId="0"/>
      <p:bldP spid="31" grpId="0"/>
      <p:bldP spid="35" grpId="0"/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759" y="2398138"/>
            <a:ext cx="7693572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Obstacles</a:t>
            </a:r>
            <a:r>
              <a:rPr lang="de-DE" dirty="0">
                <a:solidFill>
                  <a:srgbClr val="C00000"/>
                </a:solidFill>
              </a:rPr>
              <a:t>: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Impact on </a:t>
            </a:r>
            <a:r>
              <a:rPr lang="de-DE" dirty="0" err="1">
                <a:solidFill>
                  <a:srgbClr val="C00000"/>
                </a:solidFill>
              </a:rPr>
              <a:t>certain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channels</a:t>
            </a:r>
            <a:br>
              <a:rPr lang="de-DE" dirty="0">
                <a:solidFill>
                  <a:srgbClr val="C00000"/>
                </a:solidFill>
              </a:rPr>
            </a:b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9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71117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1874</Words>
  <Application>Microsoft Office PowerPoint</Application>
  <PresentationFormat>Breitbild</PresentationFormat>
  <Paragraphs>318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Office</vt:lpstr>
      <vt:lpstr>PowerPoint-Präsentation</vt:lpstr>
      <vt:lpstr>General Goals</vt:lpstr>
      <vt:lpstr>Instrument: HATPRO MWR</vt:lpstr>
      <vt:lpstr>Main Motivation</vt:lpstr>
      <vt:lpstr>MW-profiling: How does it work?</vt:lpstr>
      <vt:lpstr>Elevation vs Zenith Measurements for T-profiling (Standard Deviation)</vt:lpstr>
      <vt:lpstr>Analyzed Measurement Uncertainties</vt:lpstr>
      <vt:lpstr>Simulating Obstacles</vt:lpstr>
      <vt:lpstr>Obstacles: Impact on certain channels </vt:lpstr>
      <vt:lpstr>∆TB caused by obstacle (in an inversion-free atmos.)</vt:lpstr>
      <vt:lpstr>Obstacles: Impact on retrieved T-profiles </vt:lpstr>
      <vt:lpstr>∆T-profiles caused by obstacles (inversion-free)</vt:lpstr>
      <vt:lpstr>∆T-profiles caused by obstacles (inversion-free)</vt:lpstr>
      <vt:lpstr>∆T-profiles caused by obstacles (inversion-free)</vt:lpstr>
      <vt:lpstr>∆T-profiles caused by warmer obstacles (+5K)</vt:lpstr>
      <vt:lpstr>Main Conclusions for Obstacles</vt:lpstr>
      <vt:lpstr>Remaining measurement uncertainties to discuss:  - Horizontal Inhomogeneities - Instrument Tilts - RFI   </vt:lpstr>
      <vt:lpstr>Horizontal Inhomogeneities (measured)</vt:lpstr>
      <vt:lpstr>Horizontal Inhomogeneities (simulated)</vt:lpstr>
      <vt:lpstr>Horizontal Inhomogeneities (Impact on T-profile)</vt:lpstr>
      <vt:lpstr>Pointing Errors/Tilts (simulated)</vt:lpstr>
      <vt:lpstr>Pointing Errors/Tilts (Impact on T-profile)(simulated)</vt:lpstr>
      <vt:lpstr>How to identify RFI (and other Disturbances)</vt:lpstr>
      <vt:lpstr>Summary and Conclusions</vt:lpstr>
      <vt:lpstr>Thank you for your attention!     contact: tobias.boeck@uni-koeln.de</vt:lpstr>
      <vt:lpstr>Bonus Slides</vt:lpstr>
      <vt:lpstr>∆TB caused by obstacle (Medians)</vt:lpstr>
      <vt:lpstr>∆TB caused by obstacle (median profile of one year)</vt:lpstr>
      <vt:lpstr>∆TB caused by a warmer obstacle (+5K) </vt:lpstr>
      <vt:lpstr>Disturbances at Jülich (for 2 different MWRs)</vt:lpstr>
      <vt:lpstr>Sensitivity Study: Simulate Obstacles in Line of Sight</vt:lpstr>
      <vt:lpstr>Sensitivity Study: Simulate Obstacles in Line of Sight</vt:lpstr>
    </vt:vector>
  </TitlesOfParts>
  <Company>Universität zu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debora schiffer</dc:creator>
  <cp:lastModifiedBy>Tobsen</cp:lastModifiedBy>
  <cp:revision>501</cp:revision>
  <dcterms:created xsi:type="dcterms:W3CDTF">2017-04-11T15:02:11Z</dcterms:created>
  <dcterms:modified xsi:type="dcterms:W3CDTF">2023-09-26T12:03:27Z</dcterms:modified>
</cp:coreProperties>
</file>