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5" r:id="rId1"/>
  </p:sldMasterIdLst>
  <p:notesMasterIdLst>
    <p:notesMasterId r:id="rId34"/>
  </p:notesMasterIdLst>
  <p:handoutMasterIdLst>
    <p:handoutMasterId r:id="rId35"/>
  </p:handoutMasterIdLst>
  <p:sldIdLst>
    <p:sldId id="308" r:id="rId2"/>
    <p:sldId id="265" r:id="rId3"/>
    <p:sldId id="266" r:id="rId4"/>
    <p:sldId id="257" r:id="rId5"/>
    <p:sldId id="269" r:id="rId6"/>
    <p:sldId id="360" r:id="rId7"/>
    <p:sldId id="353" r:id="rId8"/>
    <p:sldId id="327" r:id="rId9"/>
    <p:sldId id="331" r:id="rId10"/>
    <p:sldId id="292" r:id="rId11"/>
    <p:sldId id="352" r:id="rId12"/>
    <p:sldId id="348" r:id="rId13"/>
    <p:sldId id="349" r:id="rId14"/>
    <p:sldId id="350" r:id="rId15"/>
    <p:sldId id="341" r:id="rId16"/>
    <p:sldId id="272" r:id="rId17"/>
    <p:sldId id="366" r:id="rId18"/>
    <p:sldId id="358" r:id="rId19"/>
    <p:sldId id="361" r:id="rId20"/>
    <p:sldId id="356" r:id="rId21"/>
    <p:sldId id="363" r:id="rId22"/>
    <p:sldId id="359" r:id="rId23"/>
    <p:sldId id="323" r:id="rId24"/>
    <p:sldId id="364" r:id="rId25"/>
    <p:sldId id="262" r:id="rId26"/>
    <p:sldId id="320" r:id="rId27"/>
    <p:sldId id="336" r:id="rId28"/>
    <p:sldId id="335" r:id="rId29"/>
    <p:sldId id="338" r:id="rId30"/>
    <p:sldId id="362" r:id="rId31"/>
    <p:sldId id="329" r:id="rId32"/>
    <p:sldId id="351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C5D0"/>
    <a:srgbClr val="C00000"/>
    <a:srgbClr val="9966FF"/>
    <a:srgbClr val="8C479A"/>
    <a:srgbClr val="01FFE1"/>
    <a:srgbClr val="00FF00"/>
    <a:srgbClr val="FF6D6D"/>
    <a:srgbClr val="D83C4F"/>
    <a:srgbClr val="457A93"/>
    <a:srgbClr val="95A3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31" autoAdjust="0"/>
    <p:restoredTop sz="95860" autoAdjust="0"/>
  </p:normalViewPr>
  <p:slideViewPr>
    <p:cSldViewPr snapToGrid="0">
      <p:cViewPr varScale="1">
        <p:scale>
          <a:sx n="94" d="100"/>
          <a:sy n="94" d="100"/>
        </p:scale>
        <p:origin x="1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0D79C9A-F8BE-4D45-B8EA-E7026A6EFF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E04B07D-2A8A-4FF3-93A1-908C02CE51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C4C00-A796-4676-85A7-E483A41FD712}" type="datetimeFigureOut">
              <a:rPr lang="de-DE" smtClean="0"/>
              <a:t>26.09.2023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B8B5D56-CFFB-411A-A5C9-3D5E426F1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7DD03-6B4E-4C4F-890C-BC28740670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A1852C-751A-4528-8A2A-85454042A1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84990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4AA7D-A1B8-470F-AE18-7C936727A201}" type="datetimeFigureOut">
              <a:rPr lang="de-DE" smtClean="0"/>
              <a:t>26.09.2023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3D9E18-6A82-4BEB-8810-1BD0D267E0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05534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7A9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360363" indent="-360363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63" indent="-347663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457A93"/>
              </a:buClr>
              <a:buFont typeface="Wingdings" panose="05000000000000000000" pitchFamily="2" charset="2"/>
              <a:buChar char="§"/>
              <a:tabLst>
                <a:tab pos="1255713" algn="l"/>
              </a:tabLst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16075" indent="-244475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60575" indent="-231775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6738994"/>
            <a:ext cx="12192000" cy="119006"/>
          </a:xfrm>
          <a:prstGeom prst="rect">
            <a:avLst/>
          </a:prstGeom>
          <a:solidFill>
            <a:srgbClr val="457A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9" name="Rechteck 8"/>
          <p:cNvSpPr/>
          <p:nvPr userDrawn="1"/>
        </p:nvSpPr>
        <p:spPr>
          <a:xfrm>
            <a:off x="729312" y="6473871"/>
            <a:ext cx="91752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Measurement Uncertainties of Scanning Microwave Radiometers and their Influence on T-profiling </a:t>
            </a:r>
            <a:r>
              <a:rPr lang="de-DE" altLang="de-DE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EMS Oral Session UP1.5 | Sep. 8th 2023 | T. Böck</a:t>
            </a:r>
          </a:p>
          <a:p>
            <a:endParaRPr lang="de-DE" altLang="de-DE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M:\Marketing\CD\CD_Logos\UzK_Logo_Quadrat_uniblau\UzK_LogoQuadrat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8025" y="5702198"/>
            <a:ext cx="1517275" cy="77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465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7A9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8" name="Rechteck 7"/>
          <p:cNvSpPr/>
          <p:nvPr userDrawn="1"/>
        </p:nvSpPr>
        <p:spPr>
          <a:xfrm>
            <a:off x="0" y="6738994"/>
            <a:ext cx="12192000" cy="119006"/>
          </a:xfrm>
          <a:prstGeom prst="rect">
            <a:avLst/>
          </a:prstGeom>
          <a:solidFill>
            <a:srgbClr val="457A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11" name="Picture 4" descr="M:\Marketing\CD\CD_Logos\UzK_Logo_Quadrat_uniblau\UzK_LogoQuadrat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8025" y="5702198"/>
            <a:ext cx="1517275" cy="77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eck 11"/>
          <p:cNvSpPr/>
          <p:nvPr userDrawn="1"/>
        </p:nvSpPr>
        <p:spPr>
          <a:xfrm>
            <a:off x="749631" y="6473871"/>
            <a:ext cx="91487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Measurement Uncertainties of Scanning Microwave Radiometers and their Influence on T-profiling </a:t>
            </a:r>
            <a:r>
              <a:rPr lang="de-DE" altLang="de-DE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EMS Oral Session UP1.5 | Sep. 8th 2023 | T. Böck</a:t>
            </a:r>
          </a:p>
          <a:p>
            <a:endParaRPr lang="de-DE" altLang="de-DE" sz="1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426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M:\Marketing\Debora_Schiffer\016\016_Präsentationsvorlagen_UzK\016_PPT_Lay_Titel_16zu9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1061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M:\Marketing\CD\CD_Logos\UzK_Logo_Quadrat_uniblau\UzK_LogoQuadrat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0461" y="233586"/>
            <a:ext cx="1839869" cy="93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063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6321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9" r:id="rId2"/>
    <p:sldLayoutId id="2147483677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0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28264" y="5006454"/>
            <a:ext cx="113354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Measurement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uncertainties</a:t>
            </a:r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scanning</a:t>
            </a:r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microwave</a:t>
            </a:r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radio-meters and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influence</a:t>
            </a:r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temperature</a:t>
            </a:r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profiling</a:t>
            </a:r>
            <a:endParaRPr lang="de-DE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428261" y="6221233"/>
            <a:ext cx="115185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Institute </a:t>
            </a:r>
            <a:r>
              <a:rPr lang="de-DE" alt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Geophysics</a:t>
            </a: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alt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Meteorology</a:t>
            </a: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, University </a:t>
            </a:r>
            <a:r>
              <a:rPr lang="de-DE" alt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Cologne | </a:t>
            </a:r>
            <a:r>
              <a:rPr lang="de-DE" alt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Tobias Böck, </a:t>
            </a: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Bernhard </a:t>
            </a:r>
            <a:r>
              <a:rPr lang="de-DE" alt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Pospichal</a:t>
            </a: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, Ulrich Löhnert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950B0B5-1787-43AC-A846-9222E7C58EA4}"/>
              </a:ext>
            </a:extLst>
          </p:cNvPr>
          <p:cNvSpPr/>
          <p:nvPr/>
        </p:nvSpPr>
        <p:spPr>
          <a:xfrm>
            <a:off x="5334485" y="2426077"/>
            <a:ext cx="57234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de-DE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EMS Oral Session, </a:t>
            </a:r>
          </a:p>
          <a:p>
            <a:pPr algn="ctr"/>
            <a:r>
              <a:rPr lang="en-US" altLang="de-DE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Sep. 8th 2023</a:t>
            </a:r>
          </a:p>
          <a:p>
            <a:pPr algn="ctr"/>
            <a:r>
              <a:rPr lang="en-US" sz="1600" dirty="0"/>
              <a:t>Session UP1.5 - Atmospheric measurements: Instruments, experiments, networks and long-term programs using in-situ and remote sensing techniques</a:t>
            </a:r>
            <a:endParaRPr lang="en-US" altLang="de-DE" sz="1600" dirty="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  <a:p>
            <a:pPr algn="ctr"/>
            <a:endParaRPr lang="en-US" altLang="de-DE" sz="2000" dirty="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7" name="Bild 9">
            <a:extLst>
              <a:ext uri="{FF2B5EF4-FFF2-40B4-BE49-F238E27FC236}">
                <a16:creationId xmlns:a16="http://schemas.microsoft.com/office/drawing/2014/main" id="{DA049D6F-6595-467A-9FE8-634CF4BDE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0343" y="384961"/>
            <a:ext cx="2115661" cy="4035651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74D2B543-E70C-4700-A0EB-0A1A3FA3450B}"/>
              </a:ext>
            </a:extLst>
          </p:cNvPr>
          <p:cNvSpPr/>
          <p:nvPr/>
        </p:nvSpPr>
        <p:spPr>
          <a:xfrm>
            <a:off x="2735382" y="2107962"/>
            <a:ext cx="292893" cy="26191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4D47DEA-B161-49D4-9960-BBF8DAF4AA90}"/>
              </a:ext>
            </a:extLst>
          </p:cNvPr>
          <p:cNvSpPr/>
          <p:nvPr/>
        </p:nvSpPr>
        <p:spPr>
          <a:xfrm>
            <a:off x="5203034" y="2764632"/>
            <a:ext cx="74771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0519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∆TB </a:t>
            </a:r>
            <a:r>
              <a:rPr lang="de-DE" sz="3600" dirty="0" err="1">
                <a:solidFill>
                  <a:srgbClr val="C00000"/>
                </a:solidFill>
              </a:rPr>
              <a:t>caused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by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obstacle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2800" dirty="0">
                <a:solidFill>
                  <a:srgbClr val="C00000"/>
                </a:solidFill>
              </a:rPr>
              <a:t>(in an </a:t>
            </a:r>
            <a:r>
              <a:rPr lang="de-DE" sz="2800" dirty="0" err="1">
                <a:solidFill>
                  <a:srgbClr val="C00000"/>
                </a:solidFill>
              </a:rPr>
              <a:t>inversion-free</a:t>
            </a:r>
            <a:r>
              <a:rPr lang="de-DE" sz="2800" dirty="0">
                <a:solidFill>
                  <a:srgbClr val="C00000"/>
                </a:solidFill>
              </a:rPr>
              <a:t> </a:t>
            </a:r>
            <a:r>
              <a:rPr lang="de-DE" sz="2800" dirty="0" err="1">
                <a:solidFill>
                  <a:srgbClr val="C00000"/>
                </a:solidFill>
              </a:rPr>
              <a:t>atmos</a:t>
            </a:r>
            <a:r>
              <a:rPr lang="de-DE" sz="2800" dirty="0">
                <a:solidFill>
                  <a:srgbClr val="C00000"/>
                </a:solidFill>
              </a:rPr>
              <a:t>.)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53347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10</a:t>
            </a:fld>
            <a:endParaRPr lang="de-DE" sz="14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9789616-926E-4666-BD5C-366B8241CEB3}"/>
              </a:ext>
            </a:extLst>
          </p:cNvPr>
          <p:cNvSpPr txBox="1"/>
          <p:nvPr/>
        </p:nvSpPr>
        <p:spPr>
          <a:xfrm>
            <a:off x="2369386" y="5492609"/>
            <a:ext cx="74532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>
                <a:solidFill>
                  <a:srgbClr val="457A93"/>
                </a:solidFill>
              </a:rPr>
              <a:t>Obstacle </a:t>
            </a:r>
            <a:r>
              <a:rPr lang="de-DE" b="1" dirty="0" err="1">
                <a:solidFill>
                  <a:srgbClr val="457A93"/>
                </a:solidFill>
              </a:rPr>
              <a:t>has</a:t>
            </a:r>
            <a:r>
              <a:rPr lang="de-DE" b="1" dirty="0">
                <a:solidFill>
                  <a:srgbClr val="457A93"/>
                </a:solidFill>
              </a:rPr>
              <a:t> ambient </a:t>
            </a:r>
            <a:r>
              <a:rPr lang="de-DE" b="1" dirty="0" err="1">
                <a:solidFill>
                  <a:srgbClr val="457A93"/>
                </a:solidFill>
              </a:rPr>
              <a:t>temperature</a:t>
            </a:r>
            <a:r>
              <a:rPr lang="de-DE" b="1" dirty="0">
                <a:solidFill>
                  <a:srgbClr val="457A93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err="1">
                <a:solidFill>
                  <a:srgbClr val="457A93"/>
                </a:solidFill>
              </a:rPr>
              <a:t>For</a:t>
            </a:r>
            <a:r>
              <a:rPr lang="de-DE" dirty="0">
                <a:solidFill>
                  <a:srgbClr val="457A93"/>
                </a:solidFill>
              </a:rPr>
              <a:t> T-</a:t>
            </a:r>
            <a:r>
              <a:rPr lang="de-DE" dirty="0" err="1">
                <a:solidFill>
                  <a:srgbClr val="457A93"/>
                </a:solidFill>
              </a:rPr>
              <a:t>profiles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retrievals</a:t>
            </a:r>
            <a:r>
              <a:rPr lang="de-DE" dirty="0">
                <a:solidFill>
                  <a:srgbClr val="457A93"/>
                </a:solidFill>
              </a:rPr>
              <a:t>, </a:t>
            </a:r>
            <a:r>
              <a:rPr lang="de-DE" dirty="0" err="1">
                <a:solidFill>
                  <a:srgbClr val="457A93"/>
                </a:solidFill>
              </a:rPr>
              <a:t>only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ch</a:t>
            </a:r>
            <a:r>
              <a:rPr lang="de-DE" dirty="0">
                <a:solidFill>
                  <a:srgbClr val="457A93"/>
                </a:solidFill>
              </a:rPr>
              <a:t> 11-14 </a:t>
            </a:r>
            <a:r>
              <a:rPr lang="de-DE" dirty="0" err="1">
                <a:solidFill>
                  <a:srgbClr val="457A93"/>
                </a:solidFill>
              </a:rPr>
              <a:t>are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used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with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elevation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data</a:t>
            </a:r>
            <a:r>
              <a:rPr lang="de-DE" dirty="0">
                <a:solidFill>
                  <a:srgbClr val="457A93"/>
                </a:solidFill>
              </a:rPr>
              <a:t>. These </a:t>
            </a:r>
            <a:r>
              <a:rPr lang="de-DE" dirty="0" err="1">
                <a:solidFill>
                  <a:srgbClr val="457A93"/>
                </a:solidFill>
              </a:rPr>
              <a:t>are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optically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thicker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channels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from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the</a:t>
            </a:r>
            <a:r>
              <a:rPr lang="de-DE" dirty="0">
                <a:solidFill>
                  <a:srgbClr val="457A93"/>
                </a:solidFill>
              </a:rPr>
              <a:t> oxygen-band.</a:t>
            </a:r>
          </a:p>
          <a:p>
            <a:endParaRPr lang="de-DE" dirty="0">
              <a:solidFill>
                <a:srgbClr val="457A93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AA5F2FF-C681-4557-3D71-86018A5E4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1030"/>
            <a:ext cx="6838791" cy="4491579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14A10BF-A7F4-CC3B-F1C2-F147FA6DCF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109" y="995680"/>
            <a:ext cx="6860891" cy="4502278"/>
          </a:xfrm>
          <a:prstGeom prst="rect">
            <a:avLst/>
          </a:prstGeom>
        </p:spPr>
      </p:pic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0FA46613-5EC9-38EB-3697-A21F3F75C6B4}"/>
              </a:ext>
            </a:extLst>
          </p:cNvPr>
          <p:cNvCxnSpPr>
            <a:cxnSpLocks/>
          </p:cNvCxnSpPr>
          <p:nvPr/>
        </p:nvCxnSpPr>
        <p:spPr>
          <a:xfrm>
            <a:off x="678730" y="4824167"/>
            <a:ext cx="11249413" cy="3716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CFB3BA5B-44DA-97B1-8AFF-AE1BDA23CFC9}"/>
              </a:ext>
            </a:extLst>
          </p:cNvPr>
          <p:cNvSpPr txBox="1"/>
          <p:nvPr/>
        </p:nvSpPr>
        <p:spPr>
          <a:xfrm>
            <a:off x="1" y="4654890"/>
            <a:ext cx="152399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B050"/>
                </a:solidFill>
              </a:rPr>
              <a:t>≤0.1K</a:t>
            </a:r>
          </a:p>
          <a:p>
            <a:r>
              <a:rPr lang="de-DE" sz="1100" dirty="0">
                <a:solidFill>
                  <a:srgbClr val="00B050"/>
                </a:solidFill>
              </a:rPr>
              <a:t>(</a:t>
            </a:r>
            <a:r>
              <a:rPr lang="de-DE" sz="1200" dirty="0" err="1">
                <a:solidFill>
                  <a:srgbClr val="00B050"/>
                </a:solidFill>
              </a:rPr>
              <a:t>accepted</a:t>
            </a:r>
            <a:r>
              <a:rPr lang="de-DE" sz="1200" dirty="0">
                <a:solidFill>
                  <a:srgbClr val="00B050"/>
                </a:solidFill>
              </a:rPr>
              <a:t> </a:t>
            </a:r>
          </a:p>
          <a:p>
            <a:r>
              <a:rPr lang="de-DE" sz="1200" dirty="0" err="1">
                <a:solidFill>
                  <a:srgbClr val="00B050"/>
                </a:solidFill>
              </a:rPr>
              <a:t>threshold</a:t>
            </a:r>
            <a:endParaRPr lang="de-DE" sz="1200" dirty="0">
              <a:solidFill>
                <a:srgbClr val="00B050"/>
              </a:solidFill>
            </a:endParaRPr>
          </a:p>
          <a:p>
            <a:r>
              <a:rPr lang="de-DE" sz="1200" dirty="0" err="1">
                <a:solidFill>
                  <a:srgbClr val="00B050"/>
                </a:solidFill>
              </a:rPr>
              <a:t>for</a:t>
            </a:r>
            <a:r>
              <a:rPr lang="de-DE" sz="1200" dirty="0">
                <a:solidFill>
                  <a:srgbClr val="00B050"/>
                </a:solidFill>
              </a:rPr>
              <a:t> </a:t>
            </a:r>
            <a:r>
              <a:rPr lang="de-DE" sz="1200" dirty="0" err="1">
                <a:solidFill>
                  <a:srgbClr val="00B050"/>
                </a:solidFill>
              </a:rPr>
              <a:t>data</a:t>
            </a:r>
            <a:r>
              <a:rPr lang="de-DE" sz="1200" dirty="0">
                <a:solidFill>
                  <a:srgbClr val="00B050"/>
                </a:solidFill>
              </a:rPr>
              <a:t> </a:t>
            </a:r>
            <a:r>
              <a:rPr lang="de-DE" sz="1200" dirty="0" err="1">
                <a:solidFill>
                  <a:srgbClr val="00B050"/>
                </a:solidFill>
              </a:rPr>
              <a:t>assimilation</a:t>
            </a:r>
            <a:r>
              <a:rPr lang="de-DE" sz="1200" dirty="0">
                <a:solidFill>
                  <a:srgbClr val="00B050"/>
                </a:solidFill>
              </a:rPr>
              <a:t> and network </a:t>
            </a:r>
            <a:r>
              <a:rPr lang="de-DE" sz="1200" dirty="0" err="1">
                <a:solidFill>
                  <a:srgbClr val="00B050"/>
                </a:solidFill>
              </a:rPr>
              <a:t>purposes</a:t>
            </a:r>
            <a:r>
              <a:rPr lang="de-DE" sz="1200" dirty="0">
                <a:solidFill>
                  <a:srgbClr val="00B050"/>
                </a:solidFill>
              </a:rPr>
              <a:t>)</a:t>
            </a:r>
          </a:p>
        </p:txBody>
      </p:sp>
      <p:pic>
        <p:nvPicPr>
          <p:cNvPr id="24" name="Grafik 23" descr="Bild mit einfarbiger Füllung">
            <a:extLst>
              <a:ext uri="{FF2B5EF4-FFF2-40B4-BE49-F238E27FC236}">
                <a16:creationId xmlns:a16="http://schemas.microsoft.com/office/drawing/2014/main" id="{E2BED4D0-9C19-2D19-BF42-2BD7F51794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39400" y="12490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590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67759" y="2398138"/>
            <a:ext cx="7693572" cy="1325563"/>
          </a:xfrm>
        </p:spPr>
        <p:txBody>
          <a:bodyPr/>
          <a:lstStyle/>
          <a:p>
            <a:pPr algn="ctr"/>
            <a:r>
              <a:rPr lang="de-DE" dirty="0" err="1">
                <a:solidFill>
                  <a:srgbClr val="C00000"/>
                </a:solidFill>
              </a:rPr>
              <a:t>Obstacles</a:t>
            </a:r>
            <a:r>
              <a:rPr lang="de-DE" dirty="0">
                <a:solidFill>
                  <a:srgbClr val="C00000"/>
                </a:solidFill>
              </a:rPr>
              <a:t>:</a:t>
            </a:r>
            <a:br>
              <a:rPr lang="de-DE" dirty="0">
                <a:solidFill>
                  <a:srgbClr val="C00000"/>
                </a:solidFill>
              </a:rPr>
            </a:br>
            <a:r>
              <a:rPr lang="de-DE" dirty="0">
                <a:solidFill>
                  <a:srgbClr val="C00000"/>
                </a:solidFill>
              </a:rPr>
              <a:t>Impact on </a:t>
            </a:r>
            <a:r>
              <a:rPr lang="de-DE" dirty="0" err="1">
                <a:solidFill>
                  <a:srgbClr val="C00000"/>
                </a:solidFill>
              </a:rPr>
              <a:t>retrieved</a:t>
            </a:r>
            <a:r>
              <a:rPr lang="de-DE" dirty="0">
                <a:solidFill>
                  <a:srgbClr val="C00000"/>
                </a:solidFill>
              </a:rPr>
              <a:t> T-</a:t>
            </a:r>
            <a:r>
              <a:rPr lang="de-DE" dirty="0" err="1">
                <a:solidFill>
                  <a:srgbClr val="C00000"/>
                </a:solidFill>
              </a:rPr>
              <a:t>profiles</a:t>
            </a:r>
            <a:br>
              <a:rPr lang="de-DE" dirty="0">
                <a:solidFill>
                  <a:srgbClr val="C00000"/>
                </a:solidFill>
              </a:rPr>
            </a:b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DC58CEC-B560-4E43-AE48-F926280823B7}"/>
              </a:ext>
            </a:extLst>
          </p:cNvPr>
          <p:cNvSpPr txBox="1"/>
          <p:nvPr/>
        </p:nvSpPr>
        <p:spPr>
          <a:xfrm>
            <a:off x="11801475" y="6176963"/>
            <a:ext cx="390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11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971682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400" dirty="0">
                <a:solidFill>
                  <a:srgbClr val="C00000"/>
                </a:solidFill>
              </a:rPr>
              <a:t>∆T-</a:t>
            </a:r>
            <a:r>
              <a:rPr lang="de-DE" sz="3400" dirty="0" err="1">
                <a:solidFill>
                  <a:srgbClr val="C00000"/>
                </a:solidFill>
              </a:rPr>
              <a:t>profiles</a:t>
            </a:r>
            <a:r>
              <a:rPr lang="de-DE" sz="3400" dirty="0">
                <a:solidFill>
                  <a:srgbClr val="C00000"/>
                </a:solidFill>
              </a:rPr>
              <a:t> </a:t>
            </a:r>
            <a:r>
              <a:rPr lang="de-DE" sz="3400" dirty="0" err="1">
                <a:solidFill>
                  <a:srgbClr val="C00000"/>
                </a:solidFill>
              </a:rPr>
              <a:t>caused</a:t>
            </a:r>
            <a:r>
              <a:rPr lang="de-DE" sz="3400" dirty="0">
                <a:solidFill>
                  <a:srgbClr val="C00000"/>
                </a:solidFill>
              </a:rPr>
              <a:t> </a:t>
            </a:r>
            <a:r>
              <a:rPr lang="de-DE" sz="3400" dirty="0" err="1">
                <a:solidFill>
                  <a:srgbClr val="C00000"/>
                </a:solidFill>
              </a:rPr>
              <a:t>by</a:t>
            </a:r>
            <a:r>
              <a:rPr lang="de-DE" sz="3400" dirty="0">
                <a:solidFill>
                  <a:srgbClr val="C00000"/>
                </a:solidFill>
              </a:rPr>
              <a:t> </a:t>
            </a:r>
            <a:r>
              <a:rPr lang="de-DE" sz="3400" dirty="0" err="1">
                <a:solidFill>
                  <a:srgbClr val="C00000"/>
                </a:solidFill>
              </a:rPr>
              <a:t>obstacles</a:t>
            </a:r>
            <a:r>
              <a:rPr lang="de-DE" sz="3400" dirty="0">
                <a:solidFill>
                  <a:srgbClr val="C00000"/>
                </a:solidFill>
              </a:rPr>
              <a:t> (</a:t>
            </a:r>
            <a:r>
              <a:rPr lang="de-DE" sz="3400" dirty="0" err="1">
                <a:solidFill>
                  <a:srgbClr val="C00000"/>
                </a:solidFill>
              </a:rPr>
              <a:t>inversion-free</a:t>
            </a:r>
            <a:r>
              <a:rPr lang="de-DE" sz="34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12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71AB5C7-255C-A279-01DD-3F610C4A2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36" y="1239890"/>
            <a:ext cx="9950356" cy="488304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B530724-2BF7-4A2C-9BBA-FFC1C8129F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34" y="1239890"/>
            <a:ext cx="10017760" cy="4916123"/>
          </a:xfrm>
          <a:prstGeom prst="rect">
            <a:avLst/>
          </a:prstGeom>
        </p:spPr>
      </p:pic>
      <p:pic>
        <p:nvPicPr>
          <p:cNvPr id="9" name="Grafik 8" descr="Bild mit einfarbiger Füllung">
            <a:extLst>
              <a:ext uri="{FF2B5EF4-FFF2-40B4-BE49-F238E27FC236}">
                <a16:creationId xmlns:a16="http://schemas.microsoft.com/office/drawing/2014/main" id="{04B5E307-0E0D-DE60-2F81-3F3B9C1457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39400" y="856534"/>
            <a:ext cx="914400" cy="914400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3B8D41B9-8ABD-D062-BF79-870B10C171F5}"/>
              </a:ext>
            </a:extLst>
          </p:cNvPr>
          <p:cNvCxnSpPr>
            <a:cxnSpLocks/>
          </p:cNvCxnSpPr>
          <p:nvPr/>
        </p:nvCxnSpPr>
        <p:spPr>
          <a:xfrm flipV="1">
            <a:off x="4030643" y="1578187"/>
            <a:ext cx="0" cy="4242232"/>
          </a:xfrm>
          <a:prstGeom prst="line">
            <a:avLst/>
          </a:prstGeom>
          <a:ln w="25400">
            <a:solidFill>
              <a:srgbClr val="01FFE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feld 10">
            <a:extLst>
              <a:ext uri="{FF2B5EF4-FFF2-40B4-BE49-F238E27FC236}">
                <a16:creationId xmlns:a16="http://schemas.microsoft.com/office/drawing/2014/main" id="{8EAA0E36-1C60-DA66-3127-892E6DD4FBE2}"/>
              </a:ext>
            </a:extLst>
          </p:cNvPr>
          <p:cNvSpPr txBox="1"/>
          <p:nvPr/>
        </p:nvSpPr>
        <p:spPr>
          <a:xfrm>
            <a:off x="4030643" y="5822543"/>
            <a:ext cx="860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1FFE1"/>
                </a:solidFill>
              </a:rPr>
              <a:t>≤|0.1K|</a:t>
            </a:r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4A67E549-D496-8F68-4D08-536699C843E6}"/>
              </a:ext>
            </a:extLst>
          </p:cNvPr>
          <p:cNvCxnSpPr>
            <a:cxnSpLocks/>
          </p:cNvCxnSpPr>
          <p:nvPr/>
        </p:nvCxnSpPr>
        <p:spPr>
          <a:xfrm flipV="1">
            <a:off x="4872761" y="1578187"/>
            <a:ext cx="0" cy="4242231"/>
          </a:xfrm>
          <a:prstGeom prst="line">
            <a:avLst/>
          </a:prstGeom>
          <a:ln w="25400">
            <a:solidFill>
              <a:srgbClr val="01FFE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27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400" dirty="0">
                <a:solidFill>
                  <a:srgbClr val="C00000"/>
                </a:solidFill>
              </a:rPr>
              <a:t>∆T-</a:t>
            </a:r>
            <a:r>
              <a:rPr lang="de-DE" sz="3400" dirty="0" err="1">
                <a:solidFill>
                  <a:srgbClr val="C00000"/>
                </a:solidFill>
              </a:rPr>
              <a:t>profiles</a:t>
            </a:r>
            <a:r>
              <a:rPr lang="de-DE" sz="3400" dirty="0">
                <a:solidFill>
                  <a:srgbClr val="C00000"/>
                </a:solidFill>
              </a:rPr>
              <a:t> </a:t>
            </a:r>
            <a:r>
              <a:rPr lang="de-DE" sz="3400" dirty="0" err="1">
                <a:solidFill>
                  <a:srgbClr val="C00000"/>
                </a:solidFill>
              </a:rPr>
              <a:t>caused</a:t>
            </a:r>
            <a:r>
              <a:rPr lang="de-DE" sz="3400" dirty="0">
                <a:solidFill>
                  <a:srgbClr val="C00000"/>
                </a:solidFill>
              </a:rPr>
              <a:t> </a:t>
            </a:r>
            <a:r>
              <a:rPr lang="de-DE" sz="3400" dirty="0" err="1">
                <a:solidFill>
                  <a:srgbClr val="C00000"/>
                </a:solidFill>
              </a:rPr>
              <a:t>by</a:t>
            </a:r>
            <a:r>
              <a:rPr lang="de-DE" sz="3400" dirty="0">
                <a:solidFill>
                  <a:srgbClr val="C00000"/>
                </a:solidFill>
              </a:rPr>
              <a:t> </a:t>
            </a:r>
            <a:r>
              <a:rPr lang="de-DE" sz="3400" dirty="0" err="1">
                <a:solidFill>
                  <a:srgbClr val="C00000"/>
                </a:solidFill>
              </a:rPr>
              <a:t>obstacles</a:t>
            </a:r>
            <a:r>
              <a:rPr lang="de-DE" sz="3400" dirty="0">
                <a:solidFill>
                  <a:srgbClr val="C00000"/>
                </a:solidFill>
              </a:rPr>
              <a:t> (</a:t>
            </a:r>
            <a:r>
              <a:rPr lang="de-DE" sz="3400" dirty="0" err="1">
                <a:solidFill>
                  <a:srgbClr val="C00000"/>
                </a:solidFill>
              </a:rPr>
              <a:t>inversion-free</a:t>
            </a:r>
            <a:r>
              <a:rPr lang="de-DE" sz="34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13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71AB5C7-255C-A279-01DD-3F610C4A2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36" y="1239890"/>
            <a:ext cx="9950356" cy="488304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278F0BE-FDAC-BFA3-DAB6-A5BA572154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36" y="1239889"/>
            <a:ext cx="9950356" cy="4883045"/>
          </a:xfrm>
          <a:prstGeom prst="rect">
            <a:avLst/>
          </a:prstGeom>
        </p:spPr>
      </p:pic>
      <p:pic>
        <p:nvPicPr>
          <p:cNvPr id="9" name="Grafik 8" descr="Bild mit einfarbiger Füllung">
            <a:extLst>
              <a:ext uri="{FF2B5EF4-FFF2-40B4-BE49-F238E27FC236}">
                <a16:creationId xmlns:a16="http://schemas.microsoft.com/office/drawing/2014/main" id="{764F62A7-A507-7BA2-F89C-998697EED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39400" y="856534"/>
            <a:ext cx="914400" cy="914400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39EA71BE-27B8-C319-A26C-4551BD0FC352}"/>
              </a:ext>
            </a:extLst>
          </p:cNvPr>
          <p:cNvCxnSpPr>
            <a:cxnSpLocks/>
          </p:cNvCxnSpPr>
          <p:nvPr/>
        </p:nvCxnSpPr>
        <p:spPr>
          <a:xfrm flipV="1">
            <a:off x="4030643" y="1612053"/>
            <a:ext cx="0" cy="4208366"/>
          </a:xfrm>
          <a:prstGeom prst="line">
            <a:avLst/>
          </a:prstGeom>
          <a:ln w="25400">
            <a:solidFill>
              <a:srgbClr val="01FFE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feld 6">
            <a:extLst>
              <a:ext uri="{FF2B5EF4-FFF2-40B4-BE49-F238E27FC236}">
                <a16:creationId xmlns:a16="http://schemas.microsoft.com/office/drawing/2014/main" id="{DDA597EE-786C-B04E-9CE3-1AABEA204253}"/>
              </a:ext>
            </a:extLst>
          </p:cNvPr>
          <p:cNvSpPr txBox="1"/>
          <p:nvPr/>
        </p:nvSpPr>
        <p:spPr>
          <a:xfrm>
            <a:off x="4030643" y="5822543"/>
            <a:ext cx="860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1FFE1"/>
                </a:solidFill>
              </a:rPr>
              <a:t>≤|0.1K|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FC3CB46A-3B7E-E131-8C30-522011CF8378}"/>
              </a:ext>
            </a:extLst>
          </p:cNvPr>
          <p:cNvCxnSpPr>
            <a:cxnSpLocks/>
          </p:cNvCxnSpPr>
          <p:nvPr/>
        </p:nvCxnSpPr>
        <p:spPr>
          <a:xfrm flipV="1">
            <a:off x="4872761" y="1612053"/>
            <a:ext cx="0" cy="4208365"/>
          </a:xfrm>
          <a:prstGeom prst="line">
            <a:avLst/>
          </a:prstGeom>
          <a:ln w="25400">
            <a:solidFill>
              <a:srgbClr val="01FFE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970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400" dirty="0">
                <a:solidFill>
                  <a:srgbClr val="C00000"/>
                </a:solidFill>
              </a:rPr>
              <a:t>∆T-</a:t>
            </a:r>
            <a:r>
              <a:rPr lang="de-DE" sz="3400" dirty="0" err="1">
                <a:solidFill>
                  <a:srgbClr val="C00000"/>
                </a:solidFill>
              </a:rPr>
              <a:t>profiles</a:t>
            </a:r>
            <a:r>
              <a:rPr lang="de-DE" sz="3400" dirty="0">
                <a:solidFill>
                  <a:srgbClr val="C00000"/>
                </a:solidFill>
              </a:rPr>
              <a:t> </a:t>
            </a:r>
            <a:r>
              <a:rPr lang="de-DE" sz="3400" dirty="0" err="1">
                <a:solidFill>
                  <a:srgbClr val="C00000"/>
                </a:solidFill>
              </a:rPr>
              <a:t>caused</a:t>
            </a:r>
            <a:r>
              <a:rPr lang="de-DE" sz="3400" dirty="0">
                <a:solidFill>
                  <a:srgbClr val="C00000"/>
                </a:solidFill>
              </a:rPr>
              <a:t> </a:t>
            </a:r>
            <a:r>
              <a:rPr lang="de-DE" sz="3400" dirty="0" err="1">
                <a:solidFill>
                  <a:srgbClr val="C00000"/>
                </a:solidFill>
              </a:rPr>
              <a:t>by</a:t>
            </a:r>
            <a:r>
              <a:rPr lang="de-DE" sz="3400" dirty="0">
                <a:solidFill>
                  <a:srgbClr val="C00000"/>
                </a:solidFill>
              </a:rPr>
              <a:t> </a:t>
            </a:r>
            <a:r>
              <a:rPr lang="de-DE" sz="3400" dirty="0" err="1">
                <a:solidFill>
                  <a:srgbClr val="C00000"/>
                </a:solidFill>
              </a:rPr>
              <a:t>obstacles</a:t>
            </a:r>
            <a:r>
              <a:rPr lang="de-DE" sz="3400" dirty="0">
                <a:solidFill>
                  <a:srgbClr val="C00000"/>
                </a:solidFill>
              </a:rPr>
              <a:t> (</a:t>
            </a:r>
            <a:r>
              <a:rPr lang="de-DE" sz="3400" dirty="0" err="1">
                <a:solidFill>
                  <a:srgbClr val="C00000"/>
                </a:solidFill>
              </a:rPr>
              <a:t>inversion-free</a:t>
            </a:r>
            <a:r>
              <a:rPr lang="de-DE" sz="34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14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71AB5C7-255C-A279-01DD-3F610C4A2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36" y="1239890"/>
            <a:ext cx="9950356" cy="488304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0AD905D-057A-A33C-8706-9F2715B97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36" y="1239889"/>
            <a:ext cx="9950356" cy="4883045"/>
          </a:xfrm>
          <a:prstGeom prst="rect">
            <a:avLst/>
          </a:prstGeom>
        </p:spPr>
      </p:pic>
      <p:pic>
        <p:nvPicPr>
          <p:cNvPr id="8" name="Grafik 7" descr="Bild mit einfarbiger Füllung">
            <a:extLst>
              <a:ext uri="{FF2B5EF4-FFF2-40B4-BE49-F238E27FC236}">
                <a16:creationId xmlns:a16="http://schemas.microsoft.com/office/drawing/2014/main" id="{9198AE8D-5D81-7DA1-A60F-5BFEF6380F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39400" y="856534"/>
            <a:ext cx="914400" cy="914400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D1E18CD9-CD01-8C08-0C48-E5A14CBAFC62}"/>
              </a:ext>
            </a:extLst>
          </p:cNvPr>
          <p:cNvCxnSpPr>
            <a:cxnSpLocks/>
          </p:cNvCxnSpPr>
          <p:nvPr/>
        </p:nvCxnSpPr>
        <p:spPr>
          <a:xfrm flipV="1">
            <a:off x="4030643" y="1591733"/>
            <a:ext cx="0" cy="4228686"/>
          </a:xfrm>
          <a:prstGeom prst="line">
            <a:avLst/>
          </a:prstGeom>
          <a:ln w="25400">
            <a:solidFill>
              <a:srgbClr val="01FFE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feld 8">
            <a:extLst>
              <a:ext uri="{FF2B5EF4-FFF2-40B4-BE49-F238E27FC236}">
                <a16:creationId xmlns:a16="http://schemas.microsoft.com/office/drawing/2014/main" id="{392185F6-9FB2-77A8-995C-0A4CF9834A06}"/>
              </a:ext>
            </a:extLst>
          </p:cNvPr>
          <p:cNvSpPr txBox="1"/>
          <p:nvPr/>
        </p:nvSpPr>
        <p:spPr>
          <a:xfrm>
            <a:off x="4030643" y="5822543"/>
            <a:ext cx="860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1FFE1"/>
                </a:solidFill>
              </a:rPr>
              <a:t>≤|0.1K|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38EB46E8-3F97-20A3-7878-30D694FC0F0A}"/>
              </a:ext>
            </a:extLst>
          </p:cNvPr>
          <p:cNvCxnSpPr>
            <a:cxnSpLocks/>
          </p:cNvCxnSpPr>
          <p:nvPr/>
        </p:nvCxnSpPr>
        <p:spPr>
          <a:xfrm flipV="1">
            <a:off x="4872761" y="1591733"/>
            <a:ext cx="0" cy="4228685"/>
          </a:xfrm>
          <a:prstGeom prst="line">
            <a:avLst/>
          </a:prstGeom>
          <a:ln w="25400">
            <a:solidFill>
              <a:srgbClr val="01FFE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535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∆T-</a:t>
            </a:r>
            <a:r>
              <a:rPr lang="de-DE" sz="3600" dirty="0" err="1">
                <a:solidFill>
                  <a:srgbClr val="C00000"/>
                </a:solidFill>
              </a:rPr>
              <a:t>profiles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caused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by</a:t>
            </a:r>
            <a:r>
              <a:rPr lang="de-DE" sz="3600" dirty="0">
                <a:solidFill>
                  <a:srgbClr val="C00000"/>
                </a:solidFill>
              </a:rPr>
              <a:t> warmer </a:t>
            </a:r>
            <a:r>
              <a:rPr lang="de-DE" sz="3600" dirty="0" err="1">
                <a:solidFill>
                  <a:srgbClr val="C00000"/>
                </a:solidFill>
              </a:rPr>
              <a:t>obstacles</a:t>
            </a:r>
            <a:r>
              <a:rPr lang="de-DE" sz="3600" dirty="0">
                <a:solidFill>
                  <a:srgbClr val="C00000"/>
                </a:solidFill>
              </a:rPr>
              <a:t> (+5K)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15</a:t>
            </a:fld>
            <a:endParaRPr lang="de-DE" sz="14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CC3AE41-98C0-FC54-0F92-97E716109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75" y="1173587"/>
            <a:ext cx="10195558" cy="5003376"/>
          </a:xfrm>
          <a:prstGeom prst="rect">
            <a:avLst/>
          </a:prstGeom>
        </p:spPr>
      </p:pic>
      <p:pic>
        <p:nvPicPr>
          <p:cNvPr id="12" name="Grafik 11" descr="Bild mit einfarbiger Füllung">
            <a:extLst>
              <a:ext uri="{FF2B5EF4-FFF2-40B4-BE49-F238E27FC236}">
                <a16:creationId xmlns:a16="http://schemas.microsoft.com/office/drawing/2014/main" id="{3085E7EC-0632-00B7-3A0D-988CC1FBCE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39400" y="856534"/>
            <a:ext cx="914400" cy="914400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C1E313C2-A0EB-DE4B-4737-50603D5500B8}"/>
              </a:ext>
            </a:extLst>
          </p:cNvPr>
          <p:cNvCxnSpPr>
            <a:cxnSpLocks/>
          </p:cNvCxnSpPr>
          <p:nvPr/>
        </p:nvCxnSpPr>
        <p:spPr>
          <a:xfrm flipV="1">
            <a:off x="3664883" y="1524000"/>
            <a:ext cx="0" cy="4312285"/>
          </a:xfrm>
          <a:prstGeom prst="line">
            <a:avLst/>
          </a:prstGeom>
          <a:ln w="25400">
            <a:solidFill>
              <a:srgbClr val="01FFE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feld 5">
            <a:extLst>
              <a:ext uri="{FF2B5EF4-FFF2-40B4-BE49-F238E27FC236}">
                <a16:creationId xmlns:a16="http://schemas.microsoft.com/office/drawing/2014/main" id="{DA2C5870-6033-37F4-E0D3-FDFB0E3DD58A}"/>
              </a:ext>
            </a:extLst>
          </p:cNvPr>
          <p:cNvSpPr txBox="1"/>
          <p:nvPr/>
        </p:nvSpPr>
        <p:spPr>
          <a:xfrm>
            <a:off x="3353310" y="5838409"/>
            <a:ext cx="860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1FFE1"/>
                </a:solidFill>
              </a:rPr>
              <a:t>≤|0.1K|</a:t>
            </a: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23EB74CA-F0A2-4806-4B09-E62D0FF99C99}"/>
              </a:ext>
            </a:extLst>
          </p:cNvPr>
          <p:cNvCxnSpPr>
            <a:cxnSpLocks/>
          </p:cNvCxnSpPr>
          <p:nvPr/>
        </p:nvCxnSpPr>
        <p:spPr>
          <a:xfrm flipV="1">
            <a:off x="3897401" y="1524000"/>
            <a:ext cx="0" cy="4312285"/>
          </a:xfrm>
          <a:prstGeom prst="line">
            <a:avLst/>
          </a:prstGeom>
          <a:ln w="25400">
            <a:solidFill>
              <a:srgbClr val="01FFE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163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Main </a:t>
            </a:r>
            <a:r>
              <a:rPr lang="de-DE" sz="3600" dirty="0" err="1">
                <a:solidFill>
                  <a:srgbClr val="C00000"/>
                </a:solidFill>
              </a:rPr>
              <a:t>Conclusions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for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Obstacles</a:t>
            </a:r>
            <a:endParaRPr lang="de-DE" sz="36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r>
              <a:rPr lang="en-US" sz="2400" b="1" dirty="0">
                <a:solidFill>
                  <a:srgbClr val="3E5978"/>
                </a:solidFill>
              </a:rPr>
              <a:t>For T-profiling</a:t>
            </a:r>
            <a:r>
              <a:rPr lang="en-US" sz="2400" dirty="0">
                <a:solidFill>
                  <a:srgbClr val="3E5978"/>
                </a:solidFill>
              </a:rPr>
              <a:t>: At what </a:t>
            </a:r>
            <a:r>
              <a:rPr lang="en-US" sz="2400" b="1" dirty="0">
                <a:solidFill>
                  <a:srgbClr val="3E5978"/>
                </a:solidFill>
              </a:rPr>
              <a:t>distance</a:t>
            </a:r>
            <a:r>
              <a:rPr lang="en-US" sz="2400" dirty="0">
                <a:solidFill>
                  <a:srgbClr val="3E5978"/>
                </a:solidFill>
              </a:rPr>
              <a:t> is impact of obstacle </a:t>
            </a:r>
            <a:r>
              <a:rPr lang="en-US" sz="2400" b="1" dirty="0">
                <a:solidFill>
                  <a:srgbClr val="3E5978"/>
                </a:solidFill>
              </a:rPr>
              <a:t>≤ 0.1K</a:t>
            </a:r>
            <a:r>
              <a:rPr lang="en-US" sz="2400" dirty="0">
                <a:solidFill>
                  <a:srgbClr val="3E5978"/>
                </a:solidFill>
              </a:rPr>
              <a:t>?</a:t>
            </a: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Worst case scenarios for </a:t>
            </a:r>
            <a:r>
              <a:rPr lang="en-US" sz="2400" b="1" dirty="0">
                <a:solidFill>
                  <a:srgbClr val="3E5978"/>
                </a:solidFill>
              </a:rPr>
              <a:t>obstacle at ambient temperature</a:t>
            </a:r>
            <a:r>
              <a:rPr lang="en-US" sz="2400" dirty="0">
                <a:solidFill>
                  <a:srgbClr val="3E5978"/>
                </a:solidFill>
              </a:rPr>
              <a:t>:</a:t>
            </a:r>
          </a:p>
          <a:p>
            <a:pPr lvl="1">
              <a:buClr>
                <a:srgbClr val="C00000"/>
              </a:buClr>
            </a:pPr>
            <a:r>
              <a:rPr lang="en-US" sz="2000" dirty="0">
                <a:solidFill>
                  <a:srgbClr val="3E5978"/>
                </a:solidFill>
              </a:rPr>
              <a:t>At 5° elevation: 		        ≥ </a:t>
            </a:r>
            <a:r>
              <a:rPr lang="en-US" sz="2000" b="1" dirty="0">
                <a:solidFill>
                  <a:srgbClr val="3E5978"/>
                </a:solidFill>
              </a:rPr>
              <a:t>600m   	</a:t>
            </a:r>
            <a:r>
              <a:rPr lang="en-US" sz="2000" dirty="0">
                <a:solidFill>
                  <a:srgbClr val="3E5978"/>
                </a:solidFill>
              </a:rPr>
              <a:t>(mostly trees or buildings)</a:t>
            </a:r>
          </a:p>
          <a:p>
            <a:pPr lvl="1">
              <a:buClr>
                <a:srgbClr val="C00000"/>
              </a:buClr>
            </a:pPr>
            <a:r>
              <a:rPr lang="en-US" sz="2000" dirty="0">
                <a:solidFill>
                  <a:srgbClr val="3E5978"/>
                </a:solidFill>
              </a:rPr>
              <a:t>At 5° and 10° elevation: 	        ≥ </a:t>
            </a:r>
            <a:r>
              <a:rPr lang="en-US" sz="2000" b="1" dirty="0">
                <a:solidFill>
                  <a:srgbClr val="3E5978"/>
                </a:solidFill>
              </a:rPr>
              <a:t>1500m 	</a:t>
            </a:r>
            <a:r>
              <a:rPr lang="en-US" sz="2000" dirty="0">
                <a:solidFill>
                  <a:srgbClr val="3E5978"/>
                </a:solidFill>
              </a:rPr>
              <a:t>(mostly buildings and mountains)</a:t>
            </a:r>
          </a:p>
          <a:p>
            <a:pPr lvl="1">
              <a:buClr>
                <a:srgbClr val="C00000"/>
              </a:buClr>
            </a:pPr>
            <a:r>
              <a:rPr lang="en-US" sz="2000" dirty="0">
                <a:solidFill>
                  <a:srgbClr val="3E5978"/>
                </a:solidFill>
              </a:rPr>
              <a:t>At 5°, 10° and 20° elevation:   ≥ </a:t>
            </a:r>
            <a:r>
              <a:rPr lang="en-US" sz="2000" b="1" dirty="0">
                <a:solidFill>
                  <a:srgbClr val="3E5978"/>
                </a:solidFill>
              </a:rPr>
              <a:t>2500m 	</a:t>
            </a:r>
            <a:r>
              <a:rPr lang="en-US" sz="2000" dirty="0">
                <a:solidFill>
                  <a:srgbClr val="3E5978"/>
                </a:solidFill>
              </a:rPr>
              <a:t>(mostly mountains)</a:t>
            </a: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If </a:t>
            </a:r>
            <a:r>
              <a:rPr lang="en-US" sz="2400" b="1" dirty="0">
                <a:solidFill>
                  <a:srgbClr val="3E5978"/>
                </a:solidFill>
              </a:rPr>
              <a:t>obstacle is 5K warmer </a:t>
            </a:r>
            <a:r>
              <a:rPr lang="en-US" sz="2400" dirty="0">
                <a:solidFill>
                  <a:srgbClr val="3E5978"/>
                </a:solidFill>
              </a:rPr>
              <a:t>than its surroundings:</a:t>
            </a:r>
          </a:p>
          <a:p>
            <a:pPr lvl="1">
              <a:buClr>
                <a:srgbClr val="C00000"/>
              </a:buClr>
            </a:pPr>
            <a:r>
              <a:rPr lang="en-US" sz="2000" dirty="0">
                <a:solidFill>
                  <a:srgbClr val="3E5978"/>
                </a:solidFill>
              </a:rPr>
              <a:t>At 5° elevation: 		        ≥ </a:t>
            </a:r>
            <a:r>
              <a:rPr lang="en-US" sz="2000" b="1" dirty="0">
                <a:solidFill>
                  <a:srgbClr val="3E5978"/>
                </a:solidFill>
              </a:rPr>
              <a:t>2700m 	</a:t>
            </a:r>
            <a:r>
              <a:rPr lang="en-US" sz="2000" dirty="0">
                <a:solidFill>
                  <a:srgbClr val="3E5978"/>
                </a:solidFill>
              </a:rPr>
              <a:t>(trees, buildings or mountains)</a:t>
            </a:r>
          </a:p>
          <a:p>
            <a:pPr lvl="1">
              <a:buClr>
                <a:srgbClr val="C00000"/>
              </a:buClr>
            </a:pPr>
            <a:r>
              <a:rPr lang="en-US" sz="2000" dirty="0">
                <a:solidFill>
                  <a:srgbClr val="3E5978"/>
                </a:solidFill>
              </a:rPr>
              <a:t>At 5° and 10° elevation: 	        ≥ </a:t>
            </a:r>
            <a:r>
              <a:rPr lang="en-US" sz="2000" b="1" dirty="0">
                <a:solidFill>
                  <a:srgbClr val="3E5978"/>
                </a:solidFill>
              </a:rPr>
              <a:t>3500m 	</a:t>
            </a:r>
            <a:r>
              <a:rPr lang="en-US" sz="2000" dirty="0">
                <a:solidFill>
                  <a:srgbClr val="3E5978"/>
                </a:solidFill>
              </a:rPr>
              <a:t>(mostly buildings and mountains)</a:t>
            </a:r>
          </a:p>
          <a:p>
            <a:pPr lvl="1">
              <a:buClr>
                <a:srgbClr val="C00000"/>
              </a:buClr>
            </a:pPr>
            <a:r>
              <a:rPr lang="en-US" sz="2000" dirty="0">
                <a:solidFill>
                  <a:srgbClr val="3E5978"/>
                </a:solidFill>
              </a:rPr>
              <a:t>At 5°, 10° and 20° elevation:   ≥ </a:t>
            </a:r>
            <a:r>
              <a:rPr lang="en-US" sz="2000" b="1" dirty="0">
                <a:solidFill>
                  <a:srgbClr val="3E5978"/>
                </a:solidFill>
              </a:rPr>
              <a:t>4000m 	</a:t>
            </a:r>
            <a:r>
              <a:rPr lang="en-US" sz="2000" dirty="0">
                <a:solidFill>
                  <a:srgbClr val="3E5978"/>
                </a:solidFill>
              </a:rPr>
              <a:t>(mostly mountains)</a:t>
            </a:r>
          </a:p>
          <a:p>
            <a:pPr lvl="1">
              <a:buClr>
                <a:srgbClr val="C00000"/>
              </a:buClr>
            </a:pPr>
            <a:endParaRPr lang="en-US" sz="2000" b="1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endParaRPr lang="en-US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endParaRPr lang="en-US" sz="2400" dirty="0">
              <a:solidFill>
                <a:srgbClr val="3E5978"/>
              </a:solidFill>
            </a:endParaRPr>
          </a:p>
          <a:p>
            <a:pPr marL="914400" lvl="2" indent="0">
              <a:buClr>
                <a:srgbClr val="C00000"/>
              </a:buClr>
              <a:buNone/>
            </a:pPr>
            <a:endParaRPr lang="en-US" sz="1600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16</a:t>
            </a:fld>
            <a:endParaRPr lang="de-DE" sz="1400" dirty="0"/>
          </a:p>
        </p:txBody>
      </p:sp>
      <p:pic>
        <p:nvPicPr>
          <p:cNvPr id="5" name="Grafik 4" descr="Bild mit einfarbiger Füllung">
            <a:extLst>
              <a:ext uri="{FF2B5EF4-FFF2-40B4-BE49-F238E27FC236}">
                <a16:creationId xmlns:a16="http://schemas.microsoft.com/office/drawing/2014/main" id="{22BF7BE3-DFA4-3F7A-7B35-896F64319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812" y="2514600"/>
            <a:ext cx="914400" cy="914400"/>
          </a:xfrm>
          <a:prstGeom prst="rect">
            <a:avLst/>
          </a:prstGeom>
        </p:spPr>
      </p:pic>
      <p:pic>
        <p:nvPicPr>
          <p:cNvPr id="6" name="Grafik 5" descr="Bild mit einfarbiger Füllung">
            <a:extLst>
              <a:ext uri="{FF2B5EF4-FFF2-40B4-BE49-F238E27FC236}">
                <a16:creationId xmlns:a16="http://schemas.microsoft.com/office/drawing/2014/main" id="{B8DB72B4-1B18-4484-1719-15AFD442D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1000" y="445516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2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84960" y="1531151"/>
            <a:ext cx="9164320" cy="1325563"/>
          </a:xfrm>
        </p:spPr>
        <p:txBody>
          <a:bodyPr/>
          <a:lstStyle/>
          <a:p>
            <a:pPr algn="ctr"/>
            <a:r>
              <a:rPr lang="de-DE" dirty="0" err="1">
                <a:solidFill>
                  <a:srgbClr val="C00000"/>
                </a:solidFill>
              </a:rPr>
              <a:t>Remaining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measurement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uncertainties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to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discuss</a:t>
            </a:r>
            <a:r>
              <a:rPr lang="de-DE" dirty="0">
                <a:solidFill>
                  <a:srgbClr val="C00000"/>
                </a:solidFill>
              </a:rPr>
              <a:t>:</a:t>
            </a:r>
            <a:br>
              <a:rPr lang="de-DE" dirty="0">
                <a:solidFill>
                  <a:srgbClr val="C00000"/>
                </a:solidFill>
              </a:rPr>
            </a:br>
            <a:br>
              <a:rPr lang="de-DE" dirty="0">
                <a:solidFill>
                  <a:srgbClr val="C00000"/>
                </a:solidFill>
              </a:rPr>
            </a:br>
            <a:r>
              <a:rPr lang="de-DE" dirty="0">
                <a:solidFill>
                  <a:srgbClr val="C00000"/>
                </a:solidFill>
              </a:rPr>
              <a:t>- Horizontal </a:t>
            </a:r>
            <a:r>
              <a:rPr lang="de-DE" dirty="0" err="1">
                <a:solidFill>
                  <a:srgbClr val="C00000"/>
                </a:solidFill>
              </a:rPr>
              <a:t>Inhomogeneities</a:t>
            </a:r>
            <a:br>
              <a:rPr lang="de-DE" dirty="0">
                <a:solidFill>
                  <a:srgbClr val="C00000"/>
                </a:solidFill>
              </a:rPr>
            </a:br>
            <a:r>
              <a:rPr lang="de-DE" dirty="0">
                <a:solidFill>
                  <a:srgbClr val="C00000"/>
                </a:solidFill>
              </a:rPr>
              <a:t>- Instrument Tilts</a:t>
            </a:r>
            <a:br>
              <a:rPr lang="de-DE" dirty="0">
                <a:solidFill>
                  <a:srgbClr val="C00000"/>
                </a:solidFill>
              </a:rPr>
            </a:br>
            <a:r>
              <a:rPr lang="de-DE" dirty="0">
                <a:solidFill>
                  <a:srgbClr val="C00000"/>
                </a:solidFill>
              </a:rPr>
              <a:t>- RFI</a:t>
            </a:r>
            <a:br>
              <a:rPr lang="de-DE" dirty="0">
                <a:solidFill>
                  <a:srgbClr val="C00000"/>
                </a:solidFill>
              </a:rPr>
            </a:br>
            <a:br>
              <a:rPr lang="de-DE" dirty="0">
                <a:solidFill>
                  <a:srgbClr val="C00000"/>
                </a:solidFill>
              </a:rPr>
            </a:br>
            <a:br>
              <a:rPr lang="de-DE" dirty="0">
                <a:solidFill>
                  <a:srgbClr val="C00000"/>
                </a:solidFill>
              </a:rPr>
            </a:b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DC58CEC-B560-4E43-AE48-F926280823B7}"/>
              </a:ext>
            </a:extLst>
          </p:cNvPr>
          <p:cNvSpPr txBox="1"/>
          <p:nvPr/>
        </p:nvSpPr>
        <p:spPr>
          <a:xfrm>
            <a:off x="11801475" y="6176963"/>
            <a:ext cx="390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17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0773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 descr="Ein Bild, das Diagramm enthält.&#10;&#10;Automatisch generierte Beschreibung">
            <a:extLst>
              <a:ext uri="{FF2B5EF4-FFF2-40B4-BE49-F238E27FC236}">
                <a16:creationId xmlns:a16="http://schemas.microsoft.com/office/drawing/2014/main" id="{8018024A-DF91-F6D8-EE07-1E6686B5E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001" y="1476855"/>
            <a:ext cx="5353774" cy="4015330"/>
          </a:xfrm>
          <a:prstGeom prst="rect">
            <a:avLst/>
          </a:prstGeom>
        </p:spPr>
      </p:pic>
      <p:pic>
        <p:nvPicPr>
          <p:cNvPr id="9" name="Grafik 8" descr="Ein Bild, das Diagramm enthält.&#10;&#10;Automatisch generierte Beschreibung">
            <a:extLst>
              <a:ext uri="{FF2B5EF4-FFF2-40B4-BE49-F238E27FC236}">
                <a16:creationId xmlns:a16="http://schemas.microsoft.com/office/drawing/2014/main" id="{9DCDD558-4ED8-81A8-FC4B-59856157D9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24" y="1455452"/>
            <a:ext cx="5382308" cy="403673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38033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Horizontal </a:t>
            </a:r>
            <a:r>
              <a:rPr lang="de-DE" sz="3600" dirty="0" err="1">
                <a:solidFill>
                  <a:srgbClr val="C00000"/>
                </a:solidFill>
              </a:rPr>
              <a:t>Inhomogeneities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2400" dirty="0">
                <a:solidFill>
                  <a:srgbClr val="C00000"/>
                </a:solidFill>
              </a:rPr>
              <a:t>(</a:t>
            </a:r>
            <a:r>
              <a:rPr lang="de-DE" sz="2400" dirty="0" err="1">
                <a:solidFill>
                  <a:srgbClr val="C00000"/>
                </a:solidFill>
              </a:rPr>
              <a:t>measured</a:t>
            </a:r>
            <a:r>
              <a:rPr lang="de-DE" sz="24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rgbClr val="C00000"/>
              </a:buClr>
            </a:pPr>
            <a:endParaRPr lang="en-US" altLang="it-IT" sz="2400" i="1" dirty="0">
              <a:solidFill>
                <a:schemeClr val="accent1">
                  <a:lumMod val="50000"/>
                </a:schemeClr>
              </a:solidFill>
              <a:latin typeface="Calibri"/>
              <a:ea typeface="Arial" charset="0"/>
              <a:cs typeface="Calibri"/>
            </a:endParaRPr>
          </a:p>
          <a:p>
            <a:pPr marL="0" indent="0"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18</a:t>
            </a:fld>
            <a:endParaRPr lang="de-DE" sz="14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C7C1CAF-6581-8E56-980F-71FD8DBC23B5}"/>
              </a:ext>
            </a:extLst>
          </p:cNvPr>
          <p:cNvSpPr txBox="1"/>
          <p:nvPr/>
        </p:nvSpPr>
        <p:spPr>
          <a:xfrm>
            <a:off x="2025575" y="1038539"/>
            <a:ext cx="8642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North Scans minus South Scans (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from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3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weeks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in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summer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2022 in Jülich,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only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clear-sky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endParaRPr lang="de-DE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F7A71797-C7A2-532C-0BC7-D829F8F4256F}"/>
              </a:ext>
            </a:extLst>
          </p:cNvPr>
          <p:cNvSpPr/>
          <p:nvPr/>
        </p:nvSpPr>
        <p:spPr>
          <a:xfrm>
            <a:off x="6781418" y="1789344"/>
            <a:ext cx="1652631" cy="3506393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28BCB33A-F41C-2A84-3C19-ECA2094029FB}"/>
              </a:ext>
            </a:extLst>
          </p:cNvPr>
          <p:cNvSpPr/>
          <p:nvPr/>
        </p:nvSpPr>
        <p:spPr>
          <a:xfrm>
            <a:off x="2880638" y="1540585"/>
            <a:ext cx="670560" cy="183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9EE8E3A-D16B-BA43-2FEB-56B0CD303B31}"/>
              </a:ext>
            </a:extLst>
          </p:cNvPr>
          <p:cNvSpPr txBox="1"/>
          <p:nvPr/>
        </p:nvSpPr>
        <p:spPr>
          <a:xfrm>
            <a:off x="2795157" y="1424235"/>
            <a:ext cx="18784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Mean</a:t>
            </a:r>
          </a:p>
          <a:p>
            <a:endParaRPr lang="de-DE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B4EBA57-3219-8629-EFEF-683E583DB72F}"/>
              </a:ext>
            </a:extLst>
          </p:cNvPr>
          <p:cNvSpPr/>
          <p:nvPr/>
        </p:nvSpPr>
        <p:spPr>
          <a:xfrm>
            <a:off x="8123246" y="1583999"/>
            <a:ext cx="670560" cy="183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3F6E423-7CD5-61C2-BE2C-5BBEA5E8CCC7}"/>
              </a:ext>
            </a:extLst>
          </p:cNvPr>
          <p:cNvSpPr txBox="1"/>
          <p:nvPr/>
        </p:nvSpPr>
        <p:spPr>
          <a:xfrm>
            <a:off x="8287963" y="1438517"/>
            <a:ext cx="18784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err="1"/>
              <a:t>StD</a:t>
            </a:r>
            <a:endParaRPr lang="de-DE" sz="2000" b="1" dirty="0"/>
          </a:p>
          <a:p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708DAD2-4251-E8D2-4ADB-C5A3B4D7649C}"/>
              </a:ext>
            </a:extLst>
          </p:cNvPr>
          <p:cNvSpPr txBox="1"/>
          <p:nvPr/>
        </p:nvSpPr>
        <p:spPr>
          <a:xfrm>
            <a:off x="404812" y="5499415"/>
            <a:ext cx="10052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Optical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thinner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channels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8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to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10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show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highest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differences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deviations</a:t>
            </a: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The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lower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elevation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wider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observed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area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but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lower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reach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to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high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atmopheric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layers</a:t>
            </a: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B1D1AD2F-C1F3-D691-915B-4E09EFB6E173}"/>
              </a:ext>
            </a:extLst>
          </p:cNvPr>
          <p:cNvSpPr txBox="1"/>
          <p:nvPr/>
        </p:nvSpPr>
        <p:spPr>
          <a:xfrm>
            <a:off x="3837307" y="2003210"/>
            <a:ext cx="2002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&lt;0.1 K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7FF5C12A-1003-BC33-D637-C0D537F09B60}"/>
              </a:ext>
            </a:extLst>
          </p:cNvPr>
          <p:cNvSpPr txBox="1"/>
          <p:nvPr/>
        </p:nvSpPr>
        <p:spPr>
          <a:xfrm>
            <a:off x="9455816" y="4064834"/>
            <a:ext cx="2002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&lt;0.26 K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4EBE7EB1-7EA0-E343-496F-C64F691165D7}"/>
              </a:ext>
            </a:extLst>
          </p:cNvPr>
          <p:cNvSpPr/>
          <p:nvPr/>
        </p:nvSpPr>
        <p:spPr>
          <a:xfrm>
            <a:off x="1455617" y="2115625"/>
            <a:ext cx="1652631" cy="3237653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6A41CE7-37D5-E41A-8FEB-1F5B0168FA3F}"/>
              </a:ext>
            </a:extLst>
          </p:cNvPr>
          <p:cNvSpPr txBox="1"/>
          <p:nvPr/>
        </p:nvSpPr>
        <p:spPr>
          <a:xfrm>
            <a:off x="7928206" y="2240980"/>
            <a:ext cx="18784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/>
              <a:t>Actual</a:t>
            </a:r>
            <a:r>
              <a:rPr lang="de-DE" sz="1600" b="1" dirty="0"/>
              <a:t> </a:t>
            </a:r>
            <a:r>
              <a:rPr lang="de-DE" sz="1600" b="1" dirty="0" err="1"/>
              <a:t>measured</a:t>
            </a:r>
            <a:r>
              <a:rPr lang="de-DE" sz="1600" b="1" dirty="0"/>
              <a:t> </a:t>
            </a:r>
            <a:r>
              <a:rPr lang="de-DE" sz="1600" b="1" dirty="0" err="1"/>
              <a:t>variabilites</a:t>
            </a:r>
            <a:r>
              <a:rPr lang="de-DE" sz="1600" b="1" dirty="0"/>
              <a:t> </a:t>
            </a:r>
            <a:r>
              <a:rPr lang="de-DE" sz="1600" b="1" dirty="0" err="1"/>
              <a:t>of</a:t>
            </a:r>
            <a:r>
              <a:rPr lang="de-DE" sz="1600" b="1" dirty="0"/>
              <a:t> </a:t>
            </a:r>
            <a:r>
              <a:rPr lang="de-DE" sz="1600" b="1" dirty="0" err="1"/>
              <a:t>the</a:t>
            </a:r>
            <a:r>
              <a:rPr lang="de-DE" sz="1600" b="1" dirty="0"/>
              <a:t> </a:t>
            </a:r>
            <a:r>
              <a:rPr lang="de-DE" sz="1600" b="1" dirty="0" err="1"/>
              <a:t>atmosphere</a:t>
            </a:r>
            <a:endParaRPr lang="de-DE" sz="1600" b="1" dirty="0"/>
          </a:p>
          <a:p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85183BA-6833-AE17-532B-916FFEB1771A}"/>
              </a:ext>
            </a:extLst>
          </p:cNvPr>
          <p:cNvSpPr txBox="1"/>
          <p:nvPr/>
        </p:nvSpPr>
        <p:spPr>
          <a:xfrm>
            <a:off x="2689661" y="2833728"/>
            <a:ext cx="187846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/>
              <a:t>Supposedly</a:t>
            </a:r>
            <a:r>
              <a:rPr lang="de-DE" sz="1600" b="1" dirty="0"/>
              <a:t> </a:t>
            </a:r>
            <a:r>
              <a:rPr lang="de-DE" sz="1600" b="1" dirty="0" err="1"/>
              <a:t>measured</a:t>
            </a:r>
            <a:r>
              <a:rPr lang="de-DE" sz="1600" b="1" dirty="0"/>
              <a:t> </a:t>
            </a:r>
            <a:r>
              <a:rPr lang="de-DE" sz="1600" b="1" dirty="0" err="1"/>
              <a:t>mean</a:t>
            </a:r>
            <a:r>
              <a:rPr lang="de-DE" sz="1600" b="1" dirty="0"/>
              <a:t> </a:t>
            </a:r>
            <a:r>
              <a:rPr lang="de-DE" sz="1600" b="1" dirty="0" err="1"/>
              <a:t>inhomogeneities</a:t>
            </a:r>
            <a:r>
              <a:rPr lang="de-DE" sz="1600" b="1" dirty="0"/>
              <a:t> </a:t>
            </a:r>
            <a:r>
              <a:rPr lang="de-DE" sz="1600" b="1" dirty="0" err="1"/>
              <a:t>can</a:t>
            </a:r>
            <a:r>
              <a:rPr lang="de-DE" sz="1600" b="1" dirty="0"/>
              <a:t> </a:t>
            </a:r>
            <a:r>
              <a:rPr lang="de-DE" sz="1600" b="1" dirty="0" err="1"/>
              <a:t>have</a:t>
            </a:r>
            <a:r>
              <a:rPr lang="de-DE" sz="1600" b="1" dirty="0"/>
              <a:t> </a:t>
            </a:r>
            <a:r>
              <a:rPr lang="de-DE" sz="1600" b="1" dirty="0" err="1"/>
              <a:t>other</a:t>
            </a:r>
            <a:r>
              <a:rPr lang="de-DE" sz="1600" b="1" dirty="0"/>
              <a:t> </a:t>
            </a:r>
            <a:r>
              <a:rPr lang="de-DE" sz="1600" b="1" dirty="0" err="1"/>
              <a:t>causes</a:t>
            </a:r>
            <a:endParaRPr lang="de-DE" sz="1600" b="1" dirty="0"/>
          </a:p>
          <a:p>
            <a:pPr algn="ctr"/>
            <a:r>
              <a:rPr lang="de-DE" sz="1600" b="1" dirty="0">
                <a:sym typeface="Wingdings" panose="05000000000000000000" pitchFamily="2" charset="2"/>
              </a:rPr>
              <a:t>Instrument TILT</a:t>
            </a:r>
            <a:endParaRPr lang="de-DE" sz="1600" b="1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079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/>
      <p:bldP spid="18" grpId="0"/>
      <p:bldP spid="19" grpId="0"/>
      <p:bldP spid="11" grpId="0" animBg="1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51579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Horizontal </a:t>
            </a:r>
            <a:r>
              <a:rPr lang="de-DE" sz="3600" dirty="0" err="1">
                <a:solidFill>
                  <a:srgbClr val="C00000"/>
                </a:solidFill>
              </a:rPr>
              <a:t>Inhomogeneities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2400" dirty="0">
                <a:solidFill>
                  <a:srgbClr val="C00000"/>
                </a:solidFill>
              </a:rPr>
              <a:t>(</a:t>
            </a:r>
            <a:r>
              <a:rPr lang="de-DE" sz="2400" dirty="0" err="1">
                <a:solidFill>
                  <a:srgbClr val="C00000"/>
                </a:solidFill>
              </a:rPr>
              <a:t>simulated</a:t>
            </a:r>
            <a:r>
              <a:rPr lang="de-DE" sz="24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rgbClr val="C00000"/>
              </a:buClr>
            </a:pPr>
            <a:endParaRPr lang="en-US" altLang="it-IT" sz="2400" i="1" dirty="0">
              <a:solidFill>
                <a:schemeClr val="accent1">
                  <a:lumMod val="50000"/>
                </a:schemeClr>
              </a:solidFill>
              <a:latin typeface="Calibri"/>
              <a:ea typeface="Arial" charset="0"/>
              <a:cs typeface="Calibri"/>
            </a:endParaRPr>
          </a:p>
          <a:p>
            <a:pPr marL="0" indent="0"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19</a:t>
            </a:fld>
            <a:endParaRPr lang="de-DE" sz="14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C7C1CAF-6581-8E56-980F-71FD8DBC23B5}"/>
              </a:ext>
            </a:extLst>
          </p:cNvPr>
          <p:cNvSpPr txBox="1"/>
          <p:nvPr/>
        </p:nvSpPr>
        <p:spPr>
          <a:xfrm>
            <a:off x="1107439" y="1090563"/>
            <a:ext cx="6102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25% </a:t>
            </a:r>
            <a:r>
              <a:rPr lang="de-DE" b="1" dirty="0" err="1"/>
              <a:t>increase</a:t>
            </a:r>
            <a:r>
              <a:rPr lang="de-DE" b="1" dirty="0"/>
              <a:t> in </a:t>
            </a:r>
            <a:r>
              <a:rPr lang="de-DE" b="1" dirty="0" err="1"/>
              <a:t>humidity</a:t>
            </a:r>
            <a:r>
              <a:rPr lang="de-DE" b="1" dirty="0"/>
              <a:t> </a:t>
            </a:r>
            <a:r>
              <a:rPr lang="de-DE" b="1" dirty="0" err="1"/>
              <a:t>over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whole</a:t>
            </a:r>
            <a:r>
              <a:rPr lang="de-DE" b="1" dirty="0"/>
              <a:t> </a:t>
            </a:r>
            <a:r>
              <a:rPr lang="de-DE" b="1" dirty="0" err="1"/>
              <a:t>profile</a:t>
            </a:r>
            <a:r>
              <a:rPr lang="de-DE" b="1" dirty="0"/>
              <a:t> 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28BCB33A-F41C-2A84-3C19-ECA2094029FB}"/>
              </a:ext>
            </a:extLst>
          </p:cNvPr>
          <p:cNvSpPr/>
          <p:nvPr/>
        </p:nvSpPr>
        <p:spPr>
          <a:xfrm>
            <a:off x="2880638" y="1540585"/>
            <a:ext cx="670560" cy="183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B4EBA57-3219-8629-EFEF-683E583DB72F}"/>
              </a:ext>
            </a:extLst>
          </p:cNvPr>
          <p:cNvSpPr/>
          <p:nvPr/>
        </p:nvSpPr>
        <p:spPr>
          <a:xfrm>
            <a:off x="8123246" y="1583999"/>
            <a:ext cx="670560" cy="183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708DAD2-4251-E8D2-4ADB-C5A3B4D7649C}"/>
              </a:ext>
            </a:extLst>
          </p:cNvPr>
          <p:cNvSpPr txBox="1"/>
          <p:nvPr/>
        </p:nvSpPr>
        <p:spPr>
          <a:xfrm>
            <a:off x="404812" y="5626947"/>
            <a:ext cx="10052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.</a:t>
            </a:r>
          </a:p>
        </p:txBody>
      </p:sp>
      <p:pic>
        <p:nvPicPr>
          <p:cNvPr id="21" name="Grafik 20" descr="Ein Bild, das Diagramm enthält.&#10;&#10;Automatisch generierte Beschreibung">
            <a:extLst>
              <a:ext uri="{FF2B5EF4-FFF2-40B4-BE49-F238E27FC236}">
                <a16:creationId xmlns:a16="http://schemas.microsoft.com/office/drawing/2014/main" id="{83924135-A565-5BEA-27F1-B01823BF1A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96" y="1447003"/>
            <a:ext cx="5430437" cy="407282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68A0B9A-5CB8-04BA-DBDE-DF7EDDD7E24C}"/>
              </a:ext>
            </a:extLst>
          </p:cNvPr>
          <p:cNvSpPr txBox="1"/>
          <p:nvPr/>
        </p:nvSpPr>
        <p:spPr>
          <a:xfrm rot="16200000">
            <a:off x="795661" y="2785155"/>
            <a:ext cx="474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[K]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57145F1-76C2-E361-F958-72E17E638507}"/>
              </a:ext>
            </a:extLst>
          </p:cNvPr>
          <p:cNvSpPr txBox="1"/>
          <p:nvPr/>
        </p:nvSpPr>
        <p:spPr>
          <a:xfrm>
            <a:off x="6356751" y="2110903"/>
            <a:ext cx="54304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∆IWV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&gt; 3.4 kg/m2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is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needed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to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reach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similar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mean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∆TB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than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in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before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shown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plot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measured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mean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inhomogeneities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à"/>
            </a:pPr>
            <a:r>
              <a:rPr lang="de-DE" b="1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Highly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unlikely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!</a:t>
            </a:r>
          </a:p>
          <a:p>
            <a:pPr marL="742950" lvl="1" indent="-285750">
              <a:buFont typeface="Wingdings" panose="05000000000000000000" pitchFamily="2" charset="2"/>
              <a:buChar char="à"/>
            </a:pPr>
            <a:r>
              <a:rPr lang="de-DE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We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assume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it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is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due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to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a tilt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of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the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instrument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.</a:t>
            </a: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90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0AD6A7E5-EF86-4592-9954-F5D3BA89E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256" y="2160898"/>
            <a:ext cx="2377970" cy="146336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General Goals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28714"/>
            <a:ext cx="1039876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Integration of </a:t>
            </a:r>
            <a:r>
              <a:rPr lang="en-US" sz="2400" b="1" dirty="0">
                <a:solidFill>
                  <a:srgbClr val="3E5978"/>
                </a:solidFill>
              </a:rPr>
              <a:t>ground-based</a:t>
            </a:r>
            <a:r>
              <a:rPr lang="en-US" sz="2400" dirty="0">
                <a:solidFill>
                  <a:srgbClr val="3E5978"/>
                </a:solidFill>
              </a:rPr>
              <a:t> thermodynamic profilers into the DWD forecasting system (TDYN-PRO)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sz="2400" dirty="0">
                <a:solidFill>
                  <a:srgbClr val="3E5978"/>
                </a:solidFill>
              </a:rPr>
              <a:t>EMF III: The potential of ground-based thermodynamic profilers for</a:t>
            </a:r>
            <a:br>
              <a:rPr lang="en-US" sz="2400" dirty="0">
                <a:solidFill>
                  <a:srgbClr val="3E5978"/>
                </a:solidFill>
              </a:rPr>
            </a:br>
            <a:r>
              <a:rPr lang="en-US" sz="2400" dirty="0">
                <a:solidFill>
                  <a:srgbClr val="3E5978"/>
                </a:solidFill>
              </a:rPr>
              <a:t>              improving short-term weather forecasts</a:t>
            </a:r>
          </a:p>
          <a:p>
            <a:pPr>
              <a:buFont typeface="Wingdings" panose="05000000000000000000" pitchFamily="2" charset="2"/>
              <a:buChar char="à"/>
            </a:pPr>
            <a:endParaRPr lang="en-US" sz="2400" dirty="0">
              <a:solidFill>
                <a:srgbClr val="3E5978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C00000"/>
                </a:solidFill>
              </a:rPr>
              <a:t>    Q: Are the considered state-of-the-art ground-based profilers</a:t>
            </a:r>
            <a:br>
              <a:rPr lang="en-US" sz="2400" dirty="0">
                <a:solidFill>
                  <a:srgbClr val="C00000"/>
                </a:solidFill>
              </a:rPr>
            </a:br>
            <a:r>
              <a:rPr lang="en-US" sz="2400" dirty="0">
                <a:solidFill>
                  <a:srgbClr val="C00000"/>
                </a:solidFill>
              </a:rPr>
              <a:t>    </a:t>
            </a:r>
            <a:r>
              <a:rPr lang="en-US" sz="2400" b="1" dirty="0">
                <a:solidFill>
                  <a:srgbClr val="C00000"/>
                </a:solidFill>
              </a:rPr>
              <a:t>accurate and reliable enough </a:t>
            </a:r>
            <a:r>
              <a:rPr lang="en-US" sz="2400" dirty="0">
                <a:solidFill>
                  <a:srgbClr val="C00000"/>
                </a:solidFill>
              </a:rPr>
              <a:t>for data assimilation?</a:t>
            </a:r>
          </a:p>
          <a:p>
            <a:pPr>
              <a:buFont typeface="Wingdings" panose="05000000000000000000" pitchFamily="2" charset="2"/>
              <a:buChar char="à"/>
            </a:pPr>
            <a:endParaRPr lang="en-US" sz="800" dirty="0">
              <a:solidFill>
                <a:srgbClr val="C00000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Also very important for </a:t>
            </a:r>
            <a:br>
              <a:rPr lang="en-US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E-PROFILE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(EUMETNET)* and other European Research Infrastructures (like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COST action PROBE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ACTRIS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networks)</a:t>
            </a:r>
          </a:p>
          <a:p>
            <a:pPr marL="457200" lvl="1" indent="0">
              <a:buClr>
                <a:srgbClr val="C00000"/>
              </a:buClr>
              <a:buNone/>
            </a:pPr>
            <a:endParaRPr lang="en-US" sz="10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marL="457200" lvl="1" indent="0">
              <a:buClr>
                <a:srgbClr val="C00000"/>
              </a:buClr>
              <a:buNone/>
            </a:pPr>
            <a:endParaRPr lang="en-US" sz="1200" dirty="0">
              <a:solidFill>
                <a:srgbClr val="457A93"/>
              </a:solidFill>
              <a:latin typeface="+mn-lt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1200" dirty="0">
                <a:solidFill>
                  <a:srgbClr val="457A93"/>
                </a:solidFill>
                <a:latin typeface="+mn-lt"/>
              </a:rPr>
              <a:t>*https://www.eumetnet.eu/activities/observations-programme/current-activities/e-profile/</a:t>
            </a:r>
            <a:br>
              <a:rPr lang="en-US" b="0" dirty="0">
                <a:solidFill>
                  <a:srgbClr val="457A93"/>
                </a:solidFill>
                <a:latin typeface="+mn-lt"/>
              </a:rPr>
            </a:br>
            <a:endParaRPr lang="en-US" altLang="it-IT" dirty="0">
              <a:solidFill>
                <a:srgbClr val="3E5978"/>
              </a:solidFill>
            </a:endParaRPr>
          </a:p>
          <a:p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40694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Horizontal </a:t>
            </a:r>
            <a:r>
              <a:rPr lang="de-DE" sz="3600" dirty="0" err="1">
                <a:solidFill>
                  <a:srgbClr val="C00000"/>
                </a:solidFill>
              </a:rPr>
              <a:t>Inhomogeneities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200" dirty="0">
                <a:solidFill>
                  <a:srgbClr val="C00000"/>
                </a:solidFill>
              </a:rPr>
              <a:t>(Impact on T-profile)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rgbClr val="C00000"/>
              </a:buClr>
            </a:pPr>
            <a:endParaRPr lang="en-US" altLang="it-IT" sz="2400" i="1" dirty="0">
              <a:solidFill>
                <a:schemeClr val="accent1">
                  <a:lumMod val="50000"/>
                </a:schemeClr>
              </a:solidFill>
              <a:latin typeface="Calibri"/>
              <a:ea typeface="Arial" charset="0"/>
              <a:cs typeface="Calibri"/>
            </a:endParaRPr>
          </a:p>
          <a:p>
            <a:pPr marL="0" indent="0"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20</a:t>
            </a:fld>
            <a:endParaRPr lang="de-DE" sz="14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FDF4444-31F4-22DB-0451-4224EABBA274}"/>
              </a:ext>
            </a:extLst>
          </p:cNvPr>
          <p:cNvSpPr txBox="1"/>
          <p:nvPr/>
        </p:nvSpPr>
        <p:spPr>
          <a:xfrm>
            <a:off x="1429173" y="5250795"/>
            <a:ext cx="102954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Impact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very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small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: median &lt; |0.1 K| (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mostly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due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to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tilt), 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25th/75th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percentiles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>
                <a:solidFill>
                  <a:srgbClr val="C00000"/>
                </a:solidFill>
              </a:rPr>
              <a:t>&lt; |0.22 K|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For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T-profile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retrieval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only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channels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11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to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14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are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used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with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elevation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scan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data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	Channels 8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to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10,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which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show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highest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deviations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are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only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used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with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zenith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data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730F17A1-B142-885A-ECB4-6B4419CDADB0}"/>
              </a:ext>
            </a:extLst>
          </p:cNvPr>
          <p:cNvSpPr/>
          <p:nvPr/>
        </p:nvSpPr>
        <p:spPr>
          <a:xfrm>
            <a:off x="3627497" y="1472950"/>
            <a:ext cx="1016000" cy="27717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 descr="Ein Bild, das Text, Karte Menü, Zahl, parallel enthält.&#10;&#10;Automatisch generierte Beschreibung">
            <a:extLst>
              <a:ext uri="{FF2B5EF4-FFF2-40B4-BE49-F238E27FC236}">
                <a16:creationId xmlns:a16="http://schemas.microsoft.com/office/drawing/2014/main" id="{6AA5DFC6-4F74-1CC9-9F5A-409F08F54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173" y="915295"/>
            <a:ext cx="9049174" cy="427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4333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51579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Pointing</a:t>
            </a:r>
            <a:r>
              <a:rPr lang="de-DE" sz="3600" dirty="0">
                <a:solidFill>
                  <a:srgbClr val="C00000"/>
                </a:solidFill>
              </a:rPr>
              <a:t> Errors/Tilts </a:t>
            </a:r>
            <a:r>
              <a:rPr lang="de-DE" sz="2400" dirty="0">
                <a:solidFill>
                  <a:srgbClr val="C00000"/>
                </a:solidFill>
              </a:rPr>
              <a:t>(</a:t>
            </a:r>
            <a:r>
              <a:rPr lang="de-DE" sz="2400" dirty="0" err="1">
                <a:solidFill>
                  <a:srgbClr val="C00000"/>
                </a:solidFill>
              </a:rPr>
              <a:t>simulated</a:t>
            </a:r>
            <a:r>
              <a:rPr lang="de-DE" sz="24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rgbClr val="C00000"/>
              </a:buClr>
            </a:pPr>
            <a:endParaRPr lang="en-US" altLang="it-IT" sz="2400" i="1" dirty="0">
              <a:solidFill>
                <a:schemeClr val="accent1">
                  <a:lumMod val="50000"/>
                </a:schemeClr>
              </a:solidFill>
              <a:latin typeface="Calibri"/>
              <a:ea typeface="Arial" charset="0"/>
              <a:cs typeface="Calibri"/>
            </a:endParaRPr>
          </a:p>
          <a:p>
            <a:pPr marL="0" indent="0"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21</a:t>
            </a:fld>
            <a:endParaRPr lang="de-DE" sz="14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C7C1CAF-6581-8E56-980F-71FD8DBC23B5}"/>
              </a:ext>
            </a:extLst>
          </p:cNvPr>
          <p:cNvSpPr txBox="1"/>
          <p:nvPr/>
        </p:nvSpPr>
        <p:spPr>
          <a:xfrm>
            <a:off x="266427" y="1169746"/>
            <a:ext cx="5670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/>
              <a:t>Simulated</a:t>
            </a:r>
            <a:r>
              <a:rPr lang="de-DE" b="1" dirty="0"/>
              <a:t> a </a:t>
            </a:r>
            <a:r>
              <a:rPr lang="de-DE" b="1" dirty="0" err="1"/>
              <a:t>deviation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0.6° </a:t>
            </a:r>
            <a:r>
              <a:rPr lang="de-DE" b="1" dirty="0" err="1"/>
              <a:t>from</a:t>
            </a:r>
            <a:r>
              <a:rPr lang="de-DE" b="1" dirty="0"/>
              <a:t> all </a:t>
            </a:r>
            <a:r>
              <a:rPr lang="de-DE" b="1" dirty="0" err="1"/>
              <a:t>six</a:t>
            </a:r>
            <a:r>
              <a:rPr lang="de-DE" b="1" dirty="0"/>
              <a:t> </a:t>
            </a:r>
            <a:r>
              <a:rPr lang="de-DE" b="1" dirty="0" err="1"/>
              <a:t>elevation</a:t>
            </a:r>
            <a:r>
              <a:rPr lang="de-DE" b="1" dirty="0"/>
              <a:t> </a:t>
            </a:r>
            <a:r>
              <a:rPr lang="de-DE" b="1" dirty="0" err="1"/>
              <a:t>angles</a:t>
            </a:r>
            <a:endParaRPr lang="de-DE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28BCB33A-F41C-2A84-3C19-ECA2094029FB}"/>
              </a:ext>
            </a:extLst>
          </p:cNvPr>
          <p:cNvSpPr/>
          <p:nvPr/>
        </p:nvSpPr>
        <p:spPr>
          <a:xfrm>
            <a:off x="2880638" y="1540585"/>
            <a:ext cx="670560" cy="183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B4EBA57-3219-8629-EFEF-683E583DB72F}"/>
              </a:ext>
            </a:extLst>
          </p:cNvPr>
          <p:cNvSpPr/>
          <p:nvPr/>
        </p:nvSpPr>
        <p:spPr>
          <a:xfrm>
            <a:off x="8123246" y="1583999"/>
            <a:ext cx="670560" cy="183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708DAD2-4251-E8D2-4ADB-C5A3B4D7649C}"/>
              </a:ext>
            </a:extLst>
          </p:cNvPr>
          <p:cNvSpPr txBox="1"/>
          <p:nvPr/>
        </p:nvSpPr>
        <p:spPr>
          <a:xfrm>
            <a:off x="6121042" y="3028615"/>
            <a:ext cx="46749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TBs in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oxygen-band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behave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very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similary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	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to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alleged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measured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mean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horizontal 	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inhomgeneities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shown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before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EE4D495-B827-4A93-22F6-62E0D55D1B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87" y="1455849"/>
            <a:ext cx="5426585" cy="4068863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899C5A1F-25CC-DD69-AB0C-3EAF62B34AF9}"/>
              </a:ext>
            </a:extLst>
          </p:cNvPr>
          <p:cNvSpPr/>
          <p:nvPr/>
        </p:nvSpPr>
        <p:spPr>
          <a:xfrm>
            <a:off x="3768625" y="1539078"/>
            <a:ext cx="998102" cy="1839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 descr="Ein Bild, das Diagramm enthält.&#10;&#10;Automatisch generierte Beschreibung">
            <a:extLst>
              <a:ext uri="{FF2B5EF4-FFF2-40B4-BE49-F238E27FC236}">
                <a16:creationId xmlns:a16="http://schemas.microsoft.com/office/drawing/2014/main" id="{C3031DA7-38FA-D6DB-EDD7-2643039B1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233" y="1471914"/>
            <a:ext cx="5382308" cy="4036732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D606D3E-742D-B7F4-EFA0-05B030C09AA7}"/>
              </a:ext>
            </a:extLst>
          </p:cNvPr>
          <p:cNvSpPr txBox="1"/>
          <p:nvPr/>
        </p:nvSpPr>
        <p:spPr>
          <a:xfrm>
            <a:off x="7517032" y="1163761"/>
            <a:ext cx="4674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/>
              <a:t>Measured</a:t>
            </a:r>
            <a:r>
              <a:rPr lang="de-DE" b="1" dirty="0"/>
              <a:t> </a:t>
            </a:r>
            <a:r>
              <a:rPr lang="de-DE" b="1" dirty="0" err="1"/>
              <a:t>mean</a:t>
            </a:r>
            <a:r>
              <a:rPr lang="de-DE" b="1" dirty="0"/>
              <a:t> „</a:t>
            </a:r>
            <a:r>
              <a:rPr lang="de-DE" b="1" dirty="0" err="1"/>
              <a:t>inhomogeneities</a:t>
            </a:r>
            <a:r>
              <a:rPr lang="de-DE" b="1" dirty="0"/>
              <a:t>“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2400BBE-9348-14CE-7ECE-A3618DFF23A7}"/>
              </a:ext>
            </a:extLst>
          </p:cNvPr>
          <p:cNvSpPr txBox="1"/>
          <p:nvPr/>
        </p:nvSpPr>
        <p:spPr>
          <a:xfrm>
            <a:off x="7097932" y="5493633"/>
            <a:ext cx="4674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 Instrument Tilt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causes</a:t>
            </a:r>
            <a:br>
              <a:rPr lang="de-DE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</a:br>
            <a:r>
              <a:rPr lang="de-DE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	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these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measurements</a:t>
            </a:r>
            <a:endParaRPr lang="de-DE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79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B6492926-1610-5749-407B-6169E4F098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64" y="1280775"/>
            <a:ext cx="5728976" cy="429645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74819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Pointing</a:t>
            </a:r>
            <a:r>
              <a:rPr lang="de-DE" sz="3600" dirty="0">
                <a:solidFill>
                  <a:srgbClr val="C00000"/>
                </a:solidFill>
              </a:rPr>
              <a:t> Errors/Tilts </a:t>
            </a:r>
            <a:r>
              <a:rPr lang="de-DE" sz="2400" dirty="0">
                <a:solidFill>
                  <a:srgbClr val="C00000"/>
                </a:solidFill>
              </a:rPr>
              <a:t>(Impact on T-profile)(</a:t>
            </a:r>
            <a:r>
              <a:rPr lang="de-DE" sz="2400" dirty="0" err="1">
                <a:solidFill>
                  <a:srgbClr val="C00000"/>
                </a:solidFill>
              </a:rPr>
              <a:t>simulated</a:t>
            </a:r>
            <a:r>
              <a:rPr lang="de-DE" sz="24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rgbClr val="C00000"/>
              </a:buClr>
            </a:pPr>
            <a:endParaRPr lang="en-US" altLang="it-IT" sz="2400" i="1" dirty="0">
              <a:solidFill>
                <a:schemeClr val="accent1">
                  <a:lumMod val="50000"/>
                </a:schemeClr>
              </a:solidFill>
              <a:latin typeface="Calibri"/>
              <a:ea typeface="Arial" charset="0"/>
              <a:cs typeface="Calibri"/>
            </a:endParaRPr>
          </a:p>
          <a:p>
            <a:pPr marL="0" indent="0"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22</a:t>
            </a:fld>
            <a:endParaRPr lang="de-DE" sz="14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834CCC8-CD4C-D832-874D-D7FCE6C34712}"/>
              </a:ext>
            </a:extLst>
          </p:cNvPr>
          <p:cNvSpPr txBox="1"/>
          <p:nvPr/>
        </p:nvSpPr>
        <p:spPr>
          <a:xfrm>
            <a:off x="6086269" y="2942749"/>
            <a:ext cx="53132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1° tilt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causes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>
                <a:solidFill>
                  <a:srgbClr val="C00000"/>
                </a:solidFill>
              </a:rPr>
              <a:t>&lt; 0.1 K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mean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difference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below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3000 m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Tilt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up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to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1°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has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very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small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impact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on T-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profiling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de-DE" dirty="0"/>
              <a:t> 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7CFB99C-9CE6-3615-B4FA-2E12E54FB4FA}"/>
              </a:ext>
            </a:extLst>
          </p:cNvPr>
          <p:cNvSpPr txBox="1"/>
          <p:nvPr/>
        </p:nvSpPr>
        <p:spPr>
          <a:xfrm>
            <a:off x="1465311" y="2084018"/>
            <a:ext cx="20020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T-profile </a:t>
            </a:r>
            <a:r>
              <a:rPr lang="de-DE" dirty="0" err="1"/>
              <a:t>retrievals</a:t>
            </a:r>
            <a:r>
              <a:rPr lang="de-DE" dirty="0"/>
              <a:t> </a:t>
            </a:r>
            <a:r>
              <a:rPr lang="de-DE" b="1" dirty="0" err="1"/>
              <a:t>with</a:t>
            </a:r>
            <a:br>
              <a:rPr lang="de-DE" dirty="0"/>
            </a:br>
            <a:r>
              <a:rPr lang="de-DE" dirty="0" err="1"/>
              <a:t>elevation</a:t>
            </a:r>
            <a:r>
              <a:rPr lang="de-DE" dirty="0"/>
              <a:t> </a:t>
            </a:r>
            <a:r>
              <a:rPr lang="de-DE" dirty="0" err="1"/>
              <a:t>scans</a:t>
            </a:r>
            <a:endParaRPr lang="de-DE" dirty="0"/>
          </a:p>
        </p:txBody>
      </p: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E43C8739-091D-3596-7373-83C85FBC0551}"/>
              </a:ext>
            </a:extLst>
          </p:cNvPr>
          <p:cNvCxnSpPr>
            <a:cxnSpLocks/>
          </p:cNvCxnSpPr>
          <p:nvPr/>
        </p:nvCxnSpPr>
        <p:spPr>
          <a:xfrm>
            <a:off x="4976563" y="3292151"/>
            <a:ext cx="650240" cy="0"/>
          </a:xfrm>
          <a:prstGeom prst="straightConnector1">
            <a:avLst/>
          </a:prstGeom>
          <a:ln w="19050">
            <a:solidFill>
              <a:srgbClr val="99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feld 20">
            <a:extLst>
              <a:ext uri="{FF2B5EF4-FFF2-40B4-BE49-F238E27FC236}">
                <a16:creationId xmlns:a16="http://schemas.microsoft.com/office/drawing/2014/main" id="{EC6FAE8B-CB91-D707-CE7C-46DEE13B2438}"/>
              </a:ext>
            </a:extLst>
          </p:cNvPr>
          <p:cNvSpPr txBox="1"/>
          <p:nvPr/>
        </p:nvSpPr>
        <p:spPr>
          <a:xfrm>
            <a:off x="4220016" y="2943450"/>
            <a:ext cx="9310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9966FF"/>
                </a:solidFill>
              </a:rPr>
              <a:t>&lt;0.1K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C661385F-269B-8201-57F0-2F7905078AB8}"/>
              </a:ext>
            </a:extLst>
          </p:cNvPr>
          <p:cNvSpPr txBox="1"/>
          <p:nvPr/>
        </p:nvSpPr>
        <p:spPr>
          <a:xfrm>
            <a:off x="4976563" y="2943450"/>
            <a:ext cx="9310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9966FF"/>
                </a:solidFill>
              </a:rPr>
              <a:t>&lt;0.1K</a:t>
            </a:r>
          </a:p>
        </p:txBody>
      </p: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50396855-9B97-2309-4EFB-E8C4A4AB2CE9}"/>
              </a:ext>
            </a:extLst>
          </p:cNvPr>
          <p:cNvCxnSpPr>
            <a:cxnSpLocks/>
          </p:cNvCxnSpPr>
          <p:nvPr/>
        </p:nvCxnSpPr>
        <p:spPr>
          <a:xfrm>
            <a:off x="4234883" y="3292151"/>
            <a:ext cx="650240" cy="0"/>
          </a:xfrm>
          <a:prstGeom prst="straightConnector1">
            <a:avLst/>
          </a:prstGeom>
          <a:ln w="19050">
            <a:solidFill>
              <a:srgbClr val="99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 5">
            <a:extLst>
              <a:ext uri="{FF2B5EF4-FFF2-40B4-BE49-F238E27FC236}">
                <a16:creationId xmlns:a16="http://schemas.microsoft.com/office/drawing/2014/main" id="{584D7F37-06D5-4C82-DC93-9228FDADC287}"/>
              </a:ext>
            </a:extLst>
          </p:cNvPr>
          <p:cNvSpPr txBox="1"/>
          <p:nvPr/>
        </p:nvSpPr>
        <p:spPr>
          <a:xfrm>
            <a:off x="2145311" y="5507762"/>
            <a:ext cx="3156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Radiosondes</a:t>
            </a:r>
            <a:r>
              <a:rPr lang="de-DE" dirty="0"/>
              <a:t> minus Retrievals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D314DFD-2E85-B859-1234-5691AE563DAA}"/>
              </a:ext>
            </a:extLst>
          </p:cNvPr>
          <p:cNvSpPr txBox="1"/>
          <p:nvPr/>
        </p:nvSpPr>
        <p:spPr>
          <a:xfrm>
            <a:off x="2304426" y="1076541"/>
            <a:ext cx="3156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Mean </a:t>
            </a:r>
            <a:r>
              <a:rPr lang="de-DE" dirty="0" err="1"/>
              <a:t>over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year</a:t>
            </a:r>
            <a:r>
              <a:rPr lang="de-DE" dirty="0"/>
              <a:t> (2000)</a:t>
            </a:r>
          </a:p>
        </p:txBody>
      </p:sp>
    </p:spTree>
    <p:extLst>
      <p:ext uri="{BB962C8B-B14F-4D97-AF65-F5344CB8AC3E}">
        <p14:creationId xmlns:p14="http://schemas.microsoft.com/office/powerpoint/2010/main" val="108875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1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afik 26" descr="Ein Bild, das Text, Farbigkeit, Screenshot, Rechteck enthält.&#10;&#10;Automatisch generierte Beschreibung">
            <a:extLst>
              <a:ext uri="{FF2B5EF4-FFF2-40B4-BE49-F238E27FC236}">
                <a16:creationId xmlns:a16="http://schemas.microsoft.com/office/drawing/2014/main" id="{FEF0DED3-B94E-35C2-7DD9-3A7DC5B25D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356" y="1090812"/>
            <a:ext cx="8775540" cy="427693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How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to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identify</a:t>
            </a:r>
            <a:r>
              <a:rPr lang="de-DE" sz="3600" dirty="0">
                <a:solidFill>
                  <a:srgbClr val="C00000"/>
                </a:solidFill>
              </a:rPr>
              <a:t> RFI (and </a:t>
            </a:r>
            <a:r>
              <a:rPr lang="de-DE" sz="3600" dirty="0" err="1">
                <a:solidFill>
                  <a:srgbClr val="C00000"/>
                </a:solidFill>
              </a:rPr>
              <a:t>other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Disturbances</a:t>
            </a:r>
            <a:r>
              <a:rPr lang="de-DE" sz="36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23</a:t>
            </a:fld>
            <a:endParaRPr lang="de-DE" sz="14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EBA63C5-F00A-531B-C778-05025FC26595}"/>
              </a:ext>
            </a:extLst>
          </p:cNvPr>
          <p:cNvSpPr txBox="1"/>
          <p:nvPr/>
        </p:nvSpPr>
        <p:spPr>
          <a:xfrm>
            <a:off x="700873" y="5343185"/>
            <a:ext cx="102345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Full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>
                <a:solidFill>
                  <a:srgbClr val="C00000"/>
                </a:solidFill>
              </a:rPr>
              <a:t>360° </a:t>
            </a:r>
            <a:r>
              <a:rPr lang="de-DE" dirty="0" err="1">
                <a:solidFill>
                  <a:srgbClr val="C00000"/>
                </a:solidFill>
              </a:rPr>
              <a:t>azimuth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scans</a:t>
            </a:r>
            <a:r>
              <a:rPr lang="de-DE" dirty="0">
                <a:solidFill>
                  <a:srgbClr val="C00000"/>
                </a:solidFill>
              </a:rPr>
              <a:t> at 30° </a:t>
            </a:r>
            <a:r>
              <a:rPr lang="de-DE" dirty="0" err="1">
                <a:solidFill>
                  <a:srgbClr val="C00000"/>
                </a:solidFill>
              </a:rPr>
              <a:t>elevation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for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all 14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channels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in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clear-sky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conditions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over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longer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time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period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endParaRPr lang="de-DE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à"/>
            </a:pPr>
            <a:r>
              <a:rPr lang="de-DE" b="1" dirty="0" err="1">
                <a:solidFill>
                  <a:srgbClr val="C00000"/>
                </a:solidFill>
              </a:rPr>
              <a:t>Probability</a:t>
            </a:r>
            <a:r>
              <a:rPr lang="de-DE" b="1" dirty="0">
                <a:solidFill>
                  <a:srgbClr val="C00000"/>
                </a:solidFill>
              </a:rPr>
              <a:t> </a:t>
            </a:r>
            <a:r>
              <a:rPr lang="de-DE" b="1" dirty="0" err="1">
                <a:solidFill>
                  <a:srgbClr val="C00000"/>
                </a:solidFill>
              </a:rPr>
              <a:t>of</a:t>
            </a:r>
            <a:r>
              <a:rPr lang="de-DE" b="1" dirty="0">
                <a:solidFill>
                  <a:srgbClr val="C00000"/>
                </a:solidFill>
              </a:rPr>
              <a:t> </a:t>
            </a:r>
            <a:r>
              <a:rPr lang="de-DE" b="1" dirty="0" err="1">
                <a:solidFill>
                  <a:srgbClr val="C00000"/>
                </a:solidFill>
              </a:rPr>
              <a:t>disturbances</a:t>
            </a:r>
            <a:r>
              <a:rPr lang="de-DE" b="1" dirty="0">
                <a:solidFill>
                  <a:srgbClr val="C00000"/>
                </a:solidFill>
              </a:rPr>
              <a:t> </a:t>
            </a:r>
            <a:r>
              <a:rPr lang="de-DE" b="1" dirty="0" err="1">
                <a:solidFill>
                  <a:srgbClr val="C00000"/>
                </a:solidFill>
              </a:rPr>
              <a:t>over</a:t>
            </a:r>
            <a:r>
              <a:rPr lang="de-DE" b="1" dirty="0">
                <a:solidFill>
                  <a:srgbClr val="C00000"/>
                </a:solidFill>
              </a:rPr>
              <a:t> a </a:t>
            </a:r>
            <a:r>
              <a:rPr lang="de-DE" b="1" dirty="0" err="1">
                <a:solidFill>
                  <a:srgbClr val="C00000"/>
                </a:solidFill>
              </a:rPr>
              <a:t>certain</a:t>
            </a:r>
            <a:r>
              <a:rPr lang="de-DE" b="1" dirty="0">
                <a:solidFill>
                  <a:srgbClr val="C00000"/>
                </a:solidFill>
              </a:rPr>
              <a:t> </a:t>
            </a:r>
            <a:r>
              <a:rPr lang="de-DE" b="1" dirty="0" err="1">
                <a:solidFill>
                  <a:srgbClr val="C00000"/>
                </a:solidFill>
              </a:rPr>
              <a:t>threshold</a:t>
            </a:r>
            <a:r>
              <a:rPr lang="de-DE" b="1" dirty="0">
                <a:solidFill>
                  <a:srgbClr val="C00000"/>
                </a:solidFill>
              </a:rPr>
              <a:t> (&gt; 1K) </a:t>
            </a:r>
            <a:r>
              <a:rPr lang="de-DE" b="1" dirty="0" err="1">
                <a:solidFill>
                  <a:srgbClr val="C00000"/>
                </a:solidFill>
              </a:rPr>
              <a:t>from</a:t>
            </a:r>
            <a:r>
              <a:rPr lang="de-DE" b="1" dirty="0">
                <a:solidFill>
                  <a:srgbClr val="C00000"/>
                </a:solidFill>
              </a:rPr>
              <a:t> 2020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D92E76C-EE36-F50C-BC3F-635886D6C5ED}"/>
              </a:ext>
            </a:extLst>
          </p:cNvPr>
          <p:cNvSpPr/>
          <p:nvPr/>
        </p:nvSpPr>
        <p:spPr>
          <a:xfrm>
            <a:off x="2986112" y="2720849"/>
            <a:ext cx="591207" cy="2388068"/>
          </a:xfrm>
          <a:prstGeom prst="ellipse">
            <a:avLst/>
          </a:prstGeom>
          <a:noFill/>
          <a:ln w="412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DD849D0A-7D9D-61BB-C19B-3ECE60C10889}"/>
              </a:ext>
            </a:extLst>
          </p:cNvPr>
          <p:cNvSpPr/>
          <p:nvPr/>
        </p:nvSpPr>
        <p:spPr>
          <a:xfrm>
            <a:off x="4863253" y="3349812"/>
            <a:ext cx="1232747" cy="725215"/>
          </a:xfrm>
          <a:prstGeom prst="ellipse">
            <a:avLst/>
          </a:prstGeom>
          <a:noFill/>
          <a:ln w="412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521CDC75-212A-7C89-25DA-C0591F625EE8}"/>
              </a:ext>
            </a:extLst>
          </p:cNvPr>
          <p:cNvCxnSpPr>
            <a:cxnSpLocks/>
          </p:cNvCxnSpPr>
          <p:nvPr/>
        </p:nvCxnSpPr>
        <p:spPr>
          <a:xfrm>
            <a:off x="6630695" y="1904495"/>
            <a:ext cx="1957891" cy="737105"/>
          </a:xfrm>
          <a:prstGeom prst="straightConnector1">
            <a:avLst/>
          </a:prstGeom>
          <a:ln w="317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C0C08648-1D5F-F1B7-6FAC-65F374DAFC12}"/>
              </a:ext>
            </a:extLst>
          </p:cNvPr>
          <p:cNvCxnSpPr>
            <a:cxnSpLocks/>
          </p:cNvCxnSpPr>
          <p:nvPr/>
        </p:nvCxnSpPr>
        <p:spPr>
          <a:xfrm flipH="1">
            <a:off x="2506133" y="1904495"/>
            <a:ext cx="1696882" cy="737105"/>
          </a:xfrm>
          <a:prstGeom prst="straightConnector1">
            <a:avLst/>
          </a:prstGeom>
          <a:ln w="317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DEB50352-F2FE-6F7C-75AD-B678B29B538C}"/>
              </a:ext>
            </a:extLst>
          </p:cNvPr>
          <p:cNvSpPr txBox="1"/>
          <p:nvPr/>
        </p:nvSpPr>
        <p:spPr>
          <a:xfrm>
            <a:off x="3559964" y="3496747"/>
            <a:ext cx="1225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D83C4F"/>
                </a:solidFill>
              </a:rPr>
              <a:t>lighting</a:t>
            </a:r>
            <a:br>
              <a:rPr lang="de-DE" dirty="0">
                <a:solidFill>
                  <a:srgbClr val="D83C4F"/>
                </a:solidFill>
              </a:rPr>
            </a:br>
            <a:r>
              <a:rPr lang="de-DE" dirty="0" err="1">
                <a:solidFill>
                  <a:srgbClr val="D83C4F"/>
                </a:solidFill>
              </a:rPr>
              <a:t>rod</a:t>
            </a:r>
            <a:endParaRPr lang="de-DE" dirty="0">
              <a:solidFill>
                <a:srgbClr val="D83C4F"/>
              </a:solidFill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A647197-D3BF-DC1D-A22E-94300E027C31}"/>
              </a:ext>
            </a:extLst>
          </p:cNvPr>
          <p:cNvSpPr txBox="1"/>
          <p:nvPr/>
        </p:nvSpPr>
        <p:spPr>
          <a:xfrm>
            <a:off x="6154357" y="3515798"/>
            <a:ext cx="2434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RFI</a:t>
            </a:r>
            <a:br>
              <a:rPr lang="de-DE" dirty="0">
                <a:solidFill>
                  <a:srgbClr val="D83C4F"/>
                </a:solidFill>
              </a:rPr>
            </a:br>
            <a:r>
              <a:rPr lang="de-DE" dirty="0">
                <a:solidFill>
                  <a:srgbClr val="D83C4F"/>
                </a:solidFill>
              </a:rPr>
              <a:t>(</a:t>
            </a:r>
            <a:r>
              <a:rPr lang="de-DE" dirty="0" err="1">
                <a:solidFill>
                  <a:srgbClr val="D83C4F"/>
                </a:solidFill>
              </a:rPr>
              <a:t>communication</a:t>
            </a:r>
            <a:r>
              <a:rPr lang="de-DE" dirty="0">
                <a:solidFill>
                  <a:srgbClr val="D83C4F"/>
                </a:solidFill>
              </a:rPr>
              <a:t> links)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AADB00F1-44D5-0F79-B91B-BF4AF8E4495C}"/>
              </a:ext>
            </a:extLst>
          </p:cNvPr>
          <p:cNvSpPr txBox="1"/>
          <p:nvPr/>
        </p:nvSpPr>
        <p:spPr>
          <a:xfrm>
            <a:off x="4499093" y="1498219"/>
            <a:ext cx="1988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D83C4F"/>
                </a:solidFill>
              </a:rPr>
              <a:t>Higher </a:t>
            </a:r>
            <a:r>
              <a:rPr lang="de-DE" dirty="0" err="1">
                <a:solidFill>
                  <a:srgbClr val="D83C4F"/>
                </a:solidFill>
              </a:rPr>
              <a:t>amount</a:t>
            </a:r>
            <a:r>
              <a:rPr lang="de-DE" dirty="0">
                <a:solidFill>
                  <a:srgbClr val="D83C4F"/>
                </a:solidFill>
              </a:rPr>
              <a:t> </a:t>
            </a:r>
            <a:r>
              <a:rPr lang="de-DE" dirty="0" err="1">
                <a:solidFill>
                  <a:srgbClr val="D83C4F"/>
                </a:solidFill>
              </a:rPr>
              <a:t>of</a:t>
            </a:r>
            <a:r>
              <a:rPr lang="de-DE" dirty="0">
                <a:solidFill>
                  <a:srgbClr val="D83C4F"/>
                </a:solidFill>
              </a:rPr>
              <a:t> </a:t>
            </a:r>
            <a:r>
              <a:rPr lang="de-DE" dirty="0" err="1">
                <a:solidFill>
                  <a:srgbClr val="D83C4F"/>
                </a:solidFill>
              </a:rPr>
              <a:t>water</a:t>
            </a:r>
            <a:r>
              <a:rPr lang="de-DE" dirty="0">
                <a:solidFill>
                  <a:srgbClr val="D83C4F"/>
                </a:solidFill>
              </a:rPr>
              <a:t> </a:t>
            </a:r>
            <a:r>
              <a:rPr lang="de-DE" dirty="0" err="1">
                <a:solidFill>
                  <a:srgbClr val="D83C4F"/>
                </a:solidFill>
              </a:rPr>
              <a:t>vapor</a:t>
            </a:r>
            <a:r>
              <a:rPr lang="de-DE" dirty="0">
                <a:solidFill>
                  <a:srgbClr val="D83C4F"/>
                </a:solidFill>
              </a:rPr>
              <a:t>  </a:t>
            </a:r>
            <a:r>
              <a:rPr lang="de-DE" dirty="0" err="1">
                <a:solidFill>
                  <a:srgbClr val="D83C4F"/>
                </a:solidFill>
              </a:rPr>
              <a:t>mostly</a:t>
            </a:r>
            <a:r>
              <a:rPr lang="de-DE" dirty="0">
                <a:solidFill>
                  <a:srgbClr val="D83C4F"/>
                </a:solidFill>
              </a:rPr>
              <a:t> due </a:t>
            </a:r>
            <a:r>
              <a:rPr lang="de-DE" dirty="0" err="1">
                <a:solidFill>
                  <a:srgbClr val="D83C4F"/>
                </a:solidFill>
              </a:rPr>
              <a:t>to</a:t>
            </a:r>
            <a:r>
              <a:rPr lang="de-DE" dirty="0">
                <a:solidFill>
                  <a:srgbClr val="D83C4F"/>
                </a:solidFill>
              </a:rPr>
              <a:t> tilt</a:t>
            </a:r>
          </a:p>
        </p:txBody>
      </p:sp>
    </p:spTree>
    <p:extLst>
      <p:ext uri="{BB962C8B-B14F-4D97-AF65-F5344CB8AC3E}">
        <p14:creationId xmlns:p14="http://schemas.microsoft.com/office/powerpoint/2010/main" val="23338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  <p:bldP spid="15" grpId="0" animBg="1"/>
      <p:bldP spid="22" grpId="0"/>
      <p:bldP spid="23" grpId="0"/>
      <p:bldP spid="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Summary and </a:t>
            </a:r>
            <a:r>
              <a:rPr lang="de-DE" sz="3600" dirty="0" err="1">
                <a:solidFill>
                  <a:srgbClr val="C00000"/>
                </a:solidFill>
              </a:rPr>
              <a:t>Conclusions</a:t>
            </a:r>
            <a:endParaRPr lang="de-DE" sz="36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057170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r>
              <a:rPr lang="en-US" sz="2400" b="1" dirty="0">
                <a:solidFill>
                  <a:srgbClr val="3E5978"/>
                </a:solidFill>
              </a:rPr>
              <a:t>Impact of measurement uncertainties on T-profiling</a:t>
            </a:r>
            <a:r>
              <a:rPr lang="en-US" sz="2400" dirty="0">
                <a:solidFill>
                  <a:srgbClr val="3E5978"/>
                </a:solidFill>
              </a:rPr>
              <a:t>:</a:t>
            </a:r>
            <a:endParaRPr lang="en-US" sz="2000" b="1" dirty="0">
              <a:solidFill>
                <a:srgbClr val="3E5978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2400" b="1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b="1" dirty="0">
                <a:solidFill>
                  <a:srgbClr val="3E5978"/>
                </a:solidFill>
              </a:rPr>
              <a:t>Obstacles: </a:t>
            </a:r>
            <a:r>
              <a:rPr lang="en-US" sz="2400" dirty="0">
                <a:solidFill>
                  <a:srgbClr val="3E5978"/>
                </a:solidFill>
              </a:rPr>
              <a:t>have to be </a:t>
            </a:r>
            <a:r>
              <a:rPr lang="en-US" sz="2400" dirty="0">
                <a:solidFill>
                  <a:srgbClr val="C00000"/>
                </a:solidFill>
              </a:rPr>
              <a:t>at least 600 m away </a:t>
            </a:r>
            <a:r>
              <a:rPr lang="en-US" sz="2400" dirty="0">
                <a:solidFill>
                  <a:srgbClr val="3E5978"/>
                </a:solidFill>
              </a:rPr>
              <a:t>(at ambient temperatures, filling out the whole beam) to have an impact of </a:t>
            </a:r>
            <a:r>
              <a:rPr lang="en-US" sz="2400" dirty="0">
                <a:solidFill>
                  <a:srgbClr val="C00000"/>
                </a:solidFill>
              </a:rPr>
              <a:t>&lt;0.1 K</a:t>
            </a:r>
            <a:r>
              <a:rPr lang="en-US" sz="2400" dirty="0">
                <a:solidFill>
                  <a:srgbClr val="3E5978"/>
                </a:solidFill>
              </a:rPr>
              <a:t>. </a:t>
            </a:r>
          </a:p>
          <a:p>
            <a:pPr>
              <a:buClr>
                <a:srgbClr val="C00000"/>
              </a:buClr>
            </a:pPr>
            <a:endParaRPr lang="en-US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b="1" dirty="0">
                <a:solidFill>
                  <a:srgbClr val="3E5978"/>
                </a:solidFill>
              </a:rPr>
              <a:t>Horizontal Inhomogeneities: </a:t>
            </a:r>
            <a:r>
              <a:rPr lang="en-US" sz="2400" dirty="0">
                <a:solidFill>
                  <a:srgbClr val="C00000"/>
                </a:solidFill>
              </a:rPr>
              <a:t>&lt;|0.22 K|</a:t>
            </a:r>
            <a:r>
              <a:rPr lang="en-US" sz="2400" dirty="0">
                <a:solidFill>
                  <a:srgbClr val="3E5978"/>
                </a:solidFill>
              </a:rPr>
              <a:t> in the 25th/75th percentiles below 3000 m.</a:t>
            </a:r>
          </a:p>
          <a:p>
            <a:pPr>
              <a:buClr>
                <a:srgbClr val="C00000"/>
              </a:buClr>
            </a:pPr>
            <a:endParaRPr lang="en-US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b="1" dirty="0">
                <a:solidFill>
                  <a:srgbClr val="3E5978"/>
                </a:solidFill>
              </a:rPr>
              <a:t>Tilt: </a:t>
            </a:r>
            <a:r>
              <a:rPr lang="en-US" sz="2400" dirty="0">
                <a:solidFill>
                  <a:srgbClr val="C00000"/>
                </a:solidFill>
              </a:rPr>
              <a:t>&lt;0.1 K </a:t>
            </a:r>
            <a:r>
              <a:rPr lang="en-US" sz="2400" dirty="0">
                <a:solidFill>
                  <a:srgbClr val="3E5978"/>
                </a:solidFill>
              </a:rPr>
              <a:t>below 3000 m for up to 1° of tilt.</a:t>
            </a:r>
          </a:p>
          <a:p>
            <a:pPr>
              <a:buClr>
                <a:srgbClr val="C00000"/>
              </a:buClr>
            </a:pPr>
            <a:endParaRPr lang="en-US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b="1" dirty="0">
                <a:solidFill>
                  <a:srgbClr val="3E5978"/>
                </a:solidFill>
              </a:rPr>
              <a:t>RFI: </a:t>
            </a:r>
            <a:r>
              <a:rPr lang="en-US" sz="2400" dirty="0">
                <a:solidFill>
                  <a:srgbClr val="C00000"/>
                </a:solidFill>
              </a:rPr>
              <a:t>no impact </a:t>
            </a:r>
            <a:r>
              <a:rPr lang="en-US" sz="2400" dirty="0">
                <a:solidFill>
                  <a:srgbClr val="3E5978"/>
                </a:solidFill>
              </a:rPr>
              <a:t>on T-profiling when it is detected within the H</a:t>
            </a:r>
            <a:r>
              <a:rPr lang="en-US" sz="2400" baseline="-25000" dirty="0">
                <a:solidFill>
                  <a:srgbClr val="3E5978"/>
                </a:solidFill>
              </a:rPr>
              <a:t>2</a:t>
            </a:r>
            <a:r>
              <a:rPr lang="en-US" sz="2400" dirty="0">
                <a:solidFill>
                  <a:srgbClr val="3E5978"/>
                </a:solidFill>
              </a:rPr>
              <a:t>O-band,</a:t>
            </a:r>
            <a:br>
              <a:rPr lang="en-US" sz="2400" dirty="0">
                <a:solidFill>
                  <a:srgbClr val="3E5978"/>
                </a:solidFill>
              </a:rPr>
            </a:br>
            <a:r>
              <a:rPr lang="en-US" sz="2400" dirty="0">
                <a:solidFill>
                  <a:srgbClr val="3E5978"/>
                </a:solidFill>
              </a:rPr>
              <a:t>but can have ramifications for detecting horizontal humidity inhomogeneities.</a:t>
            </a:r>
          </a:p>
          <a:p>
            <a:pPr>
              <a:buClr>
                <a:srgbClr val="C00000"/>
              </a:buClr>
            </a:pPr>
            <a:endParaRPr lang="en-US" sz="2400" b="1" dirty="0">
              <a:solidFill>
                <a:srgbClr val="3E5978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2400" b="1" dirty="0">
              <a:solidFill>
                <a:srgbClr val="3E5978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2400" b="1" dirty="0">
              <a:solidFill>
                <a:srgbClr val="3E5978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24</a:t>
            </a:fld>
            <a:endParaRPr lang="de-DE" sz="14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D14FFC1-E324-E342-EA0F-2EA4C7F0CAA1}"/>
              </a:ext>
            </a:extLst>
          </p:cNvPr>
          <p:cNvSpPr txBox="1"/>
          <p:nvPr/>
        </p:nvSpPr>
        <p:spPr>
          <a:xfrm>
            <a:off x="1138066" y="5284411"/>
            <a:ext cx="10728813" cy="1200329"/>
          </a:xfrm>
          <a:prstGeom prst="rect">
            <a:avLst/>
          </a:prstGeom>
          <a:solidFill>
            <a:srgbClr val="BCC5D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RFI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detecting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: Scan-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difference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probability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plots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are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capable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method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for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detecting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usable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channel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/angle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combinations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(These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plots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can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also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show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obstacles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in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certain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frequnecies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directions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even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inhomogeneities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and/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or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tilts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91365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3484" y="1417477"/>
            <a:ext cx="4765063" cy="1325563"/>
          </a:xfrm>
        </p:spPr>
        <p:txBody>
          <a:bodyPr/>
          <a:lstStyle/>
          <a:p>
            <a:pPr algn="ctr"/>
            <a:r>
              <a:rPr lang="de-DE" dirty="0" err="1">
                <a:solidFill>
                  <a:srgbClr val="C00000"/>
                </a:solidFill>
              </a:rPr>
              <a:t>Thank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you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for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your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attention</a:t>
            </a:r>
            <a:r>
              <a:rPr lang="de-DE" dirty="0">
                <a:solidFill>
                  <a:srgbClr val="C00000"/>
                </a:solidFill>
              </a:rPr>
              <a:t>!</a:t>
            </a:r>
            <a:br>
              <a:rPr lang="de-DE" dirty="0">
                <a:solidFill>
                  <a:srgbClr val="C00000"/>
                </a:solidFill>
              </a:rPr>
            </a:br>
            <a:br>
              <a:rPr lang="de-DE" dirty="0">
                <a:solidFill>
                  <a:srgbClr val="C00000"/>
                </a:solidFill>
              </a:rPr>
            </a:br>
            <a:br>
              <a:rPr lang="de-DE" dirty="0">
                <a:solidFill>
                  <a:srgbClr val="C00000"/>
                </a:solidFill>
              </a:rPr>
            </a:br>
            <a:br>
              <a:rPr lang="de-DE" dirty="0">
                <a:solidFill>
                  <a:srgbClr val="C00000"/>
                </a:solidFill>
              </a:rPr>
            </a:br>
            <a:br>
              <a:rPr lang="de-DE" dirty="0">
                <a:solidFill>
                  <a:srgbClr val="C00000"/>
                </a:solidFill>
              </a:rPr>
            </a:br>
            <a:r>
              <a:rPr lang="de-DE" sz="2800" dirty="0" err="1">
                <a:solidFill>
                  <a:srgbClr val="C00000"/>
                </a:solidFill>
              </a:rPr>
              <a:t>contact</a:t>
            </a:r>
            <a:r>
              <a:rPr lang="de-DE" sz="2800" dirty="0">
                <a:solidFill>
                  <a:srgbClr val="C00000"/>
                </a:solidFill>
              </a:rPr>
              <a:t>:</a:t>
            </a:r>
            <a:br>
              <a:rPr lang="de-DE" sz="2800" dirty="0">
                <a:solidFill>
                  <a:srgbClr val="C00000"/>
                </a:solidFill>
              </a:rPr>
            </a:br>
            <a:r>
              <a:rPr lang="de-DE" sz="2800" dirty="0">
                <a:solidFill>
                  <a:srgbClr val="C00000"/>
                </a:solidFill>
              </a:rPr>
              <a:t>tobias.boeck@uni-koeln.de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DC58CEC-B560-4E43-AE48-F926280823B7}"/>
              </a:ext>
            </a:extLst>
          </p:cNvPr>
          <p:cNvSpPr txBox="1"/>
          <p:nvPr/>
        </p:nvSpPr>
        <p:spPr>
          <a:xfrm>
            <a:off x="11801475" y="6176963"/>
            <a:ext cx="390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25</a:t>
            </a:fld>
            <a:endParaRPr lang="de-DE" sz="1400" dirty="0"/>
          </a:p>
        </p:txBody>
      </p:sp>
      <p:pic>
        <p:nvPicPr>
          <p:cNvPr id="5" name="Picture 2" descr="Sonne, Glücklich, Sonnenschein, Golden, Gelb, Strahlen">
            <a:extLst>
              <a:ext uri="{FF2B5EF4-FFF2-40B4-BE49-F238E27FC236}">
                <a16:creationId xmlns:a16="http://schemas.microsoft.com/office/drawing/2014/main" id="{5D8C57D9-D547-4A48-9D1A-8F0B6F770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588" y="714858"/>
            <a:ext cx="6182944" cy="526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7176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07257" y="2398138"/>
            <a:ext cx="4765063" cy="1325563"/>
          </a:xfrm>
        </p:spPr>
        <p:txBody>
          <a:bodyPr/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Bonus </a:t>
            </a:r>
            <a:r>
              <a:rPr lang="de-DE" dirty="0" err="1">
                <a:solidFill>
                  <a:srgbClr val="C00000"/>
                </a:solidFill>
              </a:rPr>
              <a:t>Slides</a:t>
            </a: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DC58CEC-B560-4E43-AE48-F926280823B7}"/>
              </a:ext>
            </a:extLst>
          </p:cNvPr>
          <p:cNvSpPr txBox="1"/>
          <p:nvPr/>
        </p:nvSpPr>
        <p:spPr>
          <a:xfrm>
            <a:off x="11801475" y="6176963"/>
            <a:ext cx="390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26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7567394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∆TB </a:t>
            </a:r>
            <a:r>
              <a:rPr lang="de-DE" sz="3600" dirty="0" err="1">
                <a:solidFill>
                  <a:srgbClr val="C00000"/>
                </a:solidFill>
              </a:rPr>
              <a:t>caused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by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obstacle</a:t>
            </a:r>
            <a:r>
              <a:rPr lang="de-DE" sz="3600" dirty="0">
                <a:solidFill>
                  <a:srgbClr val="C00000"/>
                </a:solidFill>
              </a:rPr>
              <a:t> (Medians)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27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AFAE9A7-1D4C-F2D5-C6A8-910F22476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12" y="1049466"/>
            <a:ext cx="5821040" cy="436578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5D2EADD-3E4B-DD70-E8AE-AC3E1FCB9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306" y="1049466"/>
            <a:ext cx="5821040" cy="436578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8183CA2-E356-15AA-6FDB-B546197148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13" y="1082486"/>
            <a:ext cx="5732987" cy="429974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4597B29-15D4-CEA5-7C5F-3CD3B0CCB2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333" y="1115506"/>
            <a:ext cx="5732987" cy="429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183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∆TB </a:t>
            </a:r>
            <a:r>
              <a:rPr lang="de-DE" sz="3600" dirty="0" err="1">
                <a:solidFill>
                  <a:srgbClr val="C00000"/>
                </a:solidFill>
              </a:rPr>
              <a:t>caused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by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obstacle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2800" dirty="0">
                <a:solidFill>
                  <a:srgbClr val="C00000"/>
                </a:solidFill>
              </a:rPr>
              <a:t>(median </a:t>
            </a:r>
            <a:r>
              <a:rPr lang="de-DE" sz="2800" dirty="0" err="1">
                <a:solidFill>
                  <a:srgbClr val="C00000"/>
                </a:solidFill>
              </a:rPr>
              <a:t>profile</a:t>
            </a:r>
            <a:r>
              <a:rPr lang="de-DE" sz="2800" dirty="0">
                <a:solidFill>
                  <a:srgbClr val="C00000"/>
                </a:solidFill>
              </a:rPr>
              <a:t> </a:t>
            </a:r>
            <a:r>
              <a:rPr lang="de-DE" sz="2800" dirty="0" err="1">
                <a:solidFill>
                  <a:srgbClr val="C00000"/>
                </a:solidFill>
              </a:rPr>
              <a:t>of</a:t>
            </a:r>
            <a:r>
              <a:rPr lang="de-DE" sz="2800" dirty="0">
                <a:solidFill>
                  <a:srgbClr val="C00000"/>
                </a:solidFill>
              </a:rPr>
              <a:t> </a:t>
            </a:r>
            <a:r>
              <a:rPr lang="de-DE" sz="2800" dirty="0" err="1">
                <a:solidFill>
                  <a:srgbClr val="C00000"/>
                </a:solidFill>
              </a:rPr>
              <a:t>one</a:t>
            </a:r>
            <a:r>
              <a:rPr lang="de-DE" sz="2800" dirty="0">
                <a:solidFill>
                  <a:srgbClr val="C00000"/>
                </a:solidFill>
              </a:rPr>
              <a:t> </a:t>
            </a:r>
            <a:r>
              <a:rPr lang="de-DE" sz="2800" dirty="0" err="1">
                <a:solidFill>
                  <a:srgbClr val="C00000"/>
                </a:solidFill>
              </a:rPr>
              <a:t>year</a:t>
            </a:r>
            <a:r>
              <a:rPr lang="de-DE" sz="28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>
              <a:solidFill>
                <a:srgbClr val="8C479A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28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AFAE9A7-1D4C-F2D5-C6A8-910F22476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11" y="1029836"/>
            <a:ext cx="6505503" cy="487912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855189B-54F9-FF80-A277-2265FF2C78B7}"/>
              </a:ext>
            </a:extLst>
          </p:cNvPr>
          <p:cNvSpPr txBox="1"/>
          <p:nvPr/>
        </p:nvSpPr>
        <p:spPr>
          <a:xfrm>
            <a:off x="6567670" y="1349848"/>
            <a:ext cx="459970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err="1">
                <a:solidFill>
                  <a:srgbClr val="457A93"/>
                </a:solidFill>
                <a:sym typeface="Wingdings" panose="05000000000000000000" pitchFamily="2" charset="2"/>
              </a:rPr>
              <a:t>Remember</a:t>
            </a:r>
            <a:r>
              <a:rPr lang="de-DE" dirty="0">
                <a:solidFill>
                  <a:srgbClr val="457A93"/>
                </a:solidFill>
                <a:sym typeface="Wingdings" panose="05000000000000000000" pitchFamily="2" charset="2"/>
              </a:rPr>
              <a:t>: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obstacle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has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same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temperature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as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its</a:t>
            </a:r>
            <a:r>
              <a:rPr lang="de-DE" b="1" dirty="0">
                <a:solidFill>
                  <a:srgbClr val="457A93"/>
                </a:solidFill>
                <a:sym typeface="Wingdings" panose="05000000000000000000" pitchFamily="2" charset="2"/>
              </a:rPr>
              <a:t> </a:t>
            </a:r>
            <a:r>
              <a:rPr lang="de-DE" b="1" dirty="0" err="1">
                <a:solidFill>
                  <a:srgbClr val="457A93"/>
                </a:solidFill>
                <a:sym typeface="Wingdings" panose="05000000000000000000" pitchFamily="2" charset="2"/>
              </a:rPr>
              <a:t>surroundings</a:t>
            </a:r>
            <a:endParaRPr lang="de-DE" b="1" dirty="0">
              <a:solidFill>
                <a:srgbClr val="457A93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b="1" dirty="0">
              <a:solidFill>
                <a:srgbClr val="457A93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b="1" dirty="0">
              <a:solidFill>
                <a:srgbClr val="457A93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The 90</a:t>
            </a:r>
            <a:r>
              <a:rPr lang="de-DE" baseline="30000" dirty="0">
                <a:solidFill>
                  <a:srgbClr val="8C479A"/>
                </a:solidFill>
                <a:sym typeface="Wingdings" panose="05000000000000000000" pitchFamily="2" charset="2"/>
              </a:rPr>
              <a:t>th</a:t>
            </a: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8C479A"/>
                </a:solidFill>
                <a:sym typeface="Wingdings" panose="05000000000000000000" pitchFamily="2" charset="2"/>
              </a:rPr>
              <a:t>percentile</a:t>
            </a: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8C479A"/>
                </a:solidFill>
                <a:sym typeface="Wingdings" panose="05000000000000000000" pitchFamily="2" charset="2"/>
              </a:rPr>
              <a:t>line</a:t>
            </a: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8C479A"/>
                </a:solidFill>
                <a:sym typeface="Wingdings" panose="05000000000000000000" pitchFamily="2" charset="2"/>
              </a:rPr>
              <a:t>approximately</a:t>
            </a: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8C479A"/>
                </a:solidFill>
                <a:sym typeface="Wingdings" panose="05000000000000000000" pitchFamily="2" charset="2"/>
              </a:rPr>
              <a:t>represents</a:t>
            </a: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8C479A"/>
                </a:solidFill>
                <a:sym typeface="Wingdings" panose="05000000000000000000" pitchFamily="2" charset="2"/>
              </a:rPr>
              <a:t>the</a:t>
            </a: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8C479A"/>
                </a:solidFill>
                <a:sym typeface="Wingdings" panose="05000000000000000000" pitchFamily="2" charset="2"/>
              </a:rPr>
              <a:t>inversion-free</a:t>
            </a: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8C479A"/>
                </a:solidFill>
                <a:sym typeface="Wingdings" panose="05000000000000000000" pitchFamily="2" charset="2"/>
              </a:rPr>
              <a:t>atmosphere</a:t>
            </a: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8C479A"/>
                </a:solidFill>
                <a:sym typeface="Wingdings" panose="05000000000000000000" pitchFamily="2" charset="2"/>
              </a:rPr>
              <a:t>case</a:t>
            </a: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8C479A"/>
                </a:solidFill>
                <a:sym typeface="Wingdings" panose="05000000000000000000" pitchFamily="2" charset="2"/>
              </a:rPr>
              <a:t>from</a:t>
            </a:r>
            <a:r>
              <a:rPr lang="de-DE" dirty="0">
                <a:solidFill>
                  <a:srgbClr val="8C479A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8C479A"/>
                </a:solidFill>
                <a:sym typeface="Wingdings" panose="05000000000000000000" pitchFamily="2" charset="2"/>
              </a:rPr>
              <a:t>before</a:t>
            </a:r>
            <a:endParaRPr lang="de-DE" dirty="0">
              <a:solidFill>
                <a:srgbClr val="8C479A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olidFill>
                <a:srgbClr val="8C479A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The 10</a:t>
            </a:r>
            <a:r>
              <a:rPr lang="de-DE" baseline="30000" dirty="0">
                <a:solidFill>
                  <a:srgbClr val="00B050"/>
                </a:solidFill>
                <a:sym typeface="Wingdings" panose="05000000000000000000" pitchFamily="2" charset="2"/>
              </a:rPr>
              <a:t>th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and 25</a:t>
            </a:r>
            <a:r>
              <a:rPr lang="de-DE" baseline="30000" dirty="0">
                <a:solidFill>
                  <a:srgbClr val="00B050"/>
                </a:solidFill>
                <a:sym typeface="Wingdings" panose="05000000000000000000" pitchFamily="2" charset="2"/>
              </a:rPr>
              <a:t>th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percentile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lines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show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cases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with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a 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temperature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inversion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near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the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ground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.</a:t>
            </a:r>
          </a:p>
          <a:p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    	Here, 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the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atmosphere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behind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the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ambient 	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obstacle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is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warmer 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than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the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obstacle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, 	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resulting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in a negative </a:t>
            </a:r>
            <a:r>
              <a:rPr lang="de-DE" dirty="0" err="1">
                <a:solidFill>
                  <a:srgbClr val="00B050"/>
                </a:solidFill>
                <a:sym typeface="Wingdings" panose="05000000000000000000" pitchFamily="2" charset="2"/>
              </a:rPr>
              <a:t>difference</a:t>
            </a:r>
            <a:r>
              <a:rPr lang="de-DE" dirty="0">
                <a:solidFill>
                  <a:srgbClr val="00B050"/>
                </a:solidFill>
                <a:sym typeface="Wingdings" panose="05000000000000000000" pitchFamily="2" charset="2"/>
              </a:rPr>
              <a:t> in TB.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olidFill>
                <a:srgbClr val="457A93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olidFill>
                <a:srgbClr val="457A93"/>
              </a:solidFill>
            </a:endParaRPr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8C060B6B-FB58-F5D1-1C3C-49473F3B7778}"/>
              </a:ext>
            </a:extLst>
          </p:cNvPr>
          <p:cNvCxnSpPr>
            <a:cxnSpLocks/>
          </p:cNvCxnSpPr>
          <p:nvPr/>
        </p:nvCxnSpPr>
        <p:spPr>
          <a:xfrm flipH="1" flipV="1">
            <a:off x="1767840" y="2235200"/>
            <a:ext cx="4799830" cy="467360"/>
          </a:xfrm>
          <a:prstGeom prst="straightConnector1">
            <a:avLst/>
          </a:prstGeom>
          <a:ln w="15875">
            <a:solidFill>
              <a:srgbClr val="8C479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fik 12" descr="Bild mit einfarbiger Füllung">
            <a:extLst>
              <a:ext uri="{FF2B5EF4-FFF2-40B4-BE49-F238E27FC236}">
                <a16:creationId xmlns:a16="http://schemas.microsoft.com/office/drawing/2014/main" id="{87AFCE87-1AF8-126E-17E2-F233953739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39400" y="138449"/>
            <a:ext cx="914400" cy="914400"/>
          </a:xfrm>
          <a:prstGeom prst="rect">
            <a:avLst/>
          </a:prstGeom>
        </p:spPr>
      </p:pic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EB5C11E2-26BC-F121-5D0F-057EF2D96A9B}"/>
              </a:ext>
            </a:extLst>
          </p:cNvPr>
          <p:cNvCxnSpPr>
            <a:cxnSpLocks/>
          </p:cNvCxnSpPr>
          <p:nvPr/>
        </p:nvCxnSpPr>
        <p:spPr>
          <a:xfrm flipH="1">
            <a:off x="1669505" y="3806613"/>
            <a:ext cx="4898165" cy="5270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7086354E-AACF-7F56-85B3-048F7D701D13}"/>
              </a:ext>
            </a:extLst>
          </p:cNvPr>
          <p:cNvCxnSpPr>
            <a:cxnSpLocks/>
          </p:cNvCxnSpPr>
          <p:nvPr/>
        </p:nvCxnSpPr>
        <p:spPr>
          <a:xfrm flipH="1">
            <a:off x="2134325" y="3916468"/>
            <a:ext cx="4483222" cy="2389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27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∆TB </a:t>
            </a:r>
            <a:r>
              <a:rPr lang="de-DE" sz="3600" dirty="0" err="1">
                <a:solidFill>
                  <a:srgbClr val="C00000"/>
                </a:solidFill>
              </a:rPr>
              <a:t>caused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by</a:t>
            </a:r>
            <a:r>
              <a:rPr lang="de-DE" sz="3600" dirty="0">
                <a:solidFill>
                  <a:srgbClr val="C00000"/>
                </a:solidFill>
              </a:rPr>
              <a:t> a warmer </a:t>
            </a:r>
            <a:r>
              <a:rPr lang="de-DE" sz="3600" dirty="0" err="1">
                <a:solidFill>
                  <a:srgbClr val="C00000"/>
                </a:solidFill>
              </a:rPr>
              <a:t>obstacle</a:t>
            </a:r>
            <a:r>
              <a:rPr lang="de-DE" sz="3600" dirty="0">
                <a:solidFill>
                  <a:srgbClr val="C00000"/>
                </a:solidFill>
              </a:rPr>
              <a:t> (+5K)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29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1C074DC-CC44-0B1C-BE38-956B82C0B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12" y="1072116"/>
            <a:ext cx="6577879" cy="4931529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E982F76-C7CA-F9F0-6538-57712FC5CE62}"/>
              </a:ext>
            </a:extLst>
          </p:cNvPr>
          <p:cNvSpPr txBox="1"/>
          <p:nvPr/>
        </p:nvSpPr>
        <p:spPr>
          <a:xfrm>
            <a:off x="6927940" y="1835704"/>
            <a:ext cx="4539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de-DE" dirty="0" err="1">
                <a:solidFill>
                  <a:srgbClr val="FF0000"/>
                </a:solidFill>
              </a:rPr>
              <a:t>Now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obstacle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is</a:t>
            </a:r>
            <a:r>
              <a:rPr lang="de-DE" dirty="0">
                <a:solidFill>
                  <a:srgbClr val="FF0000"/>
                </a:solidFill>
              </a:rPr>
              <a:t> 5K warmer </a:t>
            </a:r>
            <a:r>
              <a:rPr lang="de-DE" dirty="0" err="1">
                <a:solidFill>
                  <a:srgbClr val="FF0000"/>
                </a:solidFill>
              </a:rPr>
              <a:t>than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its</a:t>
            </a:r>
            <a:br>
              <a:rPr lang="de-DE" dirty="0">
                <a:solidFill>
                  <a:srgbClr val="FF0000"/>
                </a:solidFill>
              </a:rPr>
            </a:br>
            <a:r>
              <a:rPr lang="de-DE" dirty="0">
                <a:solidFill>
                  <a:srgbClr val="FF0000"/>
                </a:solidFill>
              </a:rPr>
              <a:t>     </a:t>
            </a:r>
            <a:r>
              <a:rPr lang="de-DE" dirty="0" err="1">
                <a:solidFill>
                  <a:srgbClr val="FF0000"/>
                </a:solidFill>
              </a:rPr>
              <a:t>surroundings</a:t>
            </a:r>
            <a:endParaRPr lang="de-DE" dirty="0">
              <a:solidFill>
                <a:srgbClr val="FF0000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D5087AD-051D-1028-BE15-49ADBEF886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74" y="1157867"/>
            <a:ext cx="6461038" cy="4845778"/>
          </a:xfrm>
          <a:prstGeom prst="rect">
            <a:avLst/>
          </a:prstGeom>
        </p:spPr>
      </p:pic>
      <p:pic>
        <p:nvPicPr>
          <p:cNvPr id="8" name="Grafik 7" descr="Bild mit einfarbiger Füllung">
            <a:extLst>
              <a:ext uri="{FF2B5EF4-FFF2-40B4-BE49-F238E27FC236}">
                <a16:creationId xmlns:a16="http://schemas.microsoft.com/office/drawing/2014/main" id="{3288FBF8-8357-24C1-8CAD-1ACE5E95A0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39400" y="151996"/>
            <a:ext cx="914400" cy="914400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5FE27CEB-625C-E225-A31C-6CDAE3B78E7B}"/>
              </a:ext>
            </a:extLst>
          </p:cNvPr>
          <p:cNvCxnSpPr>
            <a:cxnSpLocks/>
          </p:cNvCxnSpPr>
          <p:nvPr/>
        </p:nvCxnSpPr>
        <p:spPr>
          <a:xfrm>
            <a:off x="825415" y="5371070"/>
            <a:ext cx="586431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7D6B7F3B-59CC-1094-072D-3EE5780A0FCE}"/>
              </a:ext>
            </a:extLst>
          </p:cNvPr>
          <p:cNvSpPr txBox="1"/>
          <p:nvPr/>
        </p:nvSpPr>
        <p:spPr>
          <a:xfrm>
            <a:off x="146686" y="5201793"/>
            <a:ext cx="1871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00B050"/>
                </a:solidFill>
              </a:rPr>
              <a:t>≤0.1K</a:t>
            </a:r>
          </a:p>
          <a:p>
            <a:endParaRPr lang="de-DE" sz="1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00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3">
            <a:extLst>
              <a:ext uri="{FF2B5EF4-FFF2-40B4-BE49-F238E27FC236}">
                <a16:creationId xmlns:a16="http://schemas.microsoft.com/office/drawing/2014/main" id="{4059DBBE-B3A9-4A53-97B7-215658AA8259}"/>
              </a:ext>
            </a:extLst>
          </p:cNvPr>
          <p:cNvSpPr/>
          <p:nvPr/>
        </p:nvSpPr>
        <p:spPr bwMode="auto">
          <a:xfrm>
            <a:off x="5737300" y="5185503"/>
            <a:ext cx="3744416" cy="1224136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/>
              <a:ea typeface="ヒラギノ角ゴ Pro W3" charset="-128"/>
              <a:cs typeface="Calibri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Instrument: HATPRO MWR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7141655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en-US" altLang="it-IT" sz="2400" b="1" dirty="0">
                <a:solidFill>
                  <a:srgbClr val="3E5978"/>
                </a:solidFill>
              </a:rPr>
              <a:t>H</a:t>
            </a:r>
            <a:r>
              <a:rPr lang="en-US" altLang="it-IT" sz="2400" dirty="0">
                <a:solidFill>
                  <a:srgbClr val="3E5978"/>
                </a:solidFill>
              </a:rPr>
              <a:t>umidity </a:t>
            </a:r>
            <a:r>
              <a:rPr lang="en-US" altLang="it-IT" sz="2400" b="1" dirty="0">
                <a:solidFill>
                  <a:srgbClr val="3E5978"/>
                </a:solidFill>
              </a:rPr>
              <a:t>A</a:t>
            </a:r>
            <a:r>
              <a:rPr lang="en-US" altLang="it-IT" sz="2400" dirty="0">
                <a:solidFill>
                  <a:srgbClr val="3E5978"/>
                </a:solidFill>
              </a:rPr>
              <a:t>nd </a:t>
            </a:r>
            <a:r>
              <a:rPr lang="en-US" altLang="it-IT" sz="2400" b="1" dirty="0">
                <a:solidFill>
                  <a:srgbClr val="3E5978"/>
                </a:solidFill>
              </a:rPr>
              <a:t>T</a:t>
            </a:r>
            <a:r>
              <a:rPr lang="en-US" altLang="it-IT" sz="2400" dirty="0">
                <a:solidFill>
                  <a:srgbClr val="3E5978"/>
                </a:solidFill>
              </a:rPr>
              <a:t>emperature </a:t>
            </a:r>
            <a:r>
              <a:rPr lang="en-US" altLang="it-IT" sz="2400" b="1" dirty="0" err="1">
                <a:solidFill>
                  <a:srgbClr val="3E5978"/>
                </a:solidFill>
              </a:rPr>
              <a:t>PRO</a:t>
            </a:r>
            <a:r>
              <a:rPr lang="en-US" altLang="it-IT" sz="2400" dirty="0" err="1">
                <a:solidFill>
                  <a:srgbClr val="3E5978"/>
                </a:solidFill>
              </a:rPr>
              <a:t>filer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dirty="0">
                <a:solidFill>
                  <a:srgbClr val="3E5978"/>
                </a:solidFill>
              </a:rPr>
              <a:t>from Radiometer Physics GmbH</a:t>
            </a:r>
          </a:p>
          <a:p>
            <a:pPr>
              <a:buClr>
                <a:srgbClr val="C00000"/>
              </a:buClr>
            </a:pPr>
            <a:r>
              <a:rPr lang="en-US" altLang="it-IT" sz="2400" dirty="0">
                <a:solidFill>
                  <a:srgbClr val="3E5978"/>
                </a:solidFill>
              </a:rPr>
              <a:t>Measures </a:t>
            </a:r>
            <a:r>
              <a:rPr lang="en-US" altLang="it-IT" sz="2400" b="1" dirty="0">
                <a:solidFill>
                  <a:srgbClr val="3E5978"/>
                </a:solidFill>
              </a:rPr>
              <a:t>thermal emissions</a:t>
            </a:r>
            <a:r>
              <a:rPr lang="en-US" altLang="it-IT" sz="2400" dirty="0">
                <a:solidFill>
                  <a:srgbClr val="3E5978"/>
                </a:solidFill>
              </a:rPr>
              <a:t> from the </a:t>
            </a:r>
            <a:r>
              <a:rPr lang="en-US" altLang="it-IT" sz="2400" dirty="0" err="1">
                <a:solidFill>
                  <a:srgbClr val="3E5978"/>
                </a:solidFill>
              </a:rPr>
              <a:t>atmos-phere</a:t>
            </a:r>
            <a:r>
              <a:rPr lang="en-US" altLang="it-IT" sz="2400" dirty="0">
                <a:solidFill>
                  <a:srgbClr val="3E5978"/>
                </a:solidFill>
              </a:rPr>
              <a:t> in </a:t>
            </a:r>
            <a:r>
              <a:rPr lang="en-US" altLang="it-IT" sz="2400" b="1" dirty="0">
                <a:solidFill>
                  <a:srgbClr val="3E5978"/>
                </a:solidFill>
              </a:rPr>
              <a:t>14 different frequencies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dirty="0">
                <a:solidFill>
                  <a:srgbClr val="3E5978"/>
                </a:solidFill>
              </a:rPr>
              <a:t>(H</a:t>
            </a:r>
            <a:r>
              <a:rPr lang="en-US" altLang="it-IT" sz="2400" baseline="-25000" dirty="0">
                <a:solidFill>
                  <a:srgbClr val="3E5978"/>
                </a:solidFill>
              </a:rPr>
              <a:t>2</a:t>
            </a:r>
            <a:r>
              <a:rPr lang="en-US" altLang="it-IT" sz="2400" dirty="0">
                <a:solidFill>
                  <a:srgbClr val="3E5978"/>
                </a:solidFill>
              </a:rPr>
              <a:t>O-band and O</a:t>
            </a:r>
            <a:r>
              <a:rPr lang="en-US" altLang="it-IT" sz="2400" baseline="-25000" dirty="0">
                <a:solidFill>
                  <a:srgbClr val="3E5978"/>
                </a:solidFill>
              </a:rPr>
              <a:t>2</a:t>
            </a:r>
            <a:r>
              <a:rPr lang="en-US" altLang="it-IT" sz="2400" dirty="0">
                <a:solidFill>
                  <a:srgbClr val="3E5978"/>
                </a:solidFill>
              </a:rPr>
              <a:t>-band)</a:t>
            </a:r>
          </a:p>
          <a:p>
            <a:pPr>
              <a:buClr>
                <a:srgbClr val="C00000"/>
              </a:buClr>
            </a:pPr>
            <a:r>
              <a:rPr lang="en-US" altLang="it-IT" sz="2400" dirty="0">
                <a:solidFill>
                  <a:srgbClr val="3E5978"/>
                </a:solidFill>
              </a:rPr>
              <a:t>Converts these radiances into </a:t>
            </a:r>
            <a:r>
              <a:rPr lang="en-US" altLang="it-IT" sz="2400" b="1" dirty="0">
                <a:solidFill>
                  <a:srgbClr val="3E5978"/>
                </a:solidFill>
              </a:rPr>
              <a:t>Brightness Temperatures TB</a:t>
            </a:r>
            <a:r>
              <a:rPr lang="en-US" altLang="it-IT" sz="2400" dirty="0">
                <a:solidFill>
                  <a:srgbClr val="3E5978"/>
                </a:solidFill>
              </a:rPr>
              <a:t>s [K] (through Planck’s law)</a:t>
            </a:r>
            <a:endParaRPr lang="en-US" altLang="it-IT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allows investigation of (via inversion):</a:t>
            </a:r>
          </a:p>
          <a:p>
            <a:pPr marL="698500" lvl="2" indent="-360363">
              <a:spcBef>
                <a:spcPts val="1000"/>
              </a:spcBef>
              <a:buClr>
                <a:srgbClr val="C00000"/>
              </a:buClr>
            </a:pPr>
            <a:r>
              <a:rPr lang="en-US" dirty="0">
                <a:solidFill>
                  <a:srgbClr val="3E5978"/>
                </a:solidFill>
              </a:rPr>
              <a:t>temperature profiles</a:t>
            </a:r>
          </a:p>
          <a:p>
            <a:pPr marL="698500" lvl="2" indent="-360363">
              <a:spcBef>
                <a:spcPts val="1000"/>
              </a:spcBef>
              <a:buClr>
                <a:srgbClr val="C00000"/>
              </a:buClr>
            </a:pPr>
            <a:r>
              <a:rPr lang="en-US" dirty="0">
                <a:solidFill>
                  <a:srgbClr val="3E5978"/>
                </a:solidFill>
              </a:rPr>
              <a:t>rudimentary humidity profiles</a:t>
            </a:r>
          </a:p>
          <a:p>
            <a:pPr marL="698500" lvl="2" indent="-360363">
              <a:spcBef>
                <a:spcPts val="1000"/>
              </a:spcBef>
              <a:buClr>
                <a:srgbClr val="C00000"/>
              </a:buClr>
            </a:pPr>
            <a:r>
              <a:rPr lang="en-US" dirty="0">
                <a:solidFill>
                  <a:srgbClr val="3E5978"/>
                </a:solidFill>
              </a:rPr>
              <a:t>integrated water vapor (IWV)</a:t>
            </a:r>
          </a:p>
          <a:p>
            <a:pPr marL="698500" lvl="2" indent="-360363">
              <a:spcBef>
                <a:spcPts val="1000"/>
              </a:spcBef>
              <a:buClr>
                <a:srgbClr val="C00000"/>
              </a:buClr>
            </a:pPr>
            <a:r>
              <a:rPr lang="en-US" dirty="0">
                <a:solidFill>
                  <a:srgbClr val="3E5978"/>
                </a:solidFill>
              </a:rPr>
              <a:t>liquid water path (LWP)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3</a:t>
            </a:fld>
            <a:endParaRPr lang="de-DE" sz="1400" dirty="0"/>
          </a:p>
        </p:txBody>
      </p:sp>
      <p:pic>
        <p:nvPicPr>
          <p:cNvPr id="5" name="Grafik 4" descr="Ein Bild, das draußen, Straße, Licht, Verkehr enthält.&#10;&#10;Automatisch generierte Beschreibung">
            <a:extLst>
              <a:ext uri="{FF2B5EF4-FFF2-40B4-BE49-F238E27FC236}">
                <a16:creationId xmlns:a16="http://schemas.microsoft.com/office/drawing/2014/main" id="{691FD94B-D04B-485E-B1A8-E5963DBD12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841313" y="214313"/>
            <a:ext cx="4100512" cy="447496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8546064C-24AB-4A2D-9ECE-D84692F8CE39}"/>
              </a:ext>
            </a:extLst>
          </p:cNvPr>
          <p:cNvSpPr/>
          <p:nvPr/>
        </p:nvSpPr>
        <p:spPr>
          <a:xfrm>
            <a:off x="5890444" y="5369971"/>
            <a:ext cx="34381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20000"/>
              </a:spcBef>
            </a:pPr>
            <a:r>
              <a:rPr lang="en-US" kern="0" dirty="0">
                <a:solidFill>
                  <a:srgbClr val="C00000"/>
                </a:solidFill>
                <a:latin typeface="Calibri"/>
                <a:ea typeface="ヒラギノ角ゴ Pro W3"/>
                <a:cs typeface="Calibri"/>
              </a:rPr>
              <a:t>continuous data in all-sky conditions: resolution of seconds to minutes</a:t>
            </a:r>
          </a:p>
        </p:txBody>
      </p:sp>
      <p:sp>
        <p:nvSpPr>
          <p:cNvPr id="9" name="Oval 3">
            <a:extLst>
              <a:ext uri="{FF2B5EF4-FFF2-40B4-BE49-F238E27FC236}">
                <a16:creationId xmlns:a16="http://schemas.microsoft.com/office/drawing/2014/main" id="{D7ECB449-7D8B-4361-848D-D818215BF0DB}"/>
              </a:ext>
            </a:extLst>
          </p:cNvPr>
          <p:cNvSpPr/>
          <p:nvPr/>
        </p:nvSpPr>
        <p:spPr bwMode="auto">
          <a:xfrm>
            <a:off x="8704041" y="4485781"/>
            <a:ext cx="3744416" cy="1224136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/>
              <a:ea typeface="ヒラギノ角ゴ Pro W3" charset="-128"/>
              <a:cs typeface="Calibri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8099F2E-4791-411E-839E-00D051760120}"/>
              </a:ext>
            </a:extLst>
          </p:cNvPr>
          <p:cNvSpPr txBox="1"/>
          <p:nvPr/>
        </p:nvSpPr>
        <p:spPr>
          <a:xfrm>
            <a:off x="9233224" y="4544860"/>
            <a:ext cx="26860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CD0921"/>
                </a:solidFill>
                <a:latin typeface="Calibri"/>
                <a:cs typeface="Calibri"/>
              </a:rPr>
              <a:t>commercially available for ~20 years, ready for network applications (in principle)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188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uiExpand="1" build="p"/>
      <p:bldP spid="7" grpId="0"/>
      <p:bldP spid="9" grpId="0" animBg="1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Disturbances</a:t>
            </a:r>
            <a:r>
              <a:rPr lang="de-DE" sz="3600" dirty="0">
                <a:solidFill>
                  <a:srgbClr val="C00000"/>
                </a:solidFill>
              </a:rPr>
              <a:t> at Jülich (</a:t>
            </a:r>
            <a:r>
              <a:rPr lang="de-DE" sz="3600" dirty="0" err="1">
                <a:solidFill>
                  <a:srgbClr val="C00000"/>
                </a:solidFill>
              </a:rPr>
              <a:t>for</a:t>
            </a:r>
            <a:r>
              <a:rPr lang="de-DE" sz="3600" dirty="0">
                <a:solidFill>
                  <a:srgbClr val="C00000"/>
                </a:solidFill>
              </a:rPr>
              <a:t> 2 different MWRs)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30</a:t>
            </a:fld>
            <a:endParaRPr lang="de-DE" sz="14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EBA63C5-F00A-531B-C778-05025FC26595}"/>
              </a:ext>
            </a:extLst>
          </p:cNvPr>
          <p:cNvSpPr txBox="1"/>
          <p:nvPr/>
        </p:nvSpPr>
        <p:spPr>
          <a:xfrm>
            <a:off x="1314174" y="5587702"/>
            <a:ext cx="9232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We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see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again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an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instrument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tilt in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both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plots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see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ch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8 &amp; 9). The tilt on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right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is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stronger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towards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a different </a:t>
            </a: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direction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20" name="Grafik 19" descr="Ein Bild, das Diagramm enthält.&#10;&#10;Automatisch generierte Beschreibung">
            <a:extLst>
              <a:ext uri="{FF2B5EF4-FFF2-40B4-BE49-F238E27FC236}">
                <a16:creationId xmlns:a16="http://schemas.microsoft.com/office/drawing/2014/main" id="{3035CC52-0456-AA02-5705-781B66F841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252" y="1029236"/>
            <a:ext cx="6261748" cy="4518045"/>
          </a:xfrm>
          <a:prstGeom prst="rect">
            <a:avLst/>
          </a:prstGeom>
        </p:spPr>
      </p:pic>
      <p:pic>
        <p:nvPicPr>
          <p:cNvPr id="27" name="Grafik 26" descr="Ein Bild, das Diagramm enthält.&#10;&#10;Automatisch generierte Beschreibung">
            <a:extLst>
              <a:ext uri="{FF2B5EF4-FFF2-40B4-BE49-F238E27FC236}">
                <a16:creationId xmlns:a16="http://schemas.microsoft.com/office/drawing/2014/main" id="{E634FA5A-603B-F959-9838-2062D50275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06" y="1029237"/>
            <a:ext cx="6261748" cy="4518045"/>
          </a:xfrm>
          <a:prstGeom prst="rect">
            <a:avLst/>
          </a:prstGeom>
        </p:spPr>
      </p:pic>
      <p:sp>
        <p:nvSpPr>
          <p:cNvPr id="28" name="Text Box 2">
            <a:extLst>
              <a:ext uri="{FF2B5EF4-FFF2-40B4-BE49-F238E27FC236}">
                <a16:creationId xmlns:a16="http://schemas.microsoft.com/office/drawing/2014/main" id="{EA816CF3-AF32-ED7F-D01E-3CCC5379E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985" y="1048096"/>
            <a:ext cx="4560424" cy="2960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zh-CN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30° Elevation Scan </a:t>
            </a:r>
            <a:r>
              <a:rPr lang="de-DE" altLang="zh-CN" sz="1400" b="1" dirty="0" err="1"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rPr>
              <a:t>Disturbances</a:t>
            </a:r>
            <a:r>
              <a:rPr kumimoji="0" lang="de-DE" altLang="zh-CN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 Aug-Sep 2022 TOPHAT</a:t>
            </a:r>
            <a:endParaRPr kumimoji="0" lang="de-DE" altLang="de-DE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Text Box 2">
            <a:extLst>
              <a:ext uri="{FF2B5EF4-FFF2-40B4-BE49-F238E27FC236}">
                <a16:creationId xmlns:a16="http://schemas.microsoft.com/office/drawing/2014/main" id="{6B9B9AB6-8D85-A382-FD54-0CC62A66E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4515" y="1048096"/>
            <a:ext cx="4560424" cy="2960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zh-CN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30° Elevation Scan </a:t>
            </a:r>
            <a:r>
              <a:rPr lang="de-DE" altLang="zh-CN" sz="1400" b="1" dirty="0" err="1"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rPr>
              <a:t>Disturbances</a:t>
            </a:r>
            <a:r>
              <a:rPr kumimoji="0" lang="de-DE" altLang="zh-CN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 Aug-Sep 2022 </a:t>
            </a:r>
            <a:r>
              <a:rPr lang="de-DE" altLang="zh-CN" sz="1400" b="1" dirty="0">
                <a:latin typeface="Calibri" panose="020F0502020204030204" pitchFamily="34" charset="0"/>
                <a:ea typeface="DengXian" panose="02010600030101010101" pitchFamily="2" charset="-122"/>
              </a:rPr>
              <a:t>FOG</a:t>
            </a:r>
            <a:r>
              <a:rPr kumimoji="0" lang="de-DE" altLang="zh-CN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HAT</a:t>
            </a:r>
            <a:endParaRPr kumimoji="0" lang="de-DE" altLang="de-DE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Grafik 5" descr="Ein Bild, das Text, Screenshot, Farbigkeit enthält.&#10;&#10;Automatisch generierte Beschreibung">
            <a:extLst>
              <a:ext uri="{FF2B5EF4-FFF2-40B4-BE49-F238E27FC236}">
                <a16:creationId xmlns:a16="http://schemas.microsoft.com/office/drawing/2014/main" id="{C1F1B670-9837-1067-E1CB-35757749DF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987" y="1310443"/>
            <a:ext cx="657013" cy="3837290"/>
          </a:xfrm>
          <a:prstGeom prst="rect">
            <a:avLst/>
          </a:prstGeom>
        </p:spPr>
      </p:pic>
      <p:pic>
        <p:nvPicPr>
          <p:cNvPr id="7" name="Grafik 6" descr="Ein Bild, das Text, Screenshot, Farbigkeit enthält.&#10;&#10;Automatisch generierte Beschreibung">
            <a:extLst>
              <a:ext uri="{FF2B5EF4-FFF2-40B4-BE49-F238E27FC236}">
                <a16:creationId xmlns:a16="http://schemas.microsoft.com/office/drawing/2014/main" id="{3A26E977-6A1F-FBB4-2140-AB5302FCD2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9199" y="1308815"/>
            <a:ext cx="657013" cy="383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192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7">
            <a:extLst>
              <a:ext uri="{FF2B5EF4-FFF2-40B4-BE49-F238E27FC236}">
                <a16:creationId xmlns:a16="http://schemas.microsoft.com/office/drawing/2014/main" id="{82CCCC9B-6C5F-ED63-7465-2FB483FCD65C}"/>
              </a:ext>
            </a:extLst>
          </p:cNvPr>
          <p:cNvGraphicFramePr>
            <a:graphicFrameLocks noGrp="1"/>
          </p:cNvGraphicFramePr>
          <p:nvPr/>
        </p:nvGraphicFramePr>
        <p:xfrm>
          <a:off x="927946" y="1126281"/>
          <a:ext cx="8663093" cy="48250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663093">
                  <a:extLst>
                    <a:ext uri="{9D8B030D-6E8A-4147-A177-3AD203B41FA5}">
                      <a16:colId xmlns:a16="http://schemas.microsoft.com/office/drawing/2014/main" val="1930472617"/>
                    </a:ext>
                  </a:extLst>
                </a:gridCol>
              </a:tblGrid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898300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620137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191273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804835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807293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173376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8706020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167838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Sensitivity</a:t>
            </a:r>
            <a:r>
              <a:rPr lang="de-DE" sz="3600" dirty="0">
                <a:solidFill>
                  <a:srgbClr val="C00000"/>
                </a:solidFill>
              </a:rPr>
              <a:t> Study: </a:t>
            </a:r>
            <a:r>
              <a:rPr lang="de-DE" sz="3200" dirty="0" err="1">
                <a:solidFill>
                  <a:srgbClr val="C00000"/>
                </a:solidFill>
              </a:rPr>
              <a:t>Simulate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Obstacles</a:t>
            </a:r>
            <a:r>
              <a:rPr lang="de-DE" sz="3200" dirty="0">
                <a:solidFill>
                  <a:srgbClr val="C00000"/>
                </a:solidFill>
              </a:rPr>
              <a:t> in Line </a:t>
            </a:r>
            <a:r>
              <a:rPr lang="de-DE" sz="3200" dirty="0" err="1">
                <a:solidFill>
                  <a:srgbClr val="C00000"/>
                </a:solidFill>
              </a:rPr>
              <a:t>of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Sight</a:t>
            </a:r>
            <a:endParaRPr lang="de-DE" sz="32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31</a:t>
            </a:fld>
            <a:endParaRPr lang="de-DE" sz="1400" dirty="0"/>
          </a:p>
        </p:txBody>
      </p:sp>
      <p:pic>
        <p:nvPicPr>
          <p:cNvPr id="7" name="Bild 9">
            <a:extLst>
              <a:ext uri="{FF2B5EF4-FFF2-40B4-BE49-F238E27FC236}">
                <a16:creationId xmlns:a16="http://schemas.microsoft.com/office/drawing/2014/main" id="{A1088E5E-E6F1-65FD-B55A-57D1FC357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946" y="5136278"/>
            <a:ext cx="483990" cy="815051"/>
          </a:xfrm>
          <a:prstGeom prst="rect">
            <a:avLst/>
          </a:prstGeom>
        </p:spPr>
      </p:pic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9CB9B053-7D84-B9B3-92E9-7DCBDBA0CD7B}"/>
              </a:ext>
            </a:extLst>
          </p:cNvPr>
          <p:cNvCxnSpPr>
            <a:cxnSpLocks/>
          </p:cNvCxnSpPr>
          <p:nvPr/>
        </p:nvCxnSpPr>
        <p:spPr>
          <a:xfrm flipH="1">
            <a:off x="1501682" y="1469813"/>
            <a:ext cx="7757465" cy="3799840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08189483-AADD-85B6-C849-5B8EF678C49B}"/>
              </a:ext>
            </a:extLst>
          </p:cNvPr>
          <p:cNvCxnSpPr>
            <a:cxnSpLocks/>
          </p:cNvCxnSpPr>
          <p:nvPr/>
        </p:nvCxnSpPr>
        <p:spPr>
          <a:xfrm flipH="1">
            <a:off x="1515246" y="5028112"/>
            <a:ext cx="7833647" cy="487466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54441E26-2C6A-A7C7-9E13-DACA03F6D46B}"/>
              </a:ext>
            </a:extLst>
          </p:cNvPr>
          <p:cNvCxnSpPr>
            <a:cxnSpLocks/>
          </p:cNvCxnSpPr>
          <p:nvPr/>
        </p:nvCxnSpPr>
        <p:spPr>
          <a:xfrm>
            <a:off x="1230478" y="1355858"/>
            <a:ext cx="0" cy="3731321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feil: nach oben und unten 24">
            <a:extLst>
              <a:ext uri="{FF2B5EF4-FFF2-40B4-BE49-F238E27FC236}">
                <a16:creationId xmlns:a16="http://schemas.microsoft.com/office/drawing/2014/main" id="{E72F30CF-9B06-BC41-3621-625816F2CCD9}"/>
              </a:ext>
            </a:extLst>
          </p:cNvPr>
          <p:cNvSpPr/>
          <p:nvPr/>
        </p:nvSpPr>
        <p:spPr>
          <a:xfrm>
            <a:off x="10051085" y="1666647"/>
            <a:ext cx="359654" cy="3464465"/>
          </a:xfrm>
          <a:prstGeom prst="up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4000">
                <a:schemeClr val="accent1">
                  <a:lumMod val="45000"/>
                  <a:lumOff val="55000"/>
                </a:schemeClr>
              </a:gs>
              <a:gs pos="75000">
                <a:schemeClr val="accent1">
                  <a:lumMod val="45000"/>
                  <a:lumOff val="55000"/>
                </a:schemeClr>
              </a:gs>
              <a:gs pos="100000">
                <a:srgbClr val="0070C0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0C6CC49-25F2-4478-AAE5-160ACF468BCB}"/>
              </a:ext>
            </a:extLst>
          </p:cNvPr>
          <p:cNvSpPr txBox="1"/>
          <p:nvPr/>
        </p:nvSpPr>
        <p:spPr>
          <a:xfrm>
            <a:off x="9902751" y="1240166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lower</a:t>
            </a: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50A36B4A-568C-8EF7-1F24-C35229FE89A7}"/>
              </a:ext>
            </a:extLst>
          </p:cNvPr>
          <p:cNvSpPr txBox="1"/>
          <p:nvPr/>
        </p:nvSpPr>
        <p:spPr>
          <a:xfrm>
            <a:off x="9858938" y="5143280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higher</a:t>
            </a: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0412FA3-C9CB-C605-4633-D8F12FE9E6AE}"/>
              </a:ext>
            </a:extLst>
          </p:cNvPr>
          <p:cNvSpPr txBox="1"/>
          <p:nvPr/>
        </p:nvSpPr>
        <p:spPr>
          <a:xfrm>
            <a:off x="1962902" y="5146246"/>
            <a:ext cx="475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5°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45A70AD-013E-821E-4066-121E9B29E704}"/>
              </a:ext>
            </a:extLst>
          </p:cNvPr>
          <p:cNvSpPr txBox="1"/>
          <p:nvPr/>
        </p:nvSpPr>
        <p:spPr>
          <a:xfrm>
            <a:off x="1702585" y="4717847"/>
            <a:ext cx="66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30°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0D6CB338-9775-3E28-7159-9E4DEBF3FAA4}"/>
              </a:ext>
            </a:extLst>
          </p:cNvPr>
          <p:cNvSpPr txBox="1"/>
          <p:nvPr/>
        </p:nvSpPr>
        <p:spPr>
          <a:xfrm>
            <a:off x="795041" y="4201703"/>
            <a:ext cx="66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90°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4D71E263-698B-899D-FE27-5E9DF6716921}"/>
              </a:ext>
            </a:extLst>
          </p:cNvPr>
          <p:cNvSpPr txBox="1"/>
          <p:nvPr/>
        </p:nvSpPr>
        <p:spPr>
          <a:xfrm rot="5400000">
            <a:off x="9740119" y="3105834"/>
            <a:ext cx="1971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rgbClr val="457A93"/>
                </a:solidFill>
              </a:rPr>
              <a:t>optical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thickness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el-GR" dirty="0">
                <a:solidFill>
                  <a:srgbClr val="457A93"/>
                </a:solidFill>
              </a:rPr>
              <a:t>τ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of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atmosphere</a:t>
            </a:r>
            <a:endParaRPr lang="de-DE" dirty="0">
              <a:solidFill>
                <a:srgbClr val="457A93"/>
              </a:solidFill>
            </a:endParaRPr>
          </a:p>
        </p:txBody>
      </p:sp>
      <p:pic>
        <p:nvPicPr>
          <p:cNvPr id="8" name="Grafik 7" descr="Bild mit einfarbiger Füllung">
            <a:extLst>
              <a:ext uri="{FF2B5EF4-FFF2-40B4-BE49-F238E27FC236}">
                <a16:creationId xmlns:a16="http://schemas.microsoft.com/office/drawing/2014/main" id="{3DFFF6CE-B32B-CDD3-F304-FC32B43050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79379" y="4918180"/>
            <a:ext cx="914400" cy="914400"/>
          </a:xfrm>
          <a:prstGeom prst="rect">
            <a:avLst/>
          </a:prstGeom>
        </p:spPr>
      </p:pic>
      <p:pic>
        <p:nvPicPr>
          <p:cNvPr id="23" name="Grafik 22" descr="Bild mit einfarbiger Füllung">
            <a:extLst>
              <a:ext uri="{FF2B5EF4-FFF2-40B4-BE49-F238E27FC236}">
                <a16:creationId xmlns:a16="http://schemas.microsoft.com/office/drawing/2014/main" id="{FCD3E86A-BEF1-054D-BA32-CBF71BCEE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9492" y="4817318"/>
            <a:ext cx="914400" cy="921435"/>
          </a:xfrm>
          <a:prstGeom prst="rect">
            <a:avLst/>
          </a:prstGeom>
        </p:spPr>
      </p:pic>
      <p:pic>
        <p:nvPicPr>
          <p:cNvPr id="28" name="Grafik 27" descr="Bild mit einfarbiger Füllung">
            <a:extLst>
              <a:ext uri="{FF2B5EF4-FFF2-40B4-BE49-F238E27FC236}">
                <a16:creationId xmlns:a16="http://schemas.microsoft.com/office/drawing/2014/main" id="{6CBD6730-4F3A-F82C-7D90-610C8F464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17669" y="3081604"/>
            <a:ext cx="914400" cy="921435"/>
          </a:xfrm>
          <a:prstGeom prst="rect">
            <a:avLst/>
          </a:prstGeom>
        </p:spPr>
      </p:pic>
      <p:pic>
        <p:nvPicPr>
          <p:cNvPr id="32" name="Grafik 31" descr="Bild mit einfarbiger Füllung">
            <a:extLst>
              <a:ext uri="{FF2B5EF4-FFF2-40B4-BE49-F238E27FC236}">
                <a16:creationId xmlns:a16="http://schemas.microsoft.com/office/drawing/2014/main" id="{013F7A8C-B5EB-B755-EB6C-48ED14E9D7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4459" y="2160820"/>
            <a:ext cx="914400" cy="921435"/>
          </a:xfrm>
          <a:prstGeom prst="rect">
            <a:avLst/>
          </a:prstGeom>
        </p:spPr>
      </p:pic>
      <p:sp>
        <p:nvSpPr>
          <p:cNvPr id="33" name="Geschweifte Klammer links 32">
            <a:extLst>
              <a:ext uri="{FF2B5EF4-FFF2-40B4-BE49-F238E27FC236}">
                <a16:creationId xmlns:a16="http://schemas.microsoft.com/office/drawing/2014/main" id="{FE37A95E-5A0F-47FF-1625-507E9D88F255}"/>
              </a:ext>
            </a:extLst>
          </p:cNvPr>
          <p:cNvSpPr/>
          <p:nvPr/>
        </p:nvSpPr>
        <p:spPr>
          <a:xfrm rot="15916775">
            <a:off x="3301573" y="4099699"/>
            <a:ext cx="294965" cy="3686891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Geschweifte Klammer links 35">
            <a:extLst>
              <a:ext uri="{FF2B5EF4-FFF2-40B4-BE49-F238E27FC236}">
                <a16:creationId xmlns:a16="http://schemas.microsoft.com/office/drawing/2014/main" id="{F7B5FB86-52A8-E75E-A3EA-E1657284929B}"/>
              </a:ext>
            </a:extLst>
          </p:cNvPr>
          <p:cNvSpPr/>
          <p:nvPr/>
        </p:nvSpPr>
        <p:spPr>
          <a:xfrm rot="3789964">
            <a:off x="2814930" y="2538334"/>
            <a:ext cx="281112" cy="3317429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Geschweifte Klammer links 36">
            <a:extLst>
              <a:ext uri="{FF2B5EF4-FFF2-40B4-BE49-F238E27FC236}">
                <a16:creationId xmlns:a16="http://schemas.microsoft.com/office/drawing/2014/main" id="{3555AF54-804D-549F-3332-5EFA3ACE354F}"/>
              </a:ext>
            </a:extLst>
          </p:cNvPr>
          <p:cNvSpPr/>
          <p:nvPr/>
        </p:nvSpPr>
        <p:spPr>
          <a:xfrm>
            <a:off x="571965" y="2997060"/>
            <a:ext cx="288246" cy="1925903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390C1892-1005-F4E5-7B3C-5E5A0B92D498}"/>
              </a:ext>
            </a:extLst>
          </p:cNvPr>
          <p:cNvSpPr txBox="1"/>
          <p:nvPr/>
        </p:nvSpPr>
        <p:spPr>
          <a:xfrm rot="21295887">
            <a:off x="2865426" y="5951651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2</a:t>
            </a:r>
            <a:r>
              <a:rPr lang="de-DE" baseline="30000" dirty="0">
                <a:solidFill>
                  <a:srgbClr val="457A93"/>
                </a:solidFill>
              </a:rPr>
              <a:t>5°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4EE12B04-B96C-4F7E-44D1-753552996B18}"/>
              </a:ext>
            </a:extLst>
          </p:cNvPr>
          <p:cNvSpPr txBox="1"/>
          <p:nvPr/>
        </p:nvSpPr>
        <p:spPr>
          <a:xfrm rot="19933797">
            <a:off x="2235169" y="3804285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1</a:t>
            </a:r>
            <a:r>
              <a:rPr lang="de-DE" baseline="30000" dirty="0">
                <a:solidFill>
                  <a:srgbClr val="457A93"/>
                </a:solidFill>
              </a:rPr>
              <a:t>30°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C2D11965-032E-17FA-83A7-AE3274FE9929}"/>
              </a:ext>
            </a:extLst>
          </p:cNvPr>
          <p:cNvSpPr txBox="1"/>
          <p:nvPr/>
        </p:nvSpPr>
        <p:spPr>
          <a:xfrm rot="16200000">
            <a:off x="-326597" y="3636742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1</a:t>
            </a:r>
            <a:r>
              <a:rPr lang="de-DE" baseline="30000" dirty="0">
                <a:solidFill>
                  <a:srgbClr val="457A93"/>
                </a:solidFill>
              </a:rPr>
              <a:t>90°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pic>
        <p:nvPicPr>
          <p:cNvPr id="43" name="Grafik 42" descr="Bild mit einfarbiger Füllung">
            <a:extLst>
              <a:ext uri="{FF2B5EF4-FFF2-40B4-BE49-F238E27FC236}">
                <a16:creationId xmlns:a16="http://schemas.microsoft.com/office/drawing/2014/main" id="{5BA1B815-1F75-B100-CC65-5E8E30251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0" y="2334562"/>
            <a:ext cx="914400" cy="921435"/>
          </a:xfrm>
          <a:prstGeom prst="rect">
            <a:avLst/>
          </a:prstGeom>
        </p:spPr>
      </p:pic>
      <p:sp>
        <p:nvSpPr>
          <p:cNvPr id="44" name="Geschweifte Klammer links 43">
            <a:extLst>
              <a:ext uri="{FF2B5EF4-FFF2-40B4-BE49-F238E27FC236}">
                <a16:creationId xmlns:a16="http://schemas.microsoft.com/office/drawing/2014/main" id="{B257BE5C-9124-4CD5-58C6-9C9E50205BE1}"/>
              </a:ext>
            </a:extLst>
          </p:cNvPr>
          <p:cNvSpPr/>
          <p:nvPr/>
        </p:nvSpPr>
        <p:spPr>
          <a:xfrm rot="3789964">
            <a:off x="3405892" y="803350"/>
            <a:ext cx="405007" cy="5169688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00CE6C94-2BD1-3B09-BBF3-572A5D446675}"/>
              </a:ext>
            </a:extLst>
          </p:cNvPr>
          <p:cNvSpPr txBox="1"/>
          <p:nvPr/>
        </p:nvSpPr>
        <p:spPr>
          <a:xfrm rot="19933797">
            <a:off x="2841536" y="2912573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2</a:t>
            </a:r>
            <a:r>
              <a:rPr lang="de-DE" baseline="30000" dirty="0">
                <a:solidFill>
                  <a:srgbClr val="457A93"/>
                </a:solidFill>
              </a:rPr>
              <a:t>30°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sp>
        <p:nvSpPr>
          <p:cNvPr id="46" name="Geschweifte Klammer links 45">
            <a:extLst>
              <a:ext uri="{FF2B5EF4-FFF2-40B4-BE49-F238E27FC236}">
                <a16:creationId xmlns:a16="http://schemas.microsoft.com/office/drawing/2014/main" id="{A2CACDB0-41B2-2C0B-20A6-B7986FBDFD65}"/>
              </a:ext>
            </a:extLst>
          </p:cNvPr>
          <p:cNvSpPr/>
          <p:nvPr/>
        </p:nvSpPr>
        <p:spPr>
          <a:xfrm rot="15916775">
            <a:off x="2277862" y="4874371"/>
            <a:ext cx="228238" cy="1595532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C48AD863-246F-20F8-5343-D409349FCDED}"/>
              </a:ext>
            </a:extLst>
          </p:cNvPr>
          <p:cNvSpPr txBox="1"/>
          <p:nvPr/>
        </p:nvSpPr>
        <p:spPr>
          <a:xfrm rot="21295887">
            <a:off x="1876171" y="5617226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1</a:t>
            </a:r>
            <a:r>
              <a:rPr lang="de-DE" baseline="30000" dirty="0">
                <a:solidFill>
                  <a:srgbClr val="457A93"/>
                </a:solidFill>
              </a:rPr>
              <a:t>5°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pic>
        <p:nvPicPr>
          <p:cNvPr id="48" name="Grafik 47" descr="Bild mit einfarbiger Füllung">
            <a:extLst>
              <a:ext uri="{FF2B5EF4-FFF2-40B4-BE49-F238E27FC236}">
                <a16:creationId xmlns:a16="http://schemas.microsoft.com/office/drawing/2014/main" id="{C46C3268-14B3-EECC-1973-AE6F17018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21214" y="4735705"/>
            <a:ext cx="914400" cy="921435"/>
          </a:xfrm>
          <a:prstGeom prst="rect">
            <a:avLst/>
          </a:prstGeom>
        </p:spPr>
      </p:pic>
      <p:pic>
        <p:nvPicPr>
          <p:cNvPr id="49" name="Grafik 48" descr="Bild mit einfarbiger Füllung">
            <a:extLst>
              <a:ext uri="{FF2B5EF4-FFF2-40B4-BE49-F238E27FC236}">
                <a16:creationId xmlns:a16="http://schemas.microsoft.com/office/drawing/2014/main" id="{C075AEFD-5ADE-FC36-AEB8-97EAB048BC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22795" y="4678157"/>
            <a:ext cx="914400" cy="921435"/>
          </a:xfrm>
          <a:prstGeom prst="rect">
            <a:avLst/>
          </a:prstGeom>
        </p:spPr>
      </p:pic>
      <p:pic>
        <p:nvPicPr>
          <p:cNvPr id="50" name="Grafik 49" descr="Bild mit einfarbiger Füllung">
            <a:extLst>
              <a:ext uri="{FF2B5EF4-FFF2-40B4-BE49-F238E27FC236}">
                <a16:creationId xmlns:a16="http://schemas.microsoft.com/office/drawing/2014/main" id="{F51D3300-60E7-2849-6087-C33D6443A8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21497" y="4628370"/>
            <a:ext cx="914400" cy="921435"/>
          </a:xfrm>
          <a:prstGeom prst="rect">
            <a:avLst/>
          </a:prstGeom>
        </p:spPr>
      </p:pic>
      <p:sp>
        <p:nvSpPr>
          <p:cNvPr id="51" name="Textfeld 50">
            <a:extLst>
              <a:ext uri="{FF2B5EF4-FFF2-40B4-BE49-F238E27FC236}">
                <a16:creationId xmlns:a16="http://schemas.microsoft.com/office/drawing/2014/main" id="{73FB010B-0007-760C-9063-53F603A89645}"/>
              </a:ext>
            </a:extLst>
          </p:cNvPr>
          <p:cNvSpPr txBox="1"/>
          <p:nvPr/>
        </p:nvSpPr>
        <p:spPr>
          <a:xfrm>
            <a:off x="1411936" y="1126281"/>
            <a:ext cx="73483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Simulate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obstacles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by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increasing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optical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thickness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to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very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high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values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in a non-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scattering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LBL-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radiative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transfer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model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based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on Simmer (1994))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/>
              <a:t>1) </a:t>
            </a:r>
            <a:r>
              <a:rPr lang="de-DE" b="1" dirty="0" err="1"/>
              <a:t>simulate</a:t>
            </a:r>
            <a:r>
              <a:rPr lang="de-DE" b="1" dirty="0"/>
              <a:t> </a:t>
            </a:r>
            <a:r>
              <a:rPr lang="de-DE" b="1" dirty="0" err="1"/>
              <a:t>obstacle</a:t>
            </a:r>
            <a:r>
              <a:rPr lang="de-DE" b="1" dirty="0"/>
              <a:t> at ambient </a:t>
            </a:r>
            <a:r>
              <a:rPr lang="de-DE" b="1" dirty="0" err="1"/>
              <a:t>temperature</a:t>
            </a:r>
            <a:endParaRPr lang="de-DE" b="1" dirty="0"/>
          </a:p>
          <a:p>
            <a:r>
              <a:rPr lang="de-DE" b="1" dirty="0">
                <a:solidFill>
                  <a:srgbClr val="457A93"/>
                </a:solidFill>
              </a:rPr>
              <a:t>     </a:t>
            </a:r>
            <a:r>
              <a:rPr lang="de-DE" b="1" dirty="0">
                <a:solidFill>
                  <a:srgbClr val="FF0000"/>
                </a:solidFill>
              </a:rPr>
              <a:t>2) </a:t>
            </a:r>
            <a:r>
              <a:rPr lang="de-DE" b="1" dirty="0" err="1">
                <a:solidFill>
                  <a:srgbClr val="FF0000"/>
                </a:solidFill>
              </a:rPr>
              <a:t>simulate</a:t>
            </a:r>
            <a:r>
              <a:rPr lang="de-DE" b="1" dirty="0">
                <a:solidFill>
                  <a:srgbClr val="FF0000"/>
                </a:solidFill>
              </a:rPr>
              <a:t> warmer </a:t>
            </a:r>
            <a:r>
              <a:rPr lang="de-DE" b="1" dirty="0" err="1">
                <a:solidFill>
                  <a:srgbClr val="FF0000"/>
                </a:solidFill>
              </a:rPr>
              <a:t>obstacle</a:t>
            </a:r>
            <a:r>
              <a:rPr lang="de-DE" b="1" dirty="0">
                <a:solidFill>
                  <a:srgbClr val="FF0000"/>
                </a:solidFill>
              </a:rPr>
              <a:t> (e.g. + 5K)</a:t>
            </a:r>
          </a:p>
        </p:txBody>
      </p:sp>
      <p:pic>
        <p:nvPicPr>
          <p:cNvPr id="6" name="Grafik 5" descr="Bild mit einfarbiger Füllung">
            <a:extLst>
              <a:ext uri="{FF2B5EF4-FFF2-40B4-BE49-F238E27FC236}">
                <a16:creationId xmlns:a16="http://schemas.microsoft.com/office/drawing/2014/main" id="{CB37E29F-6C04-E185-3084-2B3BAD2F7E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79379" y="491818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68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6" grpId="0" animBg="1"/>
      <p:bldP spid="37" grpId="0" animBg="1"/>
      <p:bldP spid="39" grpId="0"/>
      <p:bldP spid="41" grpId="0"/>
      <p:bldP spid="42" grpId="0"/>
      <p:bldP spid="44" grpId="0" animBg="1"/>
      <p:bldP spid="45" grpId="0"/>
      <p:bldP spid="46" grpId="0" animBg="1"/>
      <p:bldP spid="4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7">
            <a:extLst>
              <a:ext uri="{FF2B5EF4-FFF2-40B4-BE49-F238E27FC236}">
                <a16:creationId xmlns:a16="http://schemas.microsoft.com/office/drawing/2014/main" id="{82CCCC9B-6C5F-ED63-7465-2FB483FCD65C}"/>
              </a:ext>
            </a:extLst>
          </p:cNvPr>
          <p:cNvGraphicFramePr>
            <a:graphicFrameLocks noGrp="1"/>
          </p:cNvGraphicFramePr>
          <p:nvPr/>
        </p:nvGraphicFramePr>
        <p:xfrm>
          <a:off x="927946" y="1126281"/>
          <a:ext cx="8663093" cy="48250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663093">
                  <a:extLst>
                    <a:ext uri="{9D8B030D-6E8A-4147-A177-3AD203B41FA5}">
                      <a16:colId xmlns:a16="http://schemas.microsoft.com/office/drawing/2014/main" val="1930472617"/>
                    </a:ext>
                  </a:extLst>
                </a:gridCol>
              </a:tblGrid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898300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620137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191273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804835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807293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173376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8706020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167838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Sensitivity</a:t>
            </a:r>
            <a:r>
              <a:rPr lang="de-DE" sz="3600" dirty="0">
                <a:solidFill>
                  <a:srgbClr val="C00000"/>
                </a:solidFill>
              </a:rPr>
              <a:t> Study: </a:t>
            </a:r>
            <a:r>
              <a:rPr lang="de-DE" sz="3200" dirty="0" err="1">
                <a:solidFill>
                  <a:srgbClr val="C00000"/>
                </a:solidFill>
              </a:rPr>
              <a:t>Simulate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Obstacles</a:t>
            </a:r>
            <a:r>
              <a:rPr lang="de-DE" sz="3200" dirty="0">
                <a:solidFill>
                  <a:srgbClr val="C00000"/>
                </a:solidFill>
              </a:rPr>
              <a:t> in Line </a:t>
            </a:r>
            <a:r>
              <a:rPr lang="de-DE" sz="3200" dirty="0" err="1">
                <a:solidFill>
                  <a:srgbClr val="C00000"/>
                </a:solidFill>
              </a:rPr>
              <a:t>of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Sight</a:t>
            </a:r>
            <a:endParaRPr lang="de-DE" sz="32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17881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32</a:t>
            </a:fld>
            <a:endParaRPr lang="de-DE" sz="1400" dirty="0"/>
          </a:p>
        </p:txBody>
      </p:sp>
      <p:pic>
        <p:nvPicPr>
          <p:cNvPr id="7" name="Bild 9">
            <a:extLst>
              <a:ext uri="{FF2B5EF4-FFF2-40B4-BE49-F238E27FC236}">
                <a16:creationId xmlns:a16="http://schemas.microsoft.com/office/drawing/2014/main" id="{A1088E5E-E6F1-65FD-B55A-57D1FC357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016" y="5131208"/>
            <a:ext cx="483990" cy="81505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9CB9B053-7D84-B9B3-92E9-7DCBDBA0CD7B}"/>
              </a:ext>
            </a:extLst>
          </p:cNvPr>
          <p:cNvCxnSpPr>
            <a:cxnSpLocks/>
          </p:cNvCxnSpPr>
          <p:nvPr/>
        </p:nvCxnSpPr>
        <p:spPr>
          <a:xfrm flipH="1">
            <a:off x="1501682" y="1469813"/>
            <a:ext cx="7757465" cy="3799840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08189483-AADD-85B6-C849-5B8EF678C49B}"/>
              </a:ext>
            </a:extLst>
          </p:cNvPr>
          <p:cNvCxnSpPr>
            <a:cxnSpLocks/>
          </p:cNvCxnSpPr>
          <p:nvPr/>
        </p:nvCxnSpPr>
        <p:spPr>
          <a:xfrm flipH="1">
            <a:off x="1515246" y="5028112"/>
            <a:ext cx="7833647" cy="487466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54441E26-2C6A-A7C7-9E13-DACA03F6D46B}"/>
              </a:ext>
            </a:extLst>
          </p:cNvPr>
          <p:cNvCxnSpPr>
            <a:cxnSpLocks/>
          </p:cNvCxnSpPr>
          <p:nvPr/>
        </p:nvCxnSpPr>
        <p:spPr>
          <a:xfrm>
            <a:off x="1230478" y="1355858"/>
            <a:ext cx="0" cy="3731321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feil: nach oben und unten 24">
            <a:extLst>
              <a:ext uri="{FF2B5EF4-FFF2-40B4-BE49-F238E27FC236}">
                <a16:creationId xmlns:a16="http://schemas.microsoft.com/office/drawing/2014/main" id="{E72F30CF-9B06-BC41-3621-625816F2CCD9}"/>
              </a:ext>
            </a:extLst>
          </p:cNvPr>
          <p:cNvSpPr/>
          <p:nvPr/>
        </p:nvSpPr>
        <p:spPr>
          <a:xfrm>
            <a:off x="10051085" y="1666647"/>
            <a:ext cx="359654" cy="3464465"/>
          </a:xfrm>
          <a:prstGeom prst="up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4000">
                <a:schemeClr val="accent1">
                  <a:lumMod val="45000"/>
                  <a:lumOff val="55000"/>
                </a:schemeClr>
              </a:gs>
              <a:gs pos="75000">
                <a:schemeClr val="accent1">
                  <a:lumMod val="45000"/>
                  <a:lumOff val="55000"/>
                </a:schemeClr>
              </a:gs>
              <a:gs pos="100000">
                <a:srgbClr val="0070C0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0C6CC49-25F2-4478-AAE5-160ACF468BCB}"/>
              </a:ext>
            </a:extLst>
          </p:cNvPr>
          <p:cNvSpPr txBox="1"/>
          <p:nvPr/>
        </p:nvSpPr>
        <p:spPr>
          <a:xfrm>
            <a:off x="9902751" y="1240166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lower</a:t>
            </a: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50A36B4A-568C-8EF7-1F24-C35229FE89A7}"/>
              </a:ext>
            </a:extLst>
          </p:cNvPr>
          <p:cNvSpPr txBox="1"/>
          <p:nvPr/>
        </p:nvSpPr>
        <p:spPr>
          <a:xfrm>
            <a:off x="9858938" y="5143280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higher</a:t>
            </a: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0412FA3-C9CB-C605-4633-D8F12FE9E6AE}"/>
              </a:ext>
            </a:extLst>
          </p:cNvPr>
          <p:cNvSpPr txBox="1"/>
          <p:nvPr/>
        </p:nvSpPr>
        <p:spPr>
          <a:xfrm>
            <a:off x="1962902" y="5146246"/>
            <a:ext cx="475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5°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45A70AD-013E-821E-4066-121E9B29E704}"/>
              </a:ext>
            </a:extLst>
          </p:cNvPr>
          <p:cNvSpPr txBox="1"/>
          <p:nvPr/>
        </p:nvSpPr>
        <p:spPr>
          <a:xfrm>
            <a:off x="1702585" y="4717847"/>
            <a:ext cx="66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30°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0D6CB338-9775-3E28-7159-9E4DEBF3FAA4}"/>
              </a:ext>
            </a:extLst>
          </p:cNvPr>
          <p:cNvSpPr txBox="1"/>
          <p:nvPr/>
        </p:nvSpPr>
        <p:spPr>
          <a:xfrm>
            <a:off x="795041" y="4201703"/>
            <a:ext cx="66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90°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4D71E263-698B-899D-FE27-5E9DF6716921}"/>
              </a:ext>
            </a:extLst>
          </p:cNvPr>
          <p:cNvSpPr txBox="1"/>
          <p:nvPr/>
        </p:nvSpPr>
        <p:spPr>
          <a:xfrm rot="5400000">
            <a:off x="9740119" y="3105834"/>
            <a:ext cx="1971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rgbClr val="457A93"/>
                </a:solidFill>
              </a:rPr>
              <a:t>optical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thickness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el-GR" dirty="0">
                <a:solidFill>
                  <a:srgbClr val="457A93"/>
                </a:solidFill>
              </a:rPr>
              <a:t>τ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of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atmosphere</a:t>
            </a:r>
            <a:endParaRPr lang="de-DE" dirty="0">
              <a:solidFill>
                <a:srgbClr val="457A93"/>
              </a:solidFill>
            </a:endParaRPr>
          </a:p>
        </p:txBody>
      </p:sp>
      <p:pic>
        <p:nvPicPr>
          <p:cNvPr id="8" name="Grafik 7" descr="Bild mit einfarbiger Füllung">
            <a:extLst>
              <a:ext uri="{FF2B5EF4-FFF2-40B4-BE49-F238E27FC236}">
                <a16:creationId xmlns:a16="http://schemas.microsoft.com/office/drawing/2014/main" id="{3DFFF6CE-B32B-CDD3-F304-FC32B43050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79379" y="4918180"/>
            <a:ext cx="914400" cy="914400"/>
          </a:xfrm>
          <a:prstGeom prst="rect">
            <a:avLst/>
          </a:prstGeom>
        </p:spPr>
      </p:pic>
      <p:pic>
        <p:nvPicPr>
          <p:cNvPr id="23" name="Grafik 22" descr="Bild mit einfarbiger Füllung">
            <a:extLst>
              <a:ext uri="{FF2B5EF4-FFF2-40B4-BE49-F238E27FC236}">
                <a16:creationId xmlns:a16="http://schemas.microsoft.com/office/drawing/2014/main" id="{FCD3E86A-BEF1-054D-BA32-CBF71BCEE6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59492" y="4817319"/>
            <a:ext cx="914400" cy="914400"/>
          </a:xfrm>
          <a:prstGeom prst="rect">
            <a:avLst/>
          </a:prstGeom>
        </p:spPr>
      </p:pic>
      <p:pic>
        <p:nvPicPr>
          <p:cNvPr id="28" name="Grafik 27" descr="Bild mit einfarbiger Füllung">
            <a:extLst>
              <a:ext uri="{FF2B5EF4-FFF2-40B4-BE49-F238E27FC236}">
                <a16:creationId xmlns:a16="http://schemas.microsoft.com/office/drawing/2014/main" id="{6CBD6730-4F3A-F82C-7D90-610C8F4646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17669" y="3081605"/>
            <a:ext cx="914400" cy="914400"/>
          </a:xfrm>
          <a:prstGeom prst="rect">
            <a:avLst/>
          </a:prstGeom>
        </p:spPr>
      </p:pic>
      <p:pic>
        <p:nvPicPr>
          <p:cNvPr id="32" name="Grafik 31" descr="Bild mit einfarbiger Füllung">
            <a:extLst>
              <a:ext uri="{FF2B5EF4-FFF2-40B4-BE49-F238E27FC236}">
                <a16:creationId xmlns:a16="http://schemas.microsoft.com/office/drawing/2014/main" id="{013F7A8C-B5EB-B755-EB6C-48ED14E9D7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4459" y="2160821"/>
            <a:ext cx="914400" cy="914400"/>
          </a:xfrm>
          <a:prstGeom prst="rect">
            <a:avLst/>
          </a:prstGeom>
        </p:spPr>
      </p:pic>
      <p:sp>
        <p:nvSpPr>
          <p:cNvPr id="33" name="Geschweifte Klammer links 32">
            <a:extLst>
              <a:ext uri="{FF2B5EF4-FFF2-40B4-BE49-F238E27FC236}">
                <a16:creationId xmlns:a16="http://schemas.microsoft.com/office/drawing/2014/main" id="{FE37A95E-5A0F-47FF-1625-507E9D88F255}"/>
              </a:ext>
            </a:extLst>
          </p:cNvPr>
          <p:cNvSpPr/>
          <p:nvPr/>
        </p:nvSpPr>
        <p:spPr>
          <a:xfrm rot="15916775">
            <a:off x="3301573" y="4099699"/>
            <a:ext cx="294965" cy="3686891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Geschweifte Klammer links 35">
            <a:extLst>
              <a:ext uri="{FF2B5EF4-FFF2-40B4-BE49-F238E27FC236}">
                <a16:creationId xmlns:a16="http://schemas.microsoft.com/office/drawing/2014/main" id="{F7B5FB86-52A8-E75E-A3EA-E1657284929B}"/>
              </a:ext>
            </a:extLst>
          </p:cNvPr>
          <p:cNvSpPr/>
          <p:nvPr/>
        </p:nvSpPr>
        <p:spPr>
          <a:xfrm rot="3789964">
            <a:off x="2814930" y="2538334"/>
            <a:ext cx="281112" cy="3317429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Geschweifte Klammer links 36">
            <a:extLst>
              <a:ext uri="{FF2B5EF4-FFF2-40B4-BE49-F238E27FC236}">
                <a16:creationId xmlns:a16="http://schemas.microsoft.com/office/drawing/2014/main" id="{3555AF54-804D-549F-3332-5EFA3ACE354F}"/>
              </a:ext>
            </a:extLst>
          </p:cNvPr>
          <p:cNvSpPr/>
          <p:nvPr/>
        </p:nvSpPr>
        <p:spPr>
          <a:xfrm>
            <a:off x="571965" y="2997060"/>
            <a:ext cx="288246" cy="1925903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390C1892-1005-F4E5-7B3C-5E5A0B92D498}"/>
              </a:ext>
            </a:extLst>
          </p:cNvPr>
          <p:cNvSpPr txBox="1"/>
          <p:nvPr/>
        </p:nvSpPr>
        <p:spPr>
          <a:xfrm rot="21295887">
            <a:off x="2865426" y="5951651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2</a:t>
            </a:r>
            <a:r>
              <a:rPr lang="de-DE" baseline="30000" dirty="0">
                <a:solidFill>
                  <a:srgbClr val="457A93"/>
                </a:solidFill>
              </a:rPr>
              <a:t>5°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4EE12B04-B96C-4F7E-44D1-753552996B18}"/>
              </a:ext>
            </a:extLst>
          </p:cNvPr>
          <p:cNvSpPr txBox="1"/>
          <p:nvPr/>
        </p:nvSpPr>
        <p:spPr>
          <a:xfrm rot="19933797">
            <a:off x="2235169" y="3804285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1</a:t>
            </a:r>
            <a:r>
              <a:rPr lang="de-DE" baseline="30000" dirty="0">
                <a:solidFill>
                  <a:srgbClr val="457A93"/>
                </a:solidFill>
              </a:rPr>
              <a:t>30°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C2D11965-032E-17FA-83A7-AE3274FE9929}"/>
              </a:ext>
            </a:extLst>
          </p:cNvPr>
          <p:cNvSpPr txBox="1"/>
          <p:nvPr/>
        </p:nvSpPr>
        <p:spPr>
          <a:xfrm rot="16200000">
            <a:off x="-326597" y="3636742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1</a:t>
            </a:r>
            <a:r>
              <a:rPr lang="de-DE" baseline="30000" dirty="0">
                <a:solidFill>
                  <a:srgbClr val="457A93"/>
                </a:solidFill>
              </a:rPr>
              <a:t>90°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pic>
        <p:nvPicPr>
          <p:cNvPr id="43" name="Grafik 42" descr="Bild mit einfarbiger Füllung">
            <a:extLst>
              <a:ext uri="{FF2B5EF4-FFF2-40B4-BE49-F238E27FC236}">
                <a16:creationId xmlns:a16="http://schemas.microsoft.com/office/drawing/2014/main" id="{5BA1B815-1F75-B100-CC65-5E8E302518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96000" y="2334563"/>
            <a:ext cx="914400" cy="914400"/>
          </a:xfrm>
          <a:prstGeom prst="rect">
            <a:avLst/>
          </a:prstGeom>
        </p:spPr>
      </p:pic>
      <p:sp>
        <p:nvSpPr>
          <p:cNvPr id="44" name="Geschweifte Klammer links 43">
            <a:extLst>
              <a:ext uri="{FF2B5EF4-FFF2-40B4-BE49-F238E27FC236}">
                <a16:creationId xmlns:a16="http://schemas.microsoft.com/office/drawing/2014/main" id="{B257BE5C-9124-4CD5-58C6-9C9E50205BE1}"/>
              </a:ext>
            </a:extLst>
          </p:cNvPr>
          <p:cNvSpPr/>
          <p:nvPr/>
        </p:nvSpPr>
        <p:spPr>
          <a:xfrm rot="3789964">
            <a:off x="3405892" y="803350"/>
            <a:ext cx="405007" cy="5169688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00CE6C94-2BD1-3B09-BBF3-572A5D446675}"/>
              </a:ext>
            </a:extLst>
          </p:cNvPr>
          <p:cNvSpPr txBox="1"/>
          <p:nvPr/>
        </p:nvSpPr>
        <p:spPr>
          <a:xfrm rot="19933797">
            <a:off x="2841536" y="2912573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2</a:t>
            </a:r>
            <a:r>
              <a:rPr lang="de-DE" baseline="30000" dirty="0">
                <a:solidFill>
                  <a:srgbClr val="457A93"/>
                </a:solidFill>
              </a:rPr>
              <a:t>30°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sp>
        <p:nvSpPr>
          <p:cNvPr id="46" name="Geschweifte Klammer links 45">
            <a:extLst>
              <a:ext uri="{FF2B5EF4-FFF2-40B4-BE49-F238E27FC236}">
                <a16:creationId xmlns:a16="http://schemas.microsoft.com/office/drawing/2014/main" id="{A2CACDB0-41B2-2C0B-20A6-B7986FBDFD65}"/>
              </a:ext>
            </a:extLst>
          </p:cNvPr>
          <p:cNvSpPr/>
          <p:nvPr/>
        </p:nvSpPr>
        <p:spPr>
          <a:xfrm rot="15916775">
            <a:off x="2277862" y="4874371"/>
            <a:ext cx="228238" cy="1595532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C48AD863-246F-20F8-5343-D409349FCDED}"/>
              </a:ext>
            </a:extLst>
          </p:cNvPr>
          <p:cNvSpPr txBox="1"/>
          <p:nvPr/>
        </p:nvSpPr>
        <p:spPr>
          <a:xfrm rot="21295887">
            <a:off x="1876171" y="5617226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1</a:t>
            </a:r>
            <a:r>
              <a:rPr lang="de-DE" baseline="30000" dirty="0">
                <a:solidFill>
                  <a:srgbClr val="457A93"/>
                </a:solidFill>
              </a:rPr>
              <a:t>5°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pic>
        <p:nvPicPr>
          <p:cNvPr id="48" name="Grafik 47" descr="Bild mit einfarbiger Füllung">
            <a:extLst>
              <a:ext uri="{FF2B5EF4-FFF2-40B4-BE49-F238E27FC236}">
                <a16:creationId xmlns:a16="http://schemas.microsoft.com/office/drawing/2014/main" id="{C46C3268-14B3-EECC-1973-AE6F17018C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21214" y="4735706"/>
            <a:ext cx="914400" cy="914400"/>
          </a:xfrm>
          <a:prstGeom prst="rect">
            <a:avLst/>
          </a:prstGeom>
        </p:spPr>
      </p:pic>
      <p:pic>
        <p:nvPicPr>
          <p:cNvPr id="49" name="Grafik 48" descr="Bild mit einfarbiger Füllung">
            <a:extLst>
              <a:ext uri="{FF2B5EF4-FFF2-40B4-BE49-F238E27FC236}">
                <a16:creationId xmlns:a16="http://schemas.microsoft.com/office/drawing/2014/main" id="{C075AEFD-5ADE-FC36-AEB8-97EAB048BC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22795" y="4678158"/>
            <a:ext cx="914400" cy="914400"/>
          </a:xfrm>
          <a:prstGeom prst="rect">
            <a:avLst/>
          </a:prstGeom>
        </p:spPr>
      </p:pic>
      <p:pic>
        <p:nvPicPr>
          <p:cNvPr id="50" name="Grafik 49" descr="Bild mit einfarbiger Füllung">
            <a:extLst>
              <a:ext uri="{FF2B5EF4-FFF2-40B4-BE49-F238E27FC236}">
                <a16:creationId xmlns:a16="http://schemas.microsoft.com/office/drawing/2014/main" id="{F51D3300-60E7-2849-6087-C33D6443A8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21497" y="4628371"/>
            <a:ext cx="914400" cy="914400"/>
          </a:xfrm>
          <a:prstGeom prst="rect">
            <a:avLst/>
          </a:prstGeom>
        </p:spPr>
      </p:pic>
      <p:pic>
        <p:nvPicPr>
          <p:cNvPr id="6" name="Grafik 5" descr="Bild mit einfarbiger Füllung">
            <a:extLst>
              <a:ext uri="{FF2B5EF4-FFF2-40B4-BE49-F238E27FC236}">
                <a16:creationId xmlns:a16="http://schemas.microsoft.com/office/drawing/2014/main" id="{CB37E29F-6C04-E185-3084-2B3BAD2F7E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78439" y="4918234"/>
            <a:ext cx="914400" cy="9144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85911692-EAFA-5916-CEE2-52EFE8270AC2}"/>
              </a:ext>
            </a:extLst>
          </p:cNvPr>
          <p:cNvSpPr txBox="1"/>
          <p:nvPr/>
        </p:nvSpPr>
        <p:spPr>
          <a:xfrm>
            <a:off x="1587529" y="1126281"/>
            <a:ext cx="65301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 err="1">
                <a:solidFill>
                  <a:srgbClr val="457A93"/>
                </a:solidFill>
              </a:rPr>
              <a:t>Simulate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obstacles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by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increasing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optical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thickness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to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very</a:t>
            </a:r>
            <a:r>
              <a:rPr lang="de-DE" b="1" dirty="0">
                <a:solidFill>
                  <a:srgbClr val="457A93"/>
                </a:solidFill>
              </a:rPr>
              <a:t> high </a:t>
            </a:r>
            <a:r>
              <a:rPr lang="de-DE" b="1" dirty="0" err="1">
                <a:solidFill>
                  <a:srgbClr val="457A93"/>
                </a:solidFill>
              </a:rPr>
              <a:t>values</a:t>
            </a:r>
            <a:r>
              <a:rPr lang="de-DE" b="1" dirty="0">
                <a:solidFill>
                  <a:srgbClr val="457A93"/>
                </a:solidFill>
              </a:rPr>
              <a:t> in a non-</a:t>
            </a:r>
            <a:r>
              <a:rPr lang="de-DE" b="1" dirty="0" err="1">
                <a:solidFill>
                  <a:srgbClr val="457A93"/>
                </a:solidFill>
              </a:rPr>
              <a:t>scattering</a:t>
            </a:r>
            <a:r>
              <a:rPr lang="de-DE" b="1" dirty="0">
                <a:solidFill>
                  <a:srgbClr val="457A93"/>
                </a:solidFill>
              </a:rPr>
              <a:t> LBL-RT </a:t>
            </a:r>
            <a:r>
              <a:rPr lang="de-DE" b="1" dirty="0" err="1">
                <a:solidFill>
                  <a:srgbClr val="457A93"/>
                </a:solidFill>
              </a:rPr>
              <a:t>model</a:t>
            </a:r>
            <a:endParaRPr lang="de-DE" b="1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/>
              <a:t>1) </a:t>
            </a:r>
            <a:r>
              <a:rPr lang="de-DE" b="1" dirty="0" err="1"/>
              <a:t>simulate</a:t>
            </a:r>
            <a:r>
              <a:rPr lang="de-DE" b="1" dirty="0"/>
              <a:t> </a:t>
            </a:r>
            <a:r>
              <a:rPr lang="de-DE" b="1" dirty="0" err="1"/>
              <a:t>obstacle</a:t>
            </a:r>
            <a:r>
              <a:rPr lang="de-DE" b="1" dirty="0"/>
              <a:t> at ambient </a:t>
            </a:r>
            <a:r>
              <a:rPr lang="de-DE" b="1" dirty="0" err="1"/>
              <a:t>temperature</a:t>
            </a:r>
            <a:endParaRPr lang="de-DE" b="1" dirty="0"/>
          </a:p>
          <a:p>
            <a:r>
              <a:rPr lang="de-DE" b="1" dirty="0">
                <a:solidFill>
                  <a:srgbClr val="457A93"/>
                </a:solidFill>
              </a:rPr>
              <a:t>     </a:t>
            </a:r>
            <a:r>
              <a:rPr lang="de-DE" b="1" dirty="0">
                <a:solidFill>
                  <a:srgbClr val="FF0000"/>
                </a:solidFill>
              </a:rPr>
              <a:t>2) </a:t>
            </a:r>
            <a:r>
              <a:rPr lang="de-DE" b="1" dirty="0" err="1">
                <a:solidFill>
                  <a:srgbClr val="FF0000"/>
                </a:solidFill>
              </a:rPr>
              <a:t>simulate</a:t>
            </a:r>
            <a:r>
              <a:rPr lang="de-DE" b="1" dirty="0">
                <a:solidFill>
                  <a:srgbClr val="FF0000"/>
                </a:solidFill>
              </a:rPr>
              <a:t> warmer </a:t>
            </a:r>
            <a:r>
              <a:rPr lang="de-DE" b="1" dirty="0" err="1">
                <a:solidFill>
                  <a:srgbClr val="FF0000"/>
                </a:solidFill>
              </a:rPr>
              <a:t>obstacle</a:t>
            </a:r>
            <a:r>
              <a:rPr lang="de-DE" b="1" dirty="0">
                <a:solidFill>
                  <a:srgbClr val="FF0000"/>
                </a:solidFill>
              </a:rPr>
              <a:t> (e.g. + 5K)</a:t>
            </a:r>
          </a:p>
        </p:txBody>
      </p:sp>
    </p:spTree>
    <p:extLst>
      <p:ext uri="{BB962C8B-B14F-4D97-AF65-F5344CB8AC3E}">
        <p14:creationId xmlns:p14="http://schemas.microsoft.com/office/powerpoint/2010/main" val="3386314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Main Motivation</a:t>
            </a:r>
            <a:endParaRPr lang="de-DE" sz="32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External error sources like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physical obstacles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but also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radio frequency interference (RFI)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other disturbances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can have an impact on observations and the quality of the obtained atmospheric profile</a:t>
            </a:r>
            <a:endParaRPr lang="en-US" sz="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800" dirty="0">
                <a:solidFill>
                  <a:schemeClr val="bg1"/>
                </a:solidFill>
              </a:rPr>
              <a:t>t</a:t>
            </a:r>
            <a:br>
              <a:rPr lang="en-US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 important to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search for a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suitable measurement location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with 	low disturbances and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properly set-up the instrument</a:t>
            </a:r>
          </a:p>
          <a:p>
            <a:pPr>
              <a:buClr>
                <a:srgbClr val="C00000"/>
              </a:buClr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If e.g.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trees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walls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buildings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mountains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are too close to the MWR, they can have significant repercussions in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elevation scans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which are necessary for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deriving accurate T-profiles</a:t>
            </a:r>
          </a:p>
          <a:p>
            <a:pPr marL="0" indent="0">
              <a:buClr>
                <a:srgbClr val="C00000"/>
              </a:buClr>
              <a:buNone/>
            </a:pPr>
            <a:endParaRPr lang="en-US" sz="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crucial to pinpoint the exact location of these obstacles and to 	determine a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minimum distance at which they do not interfere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with 	the MWR anymore</a:t>
            </a:r>
          </a:p>
          <a:p>
            <a:pPr>
              <a:buClr>
                <a:srgbClr val="C00000"/>
              </a:buClr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rgbClr val="C00000"/>
              </a:buClr>
            </a:pPr>
            <a:endParaRPr lang="en-US" altLang="it-IT" sz="2400" i="1" dirty="0">
              <a:solidFill>
                <a:schemeClr val="accent1">
                  <a:lumMod val="50000"/>
                </a:schemeClr>
              </a:solidFill>
              <a:latin typeface="Calibri"/>
              <a:ea typeface="Arial" charset="0"/>
              <a:cs typeface="Calibri"/>
            </a:endParaRPr>
          </a:p>
          <a:p>
            <a:pPr marL="0" indent="0"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4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9637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0938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MW-</a:t>
            </a:r>
            <a:r>
              <a:rPr lang="de-DE" sz="3600" dirty="0" err="1">
                <a:solidFill>
                  <a:srgbClr val="C00000"/>
                </a:solidFill>
              </a:rPr>
              <a:t>profiling</a:t>
            </a:r>
            <a:r>
              <a:rPr lang="de-DE" sz="3600" dirty="0">
                <a:solidFill>
                  <a:srgbClr val="C00000"/>
                </a:solidFill>
              </a:rPr>
              <a:t>: </a:t>
            </a:r>
            <a:r>
              <a:rPr lang="de-DE" sz="3600" dirty="0" err="1">
                <a:solidFill>
                  <a:srgbClr val="C00000"/>
                </a:solidFill>
              </a:rPr>
              <a:t>How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does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it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work</a:t>
            </a:r>
            <a:r>
              <a:rPr lang="de-DE" sz="3600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17438" y="1277792"/>
            <a:ext cx="10515600" cy="4991100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5</a:t>
            </a:fld>
            <a:endParaRPr lang="de-DE" sz="1400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57DCEB1A-487A-4D57-A506-32CCDF9831AC}"/>
              </a:ext>
            </a:extLst>
          </p:cNvPr>
          <p:cNvGrpSpPr/>
          <p:nvPr/>
        </p:nvGrpSpPr>
        <p:grpSpPr>
          <a:xfrm>
            <a:off x="2671709" y="1549618"/>
            <a:ext cx="6332537" cy="4862512"/>
            <a:chOff x="971600" y="692696"/>
            <a:chExt cx="6332537" cy="486251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4A14D81-F2E5-41C2-9C64-0A72F587D7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77" t="18198" r="20850" b="8598"/>
            <a:stretch>
              <a:fillRect/>
            </a:stretch>
          </p:blipFill>
          <p:spPr bwMode="auto">
            <a:xfrm>
              <a:off x="971600" y="692696"/>
              <a:ext cx="6332537" cy="4862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BAC20D19-6F92-4E96-BC5B-CEB75B17299E}"/>
                </a:ext>
              </a:extLst>
            </p:cNvPr>
            <p:cNvSpPr/>
            <p:nvPr/>
          </p:nvSpPr>
          <p:spPr bwMode="auto">
            <a:xfrm>
              <a:off x="4211960" y="1052736"/>
              <a:ext cx="504056" cy="3888432"/>
            </a:xfrm>
            <a:prstGeom prst="rect">
              <a:avLst/>
            </a:prstGeom>
            <a:solidFill>
              <a:srgbClr val="CD0921">
                <a:alpha val="3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0C288397-7308-439B-8CD7-FFD693D62BD6}"/>
                </a:ext>
              </a:extLst>
            </p:cNvPr>
            <p:cNvSpPr/>
            <p:nvPr/>
          </p:nvSpPr>
          <p:spPr bwMode="auto">
            <a:xfrm>
              <a:off x="2627784" y="1052736"/>
              <a:ext cx="504056" cy="3888432"/>
            </a:xfrm>
            <a:prstGeom prst="rect">
              <a:avLst/>
            </a:prstGeom>
            <a:solidFill>
              <a:srgbClr val="3E5978">
                <a:alpha val="3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EC28B5A1-D5B7-4C4F-9BB0-589909AFCCB9}"/>
              </a:ext>
            </a:extLst>
          </p:cNvPr>
          <p:cNvSpPr txBox="1"/>
          <p:nvPr/>
        </p:nvSpPr>
        <p:spPr>
          <a:xfrm>
            <a:off x="7220909" y="4412222"/>
            <a:ext cx="1525515" cy="307777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cloud contribution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DB4A51F-E9F9-44A4-917B-C9DE0C3BFFEF}"/>
              </a:ext>
            </a:extLst>
          </p:cNvPr>
          <p:cNvSpPr txBox="1"/>
          <p:nvPr/>
        </p:nvSpPr>
        <p:spPr>
          <a:xfrm>
            <a:off x="8907422" y="914751"/>
            <a:ext cx="31235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D83C4F"/>
                </a:solidFill>
                <a:latin typeface="Calibri"/>
                <a:cs typeface="Calibri"/>
              </a:rPr>
              <a:t>Oxygen absorption line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>
                <a:solidFill>
                  <a:srgbClr val="D83C4F"/>
                </a:solidFill>
                <a:latin typeface="Calibri"/>
                <a:cs typeface="Calibri"/>
                <a:sym typeface="Wingdings"/>
              </a:rPr>
              <a:t>constant mixing ratio with height </a:t>
            </a:r>
            <a:r>
              <a:rPr lang="en-US" dirty="0">
                <a:solidFill>
                  <a:srgbClr val="D83C4F"/>
                </a:solidFill>
                <a:latin typeface="Calibri"/>
                <a:cs typeface="Calibri"/>
                <a:sym typeface="Wingdings" panose="05000000000000000000" pitchFamily="2" charset="2"/>
              </a:rPr>
              <a:t> TB only a function of T and p  </a:t>
            </a:r>
            <a:r>
              <a:rPr lang="en-US" b="1" dirty="0">
                <a:solidFill>
                  <a:srgbClr val="D83C4F"/>
                </a:solidFill>
                <a:latin typeface="Calibri"/>
                <a:cs typeface="Calibri"/>
                <a:sym typeface="Wingdings"/>
              </a:rPr>
              <a:t>used for </a:t>
            </a:r>
            <a:r>
              <a:rPr lang="en-US" b="1" u="sng" dirty="0">
                <a:solidFill>
                  <a:srgbClr val="D83C4F"/>
                </a:solidFill>
                <a:latin typeface="Calibri"/>
                <a:cs typeface="Calibri"/>
                <a:sym typeface="Wingdings"/>
              </a:rPr>
              <a:t>temperature profiling</a:t>
            </a:r>
          </a:p>
          <a:p>
            <a:endParaRPr lang="en-US" dirty="0">
              <a:solidFill>
                <a:srgbClr val="D83C4F"/>
              </a:solidFill>
              <a:latin typeface="Calibri"/>
              <a:cs typeface="Calibri"/>
              <a:sym typeface="Wingdings"/>
            </a:endParaRPr>
          </a:p>
          <a:p>
            <a:r>
              <a:rPr lang="en-US" dirty="0">
                <a:solidFill>
                  <a:srgbClr val="D83C4F"/>
                </a:solidFill>
                <a:latin typeface="Calibri"/>
                <a:cs typeface="Calibri"/>
              </a:rPr>
              <a:t>O2-band channels are</a:t>
            </a:r>
          </a:p>
          <a:p>
            <a:r>
              <a:rPr lang="en-US" b="1" dirty="0">
                <a:solidFill>
                  <a:srgbClr val="D83C4F"/>
                </a:solidFill>
                <a:latin typeface="Calibri"/>
                <a:cs typeface="Calibri"/>
              </a:rPr>
              <a:t>optically thick</a:t>
            </a:r>
            <a:r>
              <a:rPr lang="en-US" dirty="0">
                <a:solidFill>
                  <a:srgbClr val="D83C4F"/>
                </a:solidFill>
                <a:latin typeface="Calibri"/>
                <a:cs typeface="Calibri"/>
              </a:rPr>
              <a:t>,</a:t>
            </a:r>
          </a:p>
          <a:p>
            <a:r>
              <a:rPr lang="en-US" dirty="0">
                <a:solidFill>
                  <a:srgbClr val="D83C4F"/>
                </a:solidFill>
                <a:latin typeface="Calibri"/>
                <a:cs typeface="Calibri"/>
              </a:rPr>
              <a:t>especially </a:t>
            </a:r>
            <a:r>
              <a:rPr lang="en-US" b="1" dirty="0" err="1">
                <a:solidFill>
                  <a:srgbClr val="D83C4F"/>
                </a:solidFill>
                <a:latin typeface="Calibri"/>
                <a:cs typeface="Calibri"/>
              </a:rPr>
              <a:t>ch</a:t>
            </a:r>
            <a:r>
              <a:rPr lang="en-US" b="1" dirty="0">
                <a:solidFill>
                  <a:srgbClr val="D83C4F"/>
                </a:solidFill>
                <a:latin typeface="Calibri"/>
                <a:cs typeface="Calibri"/>
              </a:rPr>
              <a:t> 11-14</a:t>
            </a:r>
            <a:r>
              <a:rPr lang="en-US" dirty="0">
                <a:solidFill>
                  <a:srgbClr val="D83C4F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>
                <a:solidFill>
                  <a:srgbClr val="D83C4F"/>
                </a:solidFill>
                <a:latin typeface="Calibri"/>
                <a:cs typeface="Calibri"/>
                <a:sym typeface="Wingdings" panose="05000000000000000000" pitchFamily="2" charset="2"/>
              </a:rPr>
              <a:t>MWR does not penetrate that far into the atmosphere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>
                <a:solidFill>
                  <a:srgbClr val="D83C4F"/>
                </a:solidFill>
                <a:latin typeface="Calibri"/>
                <a:cs typeface="Calibri"/>
                <a:sym typeface="Wingdings" panose="05000000000000000000" pitchFamily="2" charset="2"/>
              </a:rPr>
              <a:t>Measured TBs are Ts nearer to the ground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>
                <a:solidFill>
                  <a:srgbClr val="D83C4F"/>
                </a:solidFill>
                <a:latin typeface="Calibri"/>
                <a:cs typeface="Calibri"/>
                <a:sym typeface="Wingdings" panose="05000000000000000000" pitchFamily="2" charset="2"/>
              </a:rPr>
              <a:t>The more optically thinner the channels get, the farther the reach into the atmos.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>
                <a:solidFill>
                  <a:srgbClr val="D83C4F"/>
                </a:solidFill>
                <a:latin typeface="Calibri"/>
                <a:cs typeface="Calibri"/>
                <a:sym typeface="Wingdings" panose="05000000000000000000" pitchFamily="2" charset="2"/>
              </a:rPr>
              <a:t>Elevation scans add more layers the</a:t>
            </a:r>
            <a:br>
              <a:rPr lang="en-US" dirty="0">
                <a:solidFill>
                  <a:srgbClr val="D83C4F"/>
                </a:solidFill>
                <a:latin typeface="Calibri"/>
                <a:cs typeface="Calibri"/>
                <a:sym typeface="Wingdings" panose="05000000000000000000" pitchFamily="2" charset="2"/>
              </a:rPr>
            </a:br>
            <a:r>
              <a:rPr lang="en-US" dirty="0">
                <a:solidFill>
                  <a:srgbClr val="D83C4F"/>
                </a:solidFill>
                <a:latin typeface="Calibri"/>
                <a:cs typeface="Calibri"/>
                <a:sym typeface="Wingdings" panose="05000000000000000000" pitchFamily="2" charset="2"/>
              </a:rPr>
              <a:t>MWR can</a:t>
            </a:r>
            <a:br>
              <a:rPr lang="en-US" dirty="0">
                <a:solidFill>
                  <a:srgbClr val="D83C4F"/>
                </a:solidFill>
                <a:latin typeface="Calibri"/>
                <a:cs typeface="Calibri"/>
                <a:sym typeface="Wingdings" panose="05000000000000000000" pitchFamily="2" charset="2"/>
              </a:rPr>
            </a:br>
            <a:r>
              <a:rPr lang="en-US" dirty="0">
                <a:solidFill>
                  <a:srgbClr val="D83C4F"/>
                </a:solidFill>
                <a:latin typeface="Calibri"/>
                <a:cs typeface="Calibri"/>
                <a:sym typeface="Wingdings" panose="05000000000000000000" pitchFamily="2" charset="2"/>
              </a:rPr>
              <a:t>reach</a:t>
            </a:r>
            <a:endParaRPr lang="en-US" dirty="0">
              <a:solidFill>
                <a:srgbClr val="D83C4F"/>
              </a:solidFill>
              <a:latin typeface="Calibri"/>
              <a:cs typeface="Calibri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B6570D3-1681-44FA-90DA-70FE315EC6C9}"/>
              </a:ext>
            </a:extLst>
          </p:cNvPr>
          <p:cNvSpPr txBox="1"/>
          <p:nvPr/>
        </p:nvSpPr>
        <p:spPr>
          <a:xfrm>
            <a:off x="93395" y="1828379"/>
            <a:ext cx="284905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95A3B5"/>
                </a:solidFill>
                <a:latin typeface="Calibri"/>
                <a:cs typeface="Calibri"/>
              </a:rPr>
              <a:t>pressure broadened WV line </a:t>
            </a:r>
            <a: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/>
              </a:rPr>
              <a:t> total water vapor &amp; weak</a:t>
            </a:r>
            <a:b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/>
              </a:rPr>
            </a:br>
            <a: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/>
              </a:rPr>
              <a:t>     profile information</a:t>
            </a:r>
          </a:p>
          <a:p>
            <a:endParaRPr lang="en-US" dirty="0">
              <a:solidFill>
                <a:srgbClr val="95A3B5"/>
              </a:solidFill>
              <a:latin typeface="Calibri"/>
              <a:cs typeface="Calibri"/>
              <a:sym typeface="Wingdings"/>
            </a:endParaRPr>
          </a:p>
          <a:p>
            <a: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/>
              </a:rPr>
              <a:t>WV channels are</a:t>
            </a:r>
          </a:p>
          <a:p>
            <a:r>
              <a:rPr lang="en-US" b="1" dirty="0">
                <a:solidFill>
                  <a:srgbClr val="95A3B5"/>
                </a:solidFill>
                <a:latin typeface="Calibri"/>
                <a:cs typeface="Calibri"/>
                <a:sym typeface="Wingdings"/>
              </a:rPr>
              <a:t>optically thin</a:t>
            </a:r>
            <a: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 panose="05000000000000000000" pitchFamily="2" charset="2"/>
              </a:rPr>
              <a:t>MWR can “see” far into the atmosphere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 panose="05000000000000000000" pitchFamily="2" charset="2"/>
              </a:rPr>
              <a:t>Is more susceptible to external errors like RFI and far away obstacles</a:t>
            </a:r>
            <a:endParaRPr lang="en-US" dirty="0">
              <a:solidFill>
                <a:srgbClr val="95A3B5"/>
              </a:solidFill>
              <a:latin typeface="Calibri"/>
              <a:cs typeface="Calibri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29D100A-DD75-4BA6-8AEB-2AC38A39E351}"/>
              </a:ext>
            </a:extLst>
          </p:cNvPr>
          <p:cNvSpPr txBox="1"/>
          <p:nvPr/>
        </p:nvSpPr>
        <p:spPr>
          <a:xfrm>
            <a:off x="3383521" y="991388"/>
            <a:ext cx="23128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95A3B5"/>
                </a:solidFill>
              </a:rPr>
              <a:t>H</a:t>
            </a:r>
            <a:r>
              <a:rPr lang="de-DE" baseline="-25000" dirty="0">
                <a:solidFill>
                  <a:srgbClr val="95A3B5"/>
                </a:solidFill>
              </a:rPr>
              <a:t>2</a:t>
            </a:r>
            <a:r>
              <a:rPr lang="de-DE" dirty="0">
                <a:solidFill>
                  <a:srgbClr val="95A3B5"/>
                </a:solidFill>
              </a:rPr>
              <a:t>O </a:t>
            </a:r>
            <a:r>
              <a:rPr lang="de-DE" dirty="0" err="1">
                <a:solidFill>
                  <a:srgbClr val="95A3B5"/>
                </a:solidFill>
              </a:rPr>
              <a:t>vapor</a:t>
            </a:r>
            <a:r>
              <a:rPr lang="de-DE" dirty="0">
                <a:solidFill>
                  <a:srgbClr val="95A3B5"/>
                </a:solidFill>
              </a:rPr>
              <a:t> - band</a:t>
            </a:r>
          </a:p>
          <a:p>
            <a:pPr algn="ctr"/>
            <a:r>
              <a:rPr lang="de-DE" dirty="0" err="1">
                <a:solidFill>
                  <a:srgbClr val="95A3B5"/>
                </a:solidFill>
              </a:rPr>
              <a:t>humidity</a:t>
            </a:r>
            <a:endParaRPr lang="de-DE" dirty="0">
              <a:solidFill>
                <a:srgbClr val="95A3B5"/>
              </a:solidFill>
            </a:endParaRPr>
          </a:p>
          <a:p>
            <a:pPr algn="ctr"/>
            <a:r>
              <a:rPr lang="de-DE" dirty="0">
                <a:solidFill>
                  <a:srgbClr val="95A3B5"/>
                </a:solidFill>
              </a:rPr>
              <a:t>(</a:t>
            </a:r>
            <a:r>
              <a:rPr lang="de-DE" dirty="0" err="1">
                <a:solidFill>
                  <a:srgbClr val="95A3B5"/>
                </a:solidFill>
              </a:rPr>
              <a:t>channel</a:t>
            </a:r>
            <a:r>
              <a:rPr lang="de-DE" dirty="0">
                <a:solidFill>
                  <a:srgbClr val="95A3B5"/>
                </a:solidFill>
              </a:rPr>
              <a:t> 1-7)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F6B5F46-F2D1-482C-AFAC-B8825F658006}"/>
              </a:ext>
            </a:extLst>
          </p:cNvPr>
          <p:cNvSpPr txBox="1"/>
          <p:nvPr/>
        </p:nvSpPr>
        <p:spPr>
          <a:xfrm>
            <a:off x="5245583" y="991388"/>
            <a:ext cx="17511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D83C4F"/>
                </a:solidFill>
              </a:rPr>
              <a:t>O</a:t>
            </a:r>
            <a:r>
              <a:rPr lang="de-DE" baseline="-25000" dirty="0">
                <a:solidFill>
                  <a:srgbClr val="D83C4F"/>
                </a:solidFill>
              </a:rPr>
              <a:t>2 </a:t>
            </a:r>
            <a:r>
              <a:rPr lang="de-DE" dirty="0">
                <a:solidFill>
                  <a:srgbClr val="D83C4F"/>
                </a:solidFill>
              </a:rPr>
              <a:t>- band</a:t>
            </a:r>
          </a:p>
          <a:p>
            <a:pPr algn="ctr"/>
            <a:r>
              <a:rPr lang="de-DE" dirty="0" err="1">
                <a:solidFill>
                  <a:srgbClr val="D83C4F"/>
                </a:solidFill>
              </a:rPr>
              <a:t>temperature</a:t>
            </a:r>
            <a:endParaRPr lang="de-DE" baseline="-25000" dirty="0">
              <a:solidFill>
                <a:srgbClr val="D83C4F"/>
              </a:solidFill>
            </a:endParaRPr>
          </a:p>
          <a:p>
            <a:pPr algn="ctr"/>
            <a:r>
              <a:rPr lang="de-DE" dirty="0">
                <a:solidFill>
                  <a:srgbClr val="D83C4F"/>
                </a:solidFill>
              </a:rPr>
              <a:t>(</a:t>
            </a:r>
            <a:r>
              <a:rPr lang="de-DE" dirty="0" err="1">
                <a:solidFill>
                  <a:srgbClr val="D83C4F"/>
                </a:solidFill>
              </a:rPr>
              <a:t>channel</a:t>
            </a:r>
            <a:r>
              <a:rPr lang="de-DE" dirty="0">
                <a:solidFill>
                  <a:srgbClr val="D83C4F"/>
                </a:solidFill>
              </a:rPr>
              <a:t> 8-14)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137EA2F0-C570-E2E4-83F4-7EAF150CD632}"/>
              </a:ext>
            </a:extLst>
          </p:cNvPr>
          <p:cNvSpPr/>
          <p:nvPr/>
        </p:nvSpPr>
        <p:spPr>
          <a:xfrm>
            <a:off x="6162060" y="2197194"/>
            <a:ext cx="56150" cy="60842"/>
          </a:xfrm>
          <a:prstGeom prst="ellipse">
            <a:avLst/>
          </a:prstGeom>
          <a:solidFill>
            <a:srgbClr val="FF6D6D"/>
          </a:solidFill>
          <a:ln>
            <a:solidFill>
              <a:srgbClr val="D83C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6EFD91F7-1FC7-F53D-44BE-4D558986A057}"/>
              </a:ext>
            </a:extLst>
          </p:cNvPr>
          <p:cNvSpPr/>
          <p:nvPr/>
        </p:nvSpPr>
        <p:spPr>
          <a:xfrm>
            <a:off x="6207441" y="2114373"/>
            <a:ext cx="56150" cy="60842"/>
          </a:xfrm>
          <a:prstGeom prst="ellipse">
            <a:avLst/>
          </a:prstGeom>
          <a:solidFill>
            <a:srgbClr val="FF6D6D"/>
          </a:solidFill>
          <a:ln>
            <a:solidFill>
              <a:srgbClr val="D83C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EAF49109-4668-DD36-ED6B-9476B623B5E9}"/>
              </a:ext>
            </a:extLst>
          </p:cNvPr>
          <p:cNvSpPr/>
          <p:nvPr/>
        </p:nvSpPr>
        <p:spPr>
          <a:xfrm>
            <a:off x="6282001" y="2075510"/>
            <a:ext cx="56150" cy="60842"/>
          </a:xfrm>
          <a:prstGeom prst="ellipse">
            <a:avLst/>
          </a:prstGeom>
          <a:solidFill>
            <a:srgbClr val="FF6D6D"/>
          </a:solidFill>
          <a:ln>
            <a:solidFill>
              <a:srgbClr val="D83C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350FC5BE-2E40-2DB3-CB45-362BD246EE39}"/>
              </a:ext>
            </a:extLst>
          </p:cNvPr>
          <p:cNvSpPr/>
          <p:nvPr/>
        </p:nvSpPr>
        <p:spPr>
          <a:xfrm>
            <a:off x="6376908" y="2053531"/>
            <a:ext cx="56150" cy="60842"/>
          </a:xfrm>
          <a:prstGeom prst="ellipse">
            <a:avLst/>
          </a:prstGeom>
          <a:solidFill>
            <a:srgbClr val="FF6D6D"/>
          </a:solidFill>
          <a:ln>
            <a:solidFill>
              <a:srgbClr val="D83C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2B02D99-EA2F-737A-D238-F65D41623E31}"/>
              </a:ext>
            </a:extLst>
          </p:cNvPr>
          <p:cNvSpPr txBox="1"/>
          <p:nvPr/>
        </p:nvSpPr>
        <p:spPr>
          <a:xfrm>
            <a:off x="6914836" y="2339472"/>
            <a:ext cx="919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err="1">
                <a:solidFill>
                  <a:srgbClr val="D83C4F"/>
                </a:solidFill>
              </a:rPr>
              <a:t>ch</a:t>
            </a:r>
            <a:r>
              <a:rPr lang="de-DE" sz="1200" dirty="0">
                <a:solidFill>
                  <a:srgbClr val="D83C4F"/>
                </a:solidFill>
              </a:rPr>
              <a:t> 11-14</a:t>
            </a:r>
          </a:p>
        </p:txBody>
      </p: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D1E0CBDD-A5DA-7991-05E3-E5EE3B7BB42D}"/>
              </a:ext>
            </a:extLst>
          </p:cNvPr>
          <p:cNvCxnSpPr>
            <a:cxnSpLocks/>
          </p:cNvCxnSpPr>
          <p:nvPr/>
        </p:nvCxnSpPr>
        <p:spPr>
          <a:xfrm flipH="1" flipV="1">
            <a:off x="6310076" y="2193501"/>
            <a:ext cx="760791" cy="279746"/>
          </a:xfrm>
          <a:prstGeom prst="straightConnector1">
            <a:avLst/>
          </a:prstGeom>
          <a:ln>
            <a:solidFill>
              <a:srgbClr val="FF6D6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llipse 18">
            <a:extLst>
              <a:ext uri="{FF2B5EF4-FFF2-40B4-BE49-F238E27FC236}">
                <a16:creationId xmlns:a16="http://schemas.microsoft.com/office/drawing/2014/main" id="{59878F94-B5B2-B6EE-EDBA-7E5250AA98AE}"/>
              </a:ext>
            </a:extLst>
          </p:cNvPr>
          <p:cNvSpPr/>
          <p:nvPr/>
        </p:nvSpPr>
        <p:spPr>
          <a:xfrm>
            <a:off x="5947163" y="4505269"/>
            <a:ext cx="56150" cy="60842"/>
          </a:xfrm>
          <a:prstGeom prst="ellipse">
            <a:avLst/>
          </a:prstGeom>
          <a:solidFill>
            <a:srgbClr val="FF6D6D"/>
          </a:solidFill>
          <a:ln>
            <a:solidFill>
              <a:srgbClr val="D83C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61EF1F3D-B5B7-5B2D-9332-0AF07FF2307D}"/>
              </a:ext>
            </a:extLst>
          </p:cNvPr>
          <p:cNvSpPr/>
          <p:nvPr/>
        </p:nvSpPr>
        <p:spPr>
          <a:xfrm>
            <a:off x="6031031" y="3835483"/>
            <a:ext cx="56150" cy="60842"/>
          </a:xfrm>
          <a:prstGeom prst="ellipse">
            <a:avLst/>
          </a:prstGeom>
          <a:solidFill>
            <a:srgbClr val="FF6D6D"/>
          </a:solidFill>
          <a:ln>
            <a:solidFill>
              <a:srgbClr val="D83C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9CB919CE-188B-B189-F642-290172239827}"/>
              </a:ext>
            </a:extLst>
          </p:cNvPr>
          <p:cNvSpPr/>
          <p:nvPr/>
        </p:nvSpPr>
        <p:spPr>
          <a:xfrm>
            <a:off x="6087181" y="3028298"/>
            <a:ext cx="56150" cy="60842"/>
          </a:xfrm>
          <a:prstGeom prst="ellipse">
            <a:avLst/>
          </a:prstGeom>
          <a:solidFill>
            <a:srgbClr val="FF6D6D"/>
          </a:solidFill>
          <a:ln>
            <a:solidFill>
              <a:srgbClr val="D83C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6F5F204C-0D97-13C9-50D5-915CF2474E8E}"/>
              </a:ext>
            </a:extLst>
          </p:cNvPr>
          <p:cNvSpPr txBox="1"/>
          <p:nvPr/>
        </p:nvSpPr>
        <p:spPr>
          <a:xfrm>
            <a:off x="4970380" y="3398039"/>
            <a:ext cx="919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 err="1">
                <a:solidFill>
                  <a:srgbClr val="D83C4F"/>
                </a:solidFill>
              </a:rPr>
              <a:t>ch</a:t>
            </a:r>
            <a:r>
              <a:rPr lang="de-DE" sz="1200" dirty="0">
                <a:solidFill>
                  <a:srgbClr val="D83C4F"/>
                </a:solidFill>
              </a:rPr>
              <a:t> 8-10</a:t>
            </a:r>
          </a:p>
        </p:txBody>
      </p: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DEBFF33E-0F97-2F02-B4F9-0C8E32A2EE55}"/>
              </a:ext>
            </a:extLst>
          </p:cNvPr>
          <p:cNvCxnSpPr>
            <a:cxnSpLocks/>
          </p:cNvCxnSpPr>
          <p:nvPr/>
        </p:nvCxnSpPr>
        <p:spPr>
          <a:xfrm flipV="1">
            <a:off x="5718735" y="3089140"/>
            <a:ext cx="309383" cy="339860"/>
          </a:xfrm>
          <a:prstGeom prst="straightConnector1">
            <a:avLst/>
          </a:prstGeom>
          <a:ln>
            <a:solidFill>
              <a:srgbClr val="FF6D6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124F9170-AADF-D252-DC8E-3E2548AD5BBF}"/>
              </a:ext>
            </a:extLst>
          </p:cNvPr>
          <p:cNvCxnSpPr>
            <a:cxnSpLocks/>
          </p:cNvCxnSpPr>
          <p:nvPr/>
        </p:nvCxnSpPr>
        <p:spPr>
          <a:xfrm>
            <a:off x="5647582" y="3675038"/>
            <a:ext cx="276248" cy="737466"/>
          </a:xfrm>
          <a:prstGeom prst="straightConnector1">
            <a:avLst/>
          </a:prstGeom>
          <a:ln>
            <a:solidFill>
              <a:srgbClr val="FF6D6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853DFD3D-203F-5162-921F-E065B8BD99CC}"/>
              </a:ext>
            </a:extLst>
          </p:cNvPr>
          <p:cNvCxnSpPr>
            <a:cxnSpLocks/>
          </p:cNvCxnSpPr>
          <p:nvPr/>
        </p:nvCxnSpPr>
        <p:spPr>
          <a:xfrm>
            <a:off x="5718735" y="3576018"/>
            <a:ext cx="309383" cy="236785"/>
          </a:xfrm>
          <a:prstGeom prst="straightConnector1">
            <a:avLst/>
          </a:prstGeom>
          <a:ln>
            <a:solidFill>
              <a:srgbClr val="FF6D6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E3EB2D82-9A3D-DC33-B12D-A8929C34B712}"/>
              </a:ext>
            </a:extLst>
          </p:cNvPr>
          <p:cNvCxnSpPr>
            <a:cxnSpLocks/>
          </p:cNvCxnSpPr>
          <p:nvPr/>
        </p:nvCxnSpPr>
        <p:spPr>
          <a:xfrm flipH="1" flipV="1">
            <a:off x="6263591" y="2265113"/>
            <a:ext cx="807276" cy="212858"/>
          </a:xfrm>
          <a:prstGeom prst="straightConnector1">
            <a:avLst/>
          </a:prstGeom>
          <a:ln>
            <a:solidFill>
              <a:srgbClr val="FF6D6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>
            <a:extLst>
              <a:ext uri="{FF2B5EF4-FFF2-40B4-BE49-F238E27FC236}">
                <a16:creationId xmlns:a16="http://schemas.microsoft.com/office/drawing/2014/main" id="{BDD585F3-A2CE-BDF5-CAEB-E936B4D9F6C3}"/>
              </a:ext>
            </a:extLst>
          </p:cNvPr>
          <p:cNvCxnSpPr>
            <a:cxnSpLocks/>
          </p:cNvCxnSpPr>
          <p:nvPr/>
        </p:nvCxnSpPr>
        <p:spPr>
          <a:xfrm flipH="1" flipV="1">
            <a:off x="6350310" y="2152221"/>
            <a:ext cx="720557" cy="312547"/>
          </a:xfrm>
          <a:prstGeom prst="straightConnector1">
            <a:avLst/>
          </a:prstGeom>
          <a:ln>
            <a:solidFill>
              <a:srgbClr val="FF6D6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6E0E26B3-B53C-E859-53F5-323524C862ED}"/>
              </a:ext>
            </a:extLst>
          </p:cNvPr>
          <p:cNvCxnSpPr>
            <a:cxnSpLocks/>
          </p:cNvCxnSpPr>
          <p:nvPr/>
        </p:nvCxnSpPr>
        <p:spPr>
          <a:xfrm flipH="1" flipV="1">
            <a:off x="6456359" y="2126613"/>
            <a:ext cx="626252" cy="346634"/>
          </a:xfrm>
          <a:prstGeom prst="straightConnector1">
            <a:avLst/>
          </a:prstGeom>
          <a:ln>
            <a:solidFill>
              <a:srgbClr val="FF6D6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26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/>
      <p:bldP spid="14" grpId="0"/>
      <p:bldP spid="16" grpId="0"/>
      <p:bldP spid="13" grpId="0"/>
      <p:bldP spid="5" grpId="0" animBg="1"/>
      <p:bldP spid="6" grpId="0" animBg="1"/>
      <p:bldP spid="15" grpId="0" animBg="1"/>
      <p:bldP spid="17" grpId="0" animBg="1"/>
      <p:bldP spid="18" grpId="0"/>
      <p:bldP spid="19" grpId="0" animBg="1"/>
      <p:bldP spid="21" grpId="0" animBg="1"/>
      <p:bldP spid="22" grpId="0" animBg="1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8347" y="317545"/>
            <a:ext cx="10515600" cy="1050667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Elevation </a:t>
            </a:r>
            <a:r>
              <a:rPr lang="de-DE" sz="3600" dirty="0" err="1">
                <a:solidFill>
                  <a:srgbClr val="C00000"/>
                </a:solidFill>
              </a:rPr>
              <a:t>vs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Zenith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Measurements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for</a:t>
            </a:r>
            <a:r>
              <a:rPr lang="de-DE" sz="3600" dirty="0">
                <a:solidFill>
                  <a:srgbClr val="C00000"/>
                </a:solidFill>
              </a:rPr>
              <a:t> T-</a:t>
            </a:r>
            <a:r>
              <a:rPr lang="de-DE" sz="3600" dirty="0" err="1">
                <a:solidFill>
                  <a:srgbClr val="C00000"/>
                </a:solidFill>
              </a:rPr>
              <a:t>profiling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200" dirty="0">
                <a:solidFill>
                  <a:srgbClr val="C00000"/>
                </a:solidFill>
              </a:rPr>
              <a:t>(Standard Deviation)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rgbClr val="C00000"/>
              </a:buClr>
            </a:pPr>
            <a:endParaRPr lang="en-US" altLang="it-IT" sz="2400" i="1" dirty="0">
              <a:solidFill>
                <a:schemeClr val="accent1">
                  <a:lumMod val="50000"/>
                </a:schemeClr>
              </a:solidFill>
              <a:latin typeface="Calibri"/>
              <a:ea typeface="Arial" charset="0"/>
              <a:cs typeface="Calibri"/>
            </a:endParaRPr>
          </a:p>
          <a:p>
            <a:pPr marL="0" indent="0"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6</a:t>
            </a:fld>
            <a:endParaRPr lang="de-DE" sz="14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834CCC8-CD4C-D832-874D-D7FCE6C34712}"/>
              </a:ext>
            </a:extLst>
          </p:cNvPr>
          <p:cNvSpPr txBox="1"/>
          <p:nvPr/>
        </p:nvSpPr>
        <p:spPr>
          <a:xfrm>
            <a:off x="311574" y="1043094"/>
            <a:ext cx="3038968" cy="5201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4EA5D90-734F-5578-2C18-2B57E0A0CB3B}"/>
              </a:ext>
            </a:extLst>
          </p:cNvPr>
          <p:cNvSpPr txBox="1"/>
          <p:nvPr/>
        </p:nvSpPr>
        <p:spPr>
          <a:xfrm>
            <a:off x="866208" y="2842191"/>
            <a:ext cx="389466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In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general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T-</a:t>
            </a:r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</a:rPr>
              <a:t>profiles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</a:rPr>
              <a:t>which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</a:rPr>
              <a:t>were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</a:rPr>
              <a:t>retrieved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</a:rPr>
              <a:t>with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</a:rPr>
              <a:t>help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</a:rPr>
              <a:t>elevation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</a:rPr>
              <a:t>scans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</a:rPr>
              <a:t>are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</a:rPr>
              <a:t>always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</a:rPr>
              <a:t>more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</a:rPr>
              <a:t>accurate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Especially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below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200m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Even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when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there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is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pointing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error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/tilt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up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</a:rPr>
              <a:t>to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 1°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de-DE" sz="2000" dirty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de-DE" sz="20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That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is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why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we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analyse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sz="2000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elevation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sz="2000" b="1" dirty="0" err="1">
                <a:solidFill>
                  <a:srgbClr val="C00000"/>
                </a:solidFill>
                <a:sym typeface="Wingdings" panose="05000000000000000000" pitchFamily="2" charset="2"/>
              </a:rPr>
              <a:t>scanning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MWRs.</a:t>
            </a:r>
            <a:endParaRPr lang="de-DE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0B73B0C-3CD6-6F86-CAEE-482F3B82D9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188" y="1185863"/>
            <a:ext cx="5518437" cy="413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61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Analyzed</a:t>
            </a:r>
            <a:r>
              <a:rPr lang="de-DE" sz="3600" dirty="0">
                <a:solidFill>
                  <a:srgbClr val="C00000"/>
                </a:solidFill>
              </a:rPr>
              <a:t> Measurement </a:t>
            </a:r>
            <a:r>
              <a:rPr lang="de-DE" sz="3600" dirty="0" err="1">
                <a:solidFill>
                  <a:srgbClr val="C00000"/>
                </a:solidFill>
              </a:rPr>
              <a:t>Uncertainties</a:t>
            </a:r>
            <a:endParaRPr lang="de-DE" sz="32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199" y="1185863"/>
            <a:ext cx="10717108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rgbClr val="C00000"/>
              </a:buClr>
              <a:buFont typeface="+mj-lt"/>
              <a:buAutoNum type="arabicPeriod"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Influence of physical Obstacles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in range of the instrument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(simulated)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eriod"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Horizontal Inhomogeneities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of the atmosphere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(measured)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eriod"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Pointing Errors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or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Tilts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of the instrument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(simulated)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eriod"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Radio Frequency Interferences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RFI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 and how to identify them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(measured)</a:t>
            </a: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à"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Focus on temperature profiling 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Focus on oxygen-band channels (8 – 14)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à"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Influences of beam width and bandwidth are negligible [Meunier et al. 2013]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This study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does not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analyze instrument uncertainties like: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	Calibration Repeatability, Biases, Drifts, Noise</a:t>
            </a:r>
          </a:p>
          <a:p>
            <a:pPr>
              <a:buClr>
                <a:srgbClr val="C00000"/>
              </a:buClr>
            </a:pP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rgbClr val="C00000"/>
              </a:buClr>
            </a:pPr>
            <a:endParaRPr lang="en-US" altLang="it-IT" sz="2400" i="1" dirty="0">
              <a:solidFill>
                <a:schemeClr val="accent1">
                  <a:lumMod val="50000"/>
                </a:schemeClr>
              </a:solidFill>
              <a:latin typeface="Calibri"/>
              <a:ea typeface="Arial" charset="0"/>
              <a:cs typeface="Calibri"/>
            </a:endParaRPr>
          </a:p>
          <a:p>
            <a:pPr marL="0" indent="0"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7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06155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7">
            <a:extLst>
              <a:ext uri="{FF2B5EF4-FFF2-40B4-BE49-F238E27FC236}">
                <a16:creationId xmlns:a16="http://schemas.microsoft.com/office/drawing/2014/main" id="{82CCCC9B-6C5F-ED63-7465-2FB483FCD6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8112395"/>
              </p:ext>
            </p:extLst>
          </p:nvPr>
        </p:nvGraphicFramePr>
        <p:xfrm>
          <a:off x="927946" y="1126281"/>
          <a:ext cx="8663093" cy="48250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663093">
                  <a:extLst>
                    <a:ext uri="{9D8B030D-6E8A-4147-A177-3AD203B41FA5}">
                      <a16:colId xmlns:a16="http://schemas.microsoft.com/office/drawing/2014/main" val="1930472617"/>
                    </a:ext>
                  </a:extLst>
                </a:gridCol>
              </a:tblGrid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898300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620137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191273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804835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807293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173376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8706020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167838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Simulating</a:t>
            </a:r>
            <a:r>
              <a:rPr lang="de-DE" sz="3600" dirty="0">
                <a:solidFill>
                  <a:srgbClr val="C00000"/>
                </a:solidFill>
              </a:rPr>
              <a:t> Obstacles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8</a:t>
            </a:fld>
            <a:endParaRPr lang="de-DE" sz="1400" dirty="0"/>
          </a:p>
        </p:txBody>
      </p:sp>
      <p:pic>
        <p:nvPicPr>
          <p:cNvPr id="7" name="Bild 9">
            <a:extLst>
              <a:ext uri="{FF2B5EF4-FFF2-40B4-BE49-F238E27FC236}">
                <a16:creationId xmlns:a16="http://schemas.microsoft.com/office/drawing/2014/main" id="{A1088E5E-E6F1-65FD-B55A-57D1FC357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946" y="5136278"/>
            <a:ext cx="483990" cy="815051"/>
          </a:xfrm>
          <a:prstGeom prst="rect">
            <a:avLst/>
          </a:prstGeom>
        </p:spPr>
      </p:pic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9CB9B053-7D84-B9B3-92E9-7DCBDBA0CD7B}"/>
              </a:ext>
            </a:extLst>
          </p:cNvPr>
          <p:cNvCxnSpPr>
            <a:cxnSpLocks/>
          </p:cNvCxnSpPr>
          <p:nvPr/>
        </p:nvCxnSpPr>
        <p:spPr>
          <a:xfrm flipH="1">
            <a:off x="1501682" y="1469813"/>
            <a:ext cx="7757465" cy="3799840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08189483-AADD-85B6-C849-5B8EF678C49B}"/>
              </a:ext>
            </a:extLst>
          </p:cNvPr>
          <p:cNvCxnSpPr>
            <a:cxnSpLocks/>
          </p:cNvCxnSpPr>
          <p:nvPr/>
        </p:nvCxnSpPr>
        <p:spPr>
          <a:xfrm flipH="1">
            <a:off x="1515246" y="5028112"/>
            <a:ext cx="7833647" cy="487466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54441E26-2C6A-A7C7-9E13-DACA03F6D46B}"/>
              </a:ext>
            </a:extLst>
          </p:cNvPr>
          <p:cNvCxnSpPr>
            <a:cxnSpLocks/>
          </p:cNvCxnSpPr>
          <p:nvPr/>
        </p:nvCxnSpPr>
        <p:spPr>
          <a:xfrm>
            <a:off x="1230478" y="1355858"/>
            <a:ext cx="0" cy="3731321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Grafik 19" descr="Laubbaum Silhouette">
            <a:extLst>
              <a:ext uri="{FF2B5EF4-FFF2-40B4-BE49-F238E27FC236}">
                <a16:creationId xmlns:a16="http://schemas.microsoft.com/office/drawing/2014/main" id="{701D9246-CDEE-D6EC-DE25-7050CDBA6D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63683" y="5043245"/>
            <a:ext cx="914400" cy="914400"/>
          </a:xfrm>
          <a:prstGeom prst="rect">
            <a:avLst/>
          </a:prstGeom>
        </p:spPr>
      </p:pic>
      <p:pic>
        <p:nvPicPr>
          <p:cNvPr id="22" name="Grafik 21" descr="Laubbaum mit einfarbiger Füllung">
            <a:extLst>
              <a:ext uri="{FF2B5EF4-FFF2-40B4-BE49-F238E27FC236}">
                <a16:creationId xmlns:a16="http://schemas.microsoft.com/office/drawing/2014/main" id="{450B3943-F5AE-DCCB-AB8F-4F8B7956CD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01481" y="5043245"/>
            <a:ext cx="914400" cy="944666"/>
          </a:xfrm>
          <a:prstGeom prst="rect">
            <a:avLst/>
          </a:prstGeom>
        </p:spPr>
      </p:pic>
      <p:sp>
        <p:nvSpPr>
          <p:cNvPr id="25" name="Pfeil: nach oben und unten 24">
            <a:extLst>
              <a:ext uri="{FF2B5EF4-FFF2-40B4-BE49-F238E27FC236}">
                <a16:creationId xmlns:a16="http://schemas.microsoft.com/office/drawing/2014/main" id="{E72F30CF-9B06-BC41-3621-625816F2CCD9}"/>
              </a:ext>
            </a:extLst>
          </p:cNvPr>
          <p:cNvSpPr/>
          <p:nvPr/>
        </p:nvSpPr>
        <p:spPr>
          <a:xfrm>
            <a:off x="10051085" y="1666647"/>
            <a:ext cx="359654" cy="3464465"/>
          </a:xfrm>
          <a:prstGeom prst="up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4000">
                <a:schemeClr val="accent1">
                  <a:lumMod val="45000"/>
                  <a:lumOff val="55000"/>
                </a:schemeClr>
              </a:gs>
              <a:gs pos="75000">
                <a:schemeClr val="accent1">
                  <a:lumMod val="45000"/>
                  <a:lumOff val="55000"/>
                </a:schemeClr>
              </a:gs>
              <a:gs pos="100000">
                <a:srgbClr val="0070C0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0C6CC49-25F2-4478-AAE5-160ACF468BCB}"/>
              </a:ext>
            </a:extLst>
          </p:cNvPr>
          <p:cNvSpPr txBox="1"/>
          <p:nvPr/>
        </p:nvSpPr>
        <p:spPr>
          <a:xfrm>
            <a:off x="9902751" y="1240166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lower</a:t>
            </a: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50A36B4A-568C-8EF7-1F24-C35229FE89A7}"/>
              </a:ext>
            </a:extLst>
          </p:cNvPr>
          <p:cNvSpPr txBox="1"/>
          <p:nvPr/>
        </p:nvSpPr>
        <p:spPr>
          <a:xfrm>
            <a:off x="9858938" y="5143280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higher</a:t>
            </a: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0412FA3-C9CB-C605-4633-D8F12FE9E6AE}"/>
              </a:ext>
            </a:extLst>
          </p:cNvPr>
          <p:cNvSpPr txBox="1"/>
          <p:nvPr/>
        </p:nvSpPr>
        <p:spPr>
          <a:xfrm>
            <a:off x="1969699" y="5452161"/>
            <a:ext cx="475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5°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45A70AD-013E-821E-4066-121E9B29E704}"/>
              </a:ext>
            </a:extLst>
          </p:cNvPr>
          <p:cNvSpPr txBox="1"/>
          <p:nvPr/>
        </p:nvSpPr>
        <p:spPr>
          <a:xfrm>
            <a:off x="2129561" y="4806864"/>
            <a:ext cx="66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30°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0D6CB338-9775-3E28-7159-9E4DEBF3FAA4}"/>
              </a:ext>
            </a:extLst>
          </p:cNvPr>
          <p:cNvSpPr txBox="1"/>
          <p:nvPr/>
        </p:nvSpPr>
        <p:spPr>
          <a:xfrm>
            <a:off x="1207543" y="4317681"/>
            <a:ext cx="66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90°</a:t>
            </a:r>
          </a:p>
        </p:txBody>
      </p:sp>
      <p:pic>
        <p:nvPicPr>
          <p:cNvPr id="34" name="Grafik 33" descr="Laubbaum mit einfarbiger Füllung">
            <a:extLst>
              <a:ext uri="{FF2B5EF4-FFF2-40B4-BE49-F238E27FC236}">
                <a16:creationId xmlns:a16="http://schemas.microsoft.com/office/drawing/2014/main" id="{D5589749-F617-559F-2664-0DACCEF170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8093" y="5430047"/>
            <a:ext cx="492107" cy="508033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4D71E263-698B-899D-FE27-5E9DF6716921}"/>
              </a:ext>
            </a:extLst>
          </p:cNvPr>
          <p:cNvSpPr txBox="1"/>
          <p:nvPr/>
        </p:nvSpPr>
        <p:spPr>
          <a:xfrm rot="5400000">
            <a:off x="9740119" y="3105834"/>
            <a:ext cx="1971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rgbClr val="457A93"/>
                </a:solidFill>
              </a:rPr>
              <a:t>optical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thickness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el-GR" dirty="0">
                <a:solidFill>
                  <a:srgbClr val="457A93"/>
                </a:solidFill>
              </a:rPr>
              <a:t>τ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of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atmosphere</a:t>
            </a: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1A87B51-9853-AD1D-3AE9-F87BAB1B9288}"/>
              </a:ext>
            </a:extLst>
          </p:cNvPr>
          <p:cNvSpPr txBox="1"/>
          <p:nvPr/>
        </p:nvSpPr>
        <p:spPr>
          <a:xfrm>
            <a:off x="1403563" y="1093317"/>
            <a:ext cx="504814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</a:rPr>
              <a:t>Assumptions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</a:rPr>
              <a:t>for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</a:rPr>
              <a:t>simulation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Horizontal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homogeneity</a:t>
            </a:r>
            <a:endParaRPr lang="de-DE" b="1" dirty="0">
              <a:solidFill>
                <a:schemeClr val="accent1">
                  <a:lumMod val="50000"/>
                </a:schemeClr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Obstacle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is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a solid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blackbody</a:t>
            </a:r>
            <a:endParaRPr lang="de-DE" b="1" dirty="0">
              <a:solidFill>
                <a:schemeClr val="accent1">
                  <a:lumMod val="50000"/>
                </a:schemeClr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Obstacle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fills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out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the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entire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 beam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width</a:t>
            </a:r>
            <a:endParaRPr lang="de-DE" b="1" dirty="0">
              <a:solidFill>
                <a:schemeClr val="accent1">
                  <a:lumMod val="50000"/>
                </a:schemeClr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b="1" dirty="0">
              <a:solidFill>
                <a:schemeClr val="accent1">
                  <a:lumMod val="50000"/>
                </a:schemeClr>
              </a:solidFill>
              <a:sym typeface="Wingdings" panose="05000000000000000000" pitchFamily="2" charset="2"/>
            </a:endParaRPr>
          </a:p>
          <a:p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Simulate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obstacles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at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various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distances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by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increasing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optical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thickness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to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very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high</a:t>
            </a:r>
            <a:br>
              <a:rPr lang="de-DE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values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in a non-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scattering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LBL-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radiative</a:t>
            </a:r>
            <a:br>
              <a:rPr lang="de-DE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transfer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model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de-DE" b="1" dirty="0" err="1">
                <a:solidFill>
                  <a:schemeClr val="accent1">
                    <a:lumMod val="50000"/>
                  </a:schemeClr>
                </a:solidFill>
              </a:rPr>
              <a:t>based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on</a:t>
            </a:r>
            <a:br>
              <a:rPr lang="de-DE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Simmer (1994))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b="1" dirty="0">
              <a:solidFill>
                <a:schemeClr val="accent1">
                  <a:lumMod val="50000"/>
                </a:schemeClr>
              </a:solidFill>
              <a:sym typeface="Wingdings" panose="05000000000000000000" pitchFamily="2" charset="2"/>
            </a:endParaRPr>
          </a:p>
        </p:txBody>
      </p:sp>
      <p:pic>
        <p:nvPicPr>
          <p:cNvPr id="13" name="Grafik 12" descr="Mittelalterlicher Turm mit einfarbiger Füllung">
            <a:extLst>
              <a:ext uri="{FF2B5EF4-FFF2-40B4-BE49-F238E27FC236}">
                <a16:creationId xmlns:a16="http://schemas.microsoft.com/office/drawing/2014/main" id="{447C0A98-F9DA-7D40-3168-24EA186C1E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99070" y="4646507"/>
            <a:ext cx="1080573" cy="1348383"/>
          </a:xfrm>
          <a:prstGeom prst="rect">
            <a:avLst/>
          </a:prstGeom>
        </p:spPr>
      </p:pic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3F35CCDF-0088-E90A-85CC-649B00FE161E}"/>
              </a:ext>
            </a:extLst>
          </p:cNvPr>
          <p:cNvCxnSpPr>
            <a:cxnSpLocks/>
          </p:cNvCxnSpPr>
          <p:nvPr/>
        </p:nvCxnSpPr>
        <p:spPr>
          <a:xfrm flipH="1">
            <a:off x="1534055" y="3712393"/>
            <a:ext cx="7904584" cy="1663982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>
            <a:extLst>
              <a:ext uri="{FF2B5EF4-FFF2-40B4-BE49-F238E27FC236}">
                <a16:creationId xmlns:a16="http://schemas.microsoft.com/office/drawing/2014/main" id="{B507B538-FD65-D062-FD15-8B956E6530F1}"/>
              </a:ext>
            </a:extLst>
          </p:cNvPr>
          <p:cNvSpPr txBox="1"/>
          <p:nvPr/>
        </p:nvSpPr>
        <p:spPr>
          <a:xfrm>
            <a:off x="2105547" y="5136032"/>
            <a:ext cx="66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10°</a:t>
            </a:r>
          </a:p>
        </p:txBody>
      </p:sp>
      <p:pic>
        <p:nvPicPr>
          <p:cNvPr id="24" name="Grafik 23" descr="Berge mit einfarbiger Füllung">
            <a:extLst>
              <a:ext uri="{FF2B5EF4-FFF2-40B4-BE49-F238E27FC236}">
                <a16:creationId xmlns:a16="http://schemas.microsoft.com/office/drawing/2014/main" id="{3ECB5108-12CE-FEC9-EDCF-ACA8F1969B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15812" y="2262214"/>
            <a:ext cx="3018640" cy="461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13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7" grpId="0"/>
      <p:bldP spid="29" grpId="0"/>
      <p:bldP spid="30" grpId="0"/>
      <p:bldP spid="31" grpId="0"/>
      <p:bldP spid="35" grpId="0"/>
      <p:bldP spid="6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67759" y="2398138"/>
            <a:ext cx="7693572" cy="1325563"/>
          </a:xfrm>
        </p:spPr>
        <p:txBody>
          <a:bodyPr/>
          <a:lstStyle/>
          <a:p>
            <a:pPr algn="ctr"/>
            <a:r>
              <a:rPr lang="de-DE" dirty="0" err="1">
                <a:solidFill>
                  <a:srgbClr val="C00000"/>
                </a:solidFill>
              </a:rPr>
              <a:t>Obstacles</a:t>
            </a:r>
            <a:r>
              <a:rPr lang="de-DE" dirty="0">
                <a:solidFill>
                  <a:srgbClr val="C00000"/>
                </a:solidFill>
              </a:rPr>
              <a:t>:</a:t>
            </a:r>
            <a:br>
              <a:rPr lang="de-DE" dirty="0">
                <a:solidFill>
                  <a:srgbClr val="C00000"/>
                </a:solidFill>
              </a:rPr>
            </a:br>
            <a:r>
              <a:rPr lang="de-DE" dirty="0">
                <a:solidFill>
                  <a:srgbClr val="C00000"/>
                </a:solidFill>
              </a:rPr>
              <a:t>Impact on </a:t>
            </a:r>
            <a:r>
              <a:rPr lang="de-DE" dirty="0" err="1">
                <a:solidFill>
                  <a:srgbClr val="C00000"/>
                </a:solidFill>
              </a:rPr>
              <a:t>certain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channels</a:t>
            </a:r>
            <a:br>
              <a:rPr lang="de-DE" dirty="0">
                <a:solidFill>
                  <a:srgbClr val="C00000"/>
                </a:solidFill>
              </a:rPr>
            </a:b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DC58CEC-B560-4E43-AE48-F926280823B7}"/>
              </a:ext>
            </a:extLst>
          </p:cNvPr>
          <p:cNvSpPr txBox="1"/>
          <p:nvPr/>
        </p:nvSpPr>
        <p:spPr>
          <a:xfrm>
            <a:off x="11801475" y="6176963"/>
            <a:ext cx="390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9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671117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1874</Words>
  <Application>Microsoft Office PowerPoint</Application>
  <PresentationFormat>Breitbild</PresentationFormat>
  <Paragraphs>318</Paragraphs>
  <Slides>32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32</vt:i4>
      </vt:variant>
    </vt:vector>
  </HeadingPairs>
  <TitlesOfParts>
    <vt:vector size="36" baseType="lpstr">
      <vt:lpstr>Arial</vt:lpstr>
      <vt:lpstr>Calibri</vt:lpstr>
      <vt:lpstr>Wingdings</vt:lpstr>
      <vt:lpstr>Office</vt:lpstr>
      <vt:lpstr>PowerPoint-Präsentation</vt:lpstr>
      <vt:lpstr>General Goals</vt:lpstr>
      <vt:lpstr>Instrument: HATPRO MWR</vt:lpstr>
      <vt:lpstr>Main Motivation</vt:lpstr>
      <vt:lpstr>MW-profiling: How does it work?</vt:lpstr>
      <vt:lpstr>Elevation vs Zenith Measurements for T-profiling (Standard Deviation)</vt:lpstr>
      <vt:lpstr>Analyzed Measurement Uncertainties</vt:lpstr>
      <vt:lpstr>Simulating Obstacles</vt:lpstr>
      <vt:lpstr>Obstacles: Impact on certain channels </vt:lpstr>
      <vt:lpstr>∆TB caused by obstacle (in an inversion-free atmos.)</vt:lpstr>
      <vt:lpstr>Obstacles: Impact on retrieved T-profiles </vt:lpstr>
      <vt:lpstr>∆T-profiles caused by obstacles (inversion-free)</vt:lpstr>
      <vt:lpstr>∆T-profiles caused by obstacles (inversion-free)</vt:lpstr>
      <vt:lpstr>∆T-profiles caused by obstacles (inversion-free)</vt:lpstr>
      <vt:lpstr>∆T-profiles caused by warmer obstacles (+5K)</vt:lpstr>
      <vt:lpstr>Main Conclusions for Obstacles</vt:lpstr>
      <vt:lpstr>Remaining measurement uncertainties to discuss:  - Horizontal Inhomogeneities - Instrument Tilts - RFI   </vt:lpstr>
      <vt:lpstr>Horizontal Inhomogeneities (measured)</vt:lpstr>
      <vt:lpstr>Horizontal Inhomogeneities (simulated)</vt:lpstr>
      <vt:lpstr>Horizontal Inhomogeneities (Impact on T-profile)</vt:lpstr>
      <vt:lpstr>Pointing Errors/Tilts (simulated)</vt:lpstr>
      <vt:lpstr>Pointing Errors/Tilts (Impact on T-profile)(simulated)</vt:lpstr>
      <vt:lpstr>How to identify RFI (and other Disturbances)</vt:lpstr>
      <vt:lpstr>Summary and Conclusions</vt:lpstr>
      <vt:lpstr>Thank you for your attention!     contact: tobias.boeck@uni-koeln.de</vt:lpstr>
      <vt:lpstr>Bonus Slides</vt:lpstr>
      <vt:lpstr>∆TB caused by obstacle (Medians)</vt:lpstr>
      <vt:lpstr>∆TB caused by obstacle (median profile of one year)</vt:lpstr>
      <vt:lpstr>∆TB caused by a warmer obstacle (+5K) </vt:lpstr>
      <vt:lpstr>Disturbances at Jülich (for 2 different MWRs)</vt:lpstr>
      <vt:lpstr>Sensitivity Study: Simulate Obstacles in Line of Sight</vt:lpstr>
      <vt:lpstr>Sensitivity Study: Simulate Obstacles in Line of Sight</vt:lpstr>
    </vt:vector>
  </TitlesOfParts>
  <Company>Universität zu Köln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debora schiffer</dc:creator>
  <cp:lastModifiedBy>Tobsen</cp:lastModifiedBy>
  <cp:revision>501</cp:revision>
  <dcterms:created xsi:type="dcterms:W3CDTF">2017-04-11T15:02:11Z</dcterms:created>
  <dcterms:modified xsi:type="dcterms:W3CDTF">2023-09-26T12:03:27Z</dcterms:modified>
</cp:coreProperties>
</file>