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8" r:id="rId10"/>
    <p:sldId id="291" r:id="rId11"/>
    <p:sldId id="292" r:id="rId12"/>
    <p:sldId id="293" r:id="rId13"/>
    <p:sldId id="295" r:id="rId14"/>
    <p:sldId id="296" r:id="rId15"/>
    <p:sldId id="294" r:id="rId16"/>
    <p:sldId id="297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11.05.2016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NARVAL-II Preparation Workshop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878400" y="2853064"/>
            <a:ext cx="7779600" cy="115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de-DE" sz="1600" dirty="0" smtClean="0"/>
              <a:t>Katrin Witte</a:t>
            </a:r>
          </a:p>
          <a:p>
            <a:pPr algn="r"/>
            <a:r>
              <a:rPr lang="de-DE" sz="1600" dirty="0" smtClean="0"/>
              <a:t>May 12, 2016</a:t>
            </a:r>
          </a:p>
          <a:p>
            <a:pPr algn="r"/>
            <a:r>
              <a:rPr lang="de-DE" sz="1600" dirty="0" smtClean="0"/>
              <a:t>Cologne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Schedule Installation </a:t>
            </a:r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21737"/>
              </p:ext>
            </p:extLst>
          </p:nvPr>
        </p:nvGraphicFramePr>
        <p:xfrm>
          <a:off x="80450" y="1628800"/>
          <a:ext cx="9028054" cy="3240362"/>
        </p:xfrm>
        <a:graphic>
          <a:graphicData uri="http://schemas.openxmlformats.org/drawingml/2006/table">
            <a:tbl>
              <a:tblPr/>
              <a:tblGrid>
                <a:gridCol w="843744"/>
                <a:gridCol w="379684"/>
                <a:gridCol w="815619"/>
                <a:gridCol w="1814049"/>
                <a:gridCol w="5174958"/>
              </a:tblGrid>
              <a:tr h="22981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mech./elect. Acceptance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specMACS, HALO-SMART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mech./elect. Acceptance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HAMP, SHARC/TGI-430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mech./elect. Acceptance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mech./elect. Acceptance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Buffer for mech./electrical Acceptance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mech./elect. Acceptance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Buffer for mech./electrical Acceptance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13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981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EMI-Ground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EMI-Ground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Buffer for EMI-Ground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Troubleshooting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Scientific/Functional Tests on ground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13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41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Schedule Installation </a:t>
            </a:r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759263"/>
              </p:ext>
            </p:extLst>
          </p:nvPr>
        </p:nvGraphicFramePr>
        <p:xfrm>
          <a:off x="107503" y="1484783"/>
          <a:ext cx="8928994" cy="4464489"/>
        </p:xfrm>
        <a:graphic>
          <a:graphicData uri="http://schemas.openxmlformats.org/drawingml/2006/table">
            <a:tbl>
              <a:tblPr/>
              <a:tblGrid>
                <a:gridCol w="834486"/>
                <a:gridCol w="375518"/>
                <a:gridCol w="806670"/>
                <a:gridCol w="1794144"/>
                <a:gridCol w="5118176"/>
              </a:tblGrid>
              <a:tr h="21108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EMI-Flight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EMI-Flight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Buffer for EMI-Flight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Buffer for EMI-Flight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Buffer for EMI-Flight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16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108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Scientific/Functional Tests on ground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Scientific/Functional Tests on ground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Scientific/Functional Tests on ground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Scientific/Functional Tests on ground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Scientific/Functional Tests on ground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16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108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01.08.2016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Scientific/Functional Tests on ground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02.08.2016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Scientific/Functional Tests on ground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03.08.2016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Scientific/Functional Tests on ground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04.08.2016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Functional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Scientific/Functional Tests on ground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05.08.2016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Preparation for Ferry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06.08.2016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164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07.08.2016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38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2 </a:t>
            </a:r>
            <a:r>
              <a:rPr lang="de-DE" dirty="0" err="1" smtClean="0"/>
              <a:t>week</a:t>
            </a:r>
            <a:r>
              <a:rPr lang="de-DE" dirty="0" smtClean="0"/>
              <a:t> </a:t>
            </a:r>
            <a:r>
              <a:rPr lang="de-DE" dirty="0" err="1" smtClean="0"/>
              <a:t>intermission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NARVAL-II &amp; NAWDEX: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scheduled</a:t>
            </a:r>
            <a:r>
              <a:rPr lang="de-DE" dirty="0" smtClean="0"/>
              <a:t> </a:t>
            </a:r>
            <a:r>
              <a:rPr lang="de-DE" dirty="0" err="1" smtClean="0"/>
              <a:t>deinstallation</a:t>
            </a:r>
            <a:r>
              <a:rPr lang="de-DE" dirty="0" smtClean="0"/>
              <a:t>/</a:t>
            </a:r>
            <a:r>
              <a:rPr lang="de-DE" dirty="0" err="1" smtClean="0"/>
              <a:t>maintenance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Tue, </a:t>
            </a:r>
            <a:r>
              <a:rPr lang="de-DE" dirty="0" err="1" smtClean="0"/>
              <a:t>Oct</a:t>
            </a:r>
            <a:r>
              <a:rPr lang="de-DE" dirty="0" smtClean="0"/>
              <a:t> 18, 2016:	Ferry </a:t>
            </a:r>
            <a:r>
              <a:rPr lang="de-DE" dirty="0" err="1" smtClean="0"/>
              <a:t>Keflavik</a:t>
            </a:r>
            <a:r>
              <a:rPr lang="de-DE" dirty="0"/>
              <a:t> </a:t>
            </a:r>
            <a:r>
              <a:rPr lang="de-DE" dirty="0" smtClean="0"/>
              <a:t>– Oberpfaffenhofen</a:t>
            </a:r>
          </a:p>
          <a:p>
            <a:endParaRPr lang="de-DE" dirty="0"/>
          </a:p>
          <a:p>
            <a:r>
              <a:rPr lang="de-DE" dirty="0" err="1" smtClean="0"/>
              <a:t>Wed</a:t>
            </a:r>
            <a:r>
              <a:rPr lang="de-DE" dirty="0" smtClean="0"/>
              <a:t>, </a:t>
            </a:r>
            <a:r>
              <a:rPr lang="de-DE" dirty="0" err="1" smtClean="0"/>
              <a:t>Oct</a:t>
            </a:r>
            <a:r>
              <a:rPr lang="de-DE" dirty="0" smtClean="0"/>
              <a:t> 19, 2016:	</a:t>
            </a:r>
            <a:r>
              <a:rPr lang="de-DE" dirty="0" err="1" smtClean="0"/>
              <a:t>Customs</a:t>
            </a:r>
            <a:r>
              <a:rPr lang="de-DE" dirty="0" smtClean="0"/>
              <a:t>, Beginn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deinstallation</a:t>
            </a:r>
            <a:r>
              <a:rPr lang="de-DE" dirty="0" smtClean="0"/>
              <a:t> WALES</a:t>
            </a:r>
          </a:p>
          <a:p>
            <a:r>
              <a:rPr lang="de-DE" dirty="0" smtClean="0"/>
              <a:t>Thu, </a:t>
            </a:r>
            <a:r>
              <a:rPr lang="de-DE" dirty="0" err="1" smtClean="0"/>
              <a:t>Oct</a:t>
            </a:r>
            <a:r>
              <a:rPr lang="de-DE" dirty="0" smtClean="0"/>
              <a:t> 20, 2016:	De-installation WALES, </a:t>
            </a:r>
            <a:r>
              <a:rPr lang="de-DE" dirty="0" err="1" smtClean="0"/>
              <a:t>Belly</a:t>
            </a:r>
            <a:r>
              <a:rPr lang="de-DE" dirty="0" smtClean="0"/>
              <a:t> </a:t>
            </a:r>
            <a:r>
              <a:rPr lang="de-DE" dirty="0" err="1" smtClean="0"/>
              <a:t>Pod</a:t>
            </a:r>
            <a:r>
              <a:rPr lang="de-DE" dirty="0" smtClean="0"/>
              <a:t>/Ventral Fin</a:t>
            </a:r>
          </a:p>
          <a:p>
            <a:r>
              <a:rPr lang="de-DE" dirty="0" err="1" smtClean="0"/>
              <a:t>Fri</a:t>
            </a:r>
            <a:r>
              <a:rPr lang="de-DE" dirty="0" smtClean="0"/>
              <a:t>, </a:t>
            </a:r>
            <a:r>
              <a:rPr lang="de-DE" dirty="0" err="1" smtClean="0"/>
              <a:t>Oct</a:t>
            </a:r>
            <a:r>
              <a:rPr lang="de-DE" dirty="0" smtClean="0"/>
              <a:t> 21, 2016:	HAMP, Radar </a:t>
            </a:r>
            <a:r>
              <a:rPr lang="de-DE" dirty="0" err="1" smtClean="0"/>
              <a:t>antenna</a:t>
            </a:r>
            <a:r>
              <a:rPr lang="de-DE" dirty="0" smtClean="0"/>
              <a:t>, </a:t>
            </a:r>
            <a:r>
              <a:rPr lang="de-DE" dirty="0" err="1" smtClean="0"/>
              <a:t>radiometer</a:t>
            </a:r>
            <a:r>
              <a:rPr lang="de-DE" dirty="0" smtClean="0"/>
              <a:t>, </a:t>
            </a:r>
            <a:r>
              <a:rPr lang="de-DE" dirty="0" err="1" smtClean="0"/>
              <a:t>seats</a:t>
            </a:r>
            <a:endParaRPr lang="de-DE" dirty="0" smtClean="0"/>
          </a:p>
          <a:p>
            <a:r>
              <a:rPr lang="de-DE" dirty="0" smtClean="0"/>
              <a:t>Mon, </a:t>
            </a:r>
            <a:r>
              <a:rPr lang="de-DE" dirty="0" err="1" smtClean="0"/>
              <a:t>Oct</a:t>
            </a:r>
            <a:r>
              <a:rPr lang="de-DE" dirty="0" smtClean="0"/>
              <a:t> 24, 2016:	TGI-430, SHARC, SMART, </a:t>
            </a:r>
            <a:r>
              <a:rPr lang="de-DE" dirty="0" err="1" smtClean="0"/>
              <a:t>specMACS</a:t>
            </a:r>
            <a:endParaRPr lang="de-DE" dirty="0" smtClean="0"/>
          </a:p>
          <a:p>
            <a:r>
              <a:rPr lang="de-DE" dirty="0" smtClean="0"/>
              <a:t>Tue, </a:t>
            </a:r>
            <a:r>
              <a:rPr lang="de-DE" dirty="0" err="1" smtClean="0"/>
              <a:t>Oct</a:t>
            </a:r>
            <a:r>
              <a:rPr lang="de-DE" dirty="0" smtClean="0"/>
              <a:t> 25, 2016:	</a:t>
            </a:r>
            <a:r>
              <a:rPr lang="de-DE" dirty="0" err="1" smtClean="0"/>
              <a:t>Buffer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De-Installation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r>
              <a:rPr lang="de-DE" dirty="0" smtClean="0"/>
              <a:t> after NAWDEX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22139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receive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-term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badges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DLR,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pPr lvl="1"/>
            <a:r>
              <a:rPr lang="de-DE" dirty="0" smtClean="0"/>
              <a:t>Name, Institute, </a:t>
            </a:r>
            <a:r>
              <a:rPr lang="de-DE" dirty="0" err="1" smtClean="0"/>
              <a:t>Adress</a:t>
            </a:r>
            <a:r>
              <a:rPr lang="de-DE" dirty="0" smtClean="0"/>
              <a:t>, </a:t>
            </a:r>
            <a:r>
              <a:rPr lang="de-DE" dirty="0" err="1" smtClean="0"/>
              <a:t>Telephone</a:t>
            </a:r>
            <a:r>
              <a:rPr lang="de-DE" dirty="0" smtClean="0"/>
              <a:t>, Mail. </a:t>
            </a:r>
            <a:r>
              <a:rPr lang="de-DE" dirty="0" err="1" smtClean="0"/>
              <a:t>Birthday</a:t>
            </a:r>
            <a:r>
              <a:rPr lang="de-DE" dirty="0" smtClean="0"/>
              <a:t>, </a:t>
            </a:r>
            <a:r>
              <a:rPr lang="de-DE" dirty="0" err="1" smtClean="0"/>
              <a:t>Birthplace</a:t>
            </a:r>
            <a:r>
              <a:rPr lang="de-DE" dirty="0" smtClean="0"/>
              <a:t>, </a:t>
            </a:r>
            <a:r>
              <a:rPr lang="de-DE" dirty="0" err="1" smtClean="0"/>
              <a:t>Nationality</a:t>
            </a:r>
            <a:endParaRPr lang="de-DE" dirty="0" smtClean="0"/>
          </a:p>
          <a:p>
            <a:pPr lvl="1"/>
            <a:r>
              <a:rPr lang="de-DE" dirty="0" err="1" smtClean="0"/>
              <a:t>Confirmation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Institute/Company</a:t>
            </a:r>
          </a:p>
          <a:p>
            <a:pPr marL="446400" lvl="1" indent="0">
              <a:buNone/>
            </a:pPr>
            <a:endParaRPr lang="de-DE" dirty="0" smtClean="0"/>
          </a:p>
          <a:p>
            <a:r>
              <a:rPr lang="de-DE" dirty="0" smtClean="0"/>
              <a:t>List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DLR </a:t>
            </a:r>
            <a:r>
              <a:rPr lang="de-DE" dirty="0" err="1" smtClean="0"/>
              <a:t>until</a:t>
            </a:r>
            <a:r>
              <a:rPr lang="de-DE" dirty="0" smtClean="0"/>
              <a:t> May 17, 2016</a:t>
            </a:r>
          </a:p>
          <a:p>
            <a:endParaRPr lang="de-DE" dirty="0"/>
          </a:p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badges</a:t>
            </a:r>
            <a:r>
              <a:rPr lang="de-DE" dirty="0" smtClean="0"/>
              <a:t>,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don´t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pick-up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badge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morning</a:t>
            </a:r>
            <a:r>
              <a:rPr lang="de-DE" dirty="0" smtClean="0"/>
              <a:t>/</a:t>
            </a:r>
            <a:r>
              <a:rPr lang="de-DE" dirty="0" err="1" smtClean="0"/>
              <a:t>evening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Access </a:t>
            </a:r>
            <a:r>
              <a:rPr lang="de-DE" dirty="0" err="1" smtClean="0"/>
              <a:t>Badges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valid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beginning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(June 20)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de-installation </a:t>
            </a:r>
            <a:r>
              <a:rPr lang="de-DE" dirty="0" err="1" smtClean="0"/>
              <a:t>period</a:t>
            </a:r>
            <a:r>
              <a:rPr lang="de-DE" dirty="0" smtClean="0"/>
              <a:t> (</a:t>
            </a:r>
            <a:r>
              <a:rPr lang="de-DE" dirty="0" err="1" smtClean="0"/>
              <a:t>Oct</a:t>
            </a:r>
            <a:r>
              <a:rPr lang="de-DE" dirty="0" smtClean="0"/>
              <a:t> 25)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Access </a:t>
            </a:r>
            <a:r>
              <a:rPr lang="de-DE" dirty="0" err="1" smtClean="0"/>
              <a:t>Badges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DLR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959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contractual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: </a:t>
            </a:r>
            <a:r>
              <a:rPr lang="de-DE" dirty="0" err="1" smtClean="0"/>
              <a:t>Pre</a:t>
            </a:r>
            <a:r>
              <a:rPr lang="de-DE" dirty="0" smtClean="0"/>
              <a:t>-Study („Vorstudie“) </a:t>
            </a:r>
            <a:r>
              <a:rPr lang="de-DE" dirty="0" err="1" smtClean="0"/>
              <a:t>until</a:t>
            </a:r>
            <a:r>
              <a:rPr lang="de-DE" dirty="0" smtClean="0"/>
              <a:t> June 19, 2016</a:t>
            </a:r>
          </a:p>
          <a:p>
            <a:pPr lvl="1"/>
            <a:r>
              <a:rPr lang="de-DE" dirty="0" err="1" smtClean="0"/>
              <a:t>Costs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/</a:t>
            </a:r>
            <a:r>
              <a:rPr lang="de-DE" dirty="0" err="1" smtClean="0"/>
              <a:t>deinstallation</a:t>
            </a:r>
            <a:r>
              <a:rPr lang="de-DE" dirty="0" smtClean="0"/>
              <a:t> </a:t>
            </a:r>
            <a:r>
              <a:rPr lang="de-DE" dirty="0" err="1" smtClean="0"/>
              <a:t>splitted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NARVAL-II &amp; NAWDEX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beginning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: Mission </a:t>
            </a:r>
            <a:r>
              <a:rPr lang="de-DE" dirty="0" err="1" smtClean="0"/>
              <a:t>contract</a:t>
            </a:r>
            <a:r>
              <a:rPr lang="de-DE" dirty="0" smtClean="0"/>
              <a:t> („Missionsvertrag“) </a:t>
            </a:r>
            <a:r>
              <a:rPr lang="de-DE" dirty="0" err="1" smtClean="0"/>
              <a:t>for</a:t>
            </a:r>
            <a:endParaRPr lang="de-DE" dirty="0" smtClean="0"/>
          </a:p>
          <a:p>
            <a:pPr lvl="1"/>
            <a:r>
              <a:rPr lang="de-DE" dirty="0" smtClean="0"/>
              <a:t>NARVAL-II</a:t>
            </a:r>
          </a:p>
          <a:p>
            <a:pPr lvl="1"/>
            <a:r>
              <a:rPr lang="de-DE" dirty="0" smtClean="0"/>
              <a:t>NAWDEX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signed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DFG-</a:t>
            </a:r>
            <a:r>
              <a:rPr lang="de-DE" dirty="0" err="1"/>
              <a:t>Appro</a:t>
            </a:r>
            <a:r>
              <a:rPr lang="de-DE" dirty="0" err="1" smtClean="0"/>
              <a:t>vals</a:t>
            </a:r>
            <a:r>
              <a:rPr lang="de-DE" dirty="0" smtClean="0"/>
              <a:t> </a:t>
            </a:r>
            <a:r>
              <a:rPr lang="de-DE" dirty="0" err="1" smtClean="0"/>
              <a:t>won´t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sent</a:t>
            </a:r>
            <a:r>
              <a:rPr lang="de-DE" dirty="0" smtClean="0"/>
              <a:t> 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July</a:t>
            </a:r>
            <a:r>
              <a:rPr lang="de-DE" dirty="0" smtClean="0"/>
              <a:t> 05, 2016</a:t>
            </a:r>
          </a:p>
          <a:p>
            <a:pPr lvl="1"/>
            <a:r>
              <a:rPr lang="de-DE" dirty="0" smtClean="0"/>
              <a:t>Work-</a:t>
            </a:r>
            <a:r>
              <a:rPr lang="de-DE" dirty="0" err="1" smtClean="0"/>
              <a:t>around</a:t>
            </a:r>
            <a:r>
              <a:rPr lang="de-DE" dirty="0" smtClean="0"/>
              <a:t> via Dispense Letter </a:t>
            </a:r>
            <a:r>
              <a:rPr lang="de-DE" dirty="0" err="1" smtClean="0"/>
              <a:t>from</a:t>
            </a:r>
            <a:r>
              <a:rPr lang="de-DE" dirty="0" smtClean="0"/>
              <a:t> DFG </a:t>
            </a:r>
            <a:r>
              <a:rPr lang="de-DE" dirty="0" err="1" smtClean="0"/>
              <a:t>planned</a:t>
            </a:r>
            <a:endParaRPr lang="de-DE" dirty="0" smtClean="0"/>
          </a:p>
          <a:p>
            <a:pPr lvl="1"/>
            <a:r>
              <a:rPr lang="de-DE" dirty="0" smtClean="0"/>
              <a:t>Feedback </a:t>
            </a:r>
            <a:r>
              <a:rPr lang="de-DE" dirty="0" err="1" smtClean="0"/>
              <a:t>from</a:t>
            </a:r>
            <a:r>
              <a:rPr lang="de-DE" dirty="0" smtClean="0"/>
              <a:t> DFG-</a:t>
            </a:r>
            <a:r>
              <a:rPr lang="de-DE" dirty="0" err="1" smtClean="0"/>
              <a:t>partner´s</a:t>
            </a:r>
            <a:r>
              <a:rPr lang="de-DE" dirty="0" smtClean="0"/>
              <a:t> </a:t>
            </a:r>
            <a:r>
              <a:rPr lang="de-DE" dirty="0" err="1" smtClean="0"/>
              <a:t>administrations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University </a:t>
            </a:r>
            <a:r>
              <a:rPr lang="de-DE" dirty="0" err="1" smtClean="0"/>
              <a:t>of</a:t>
            </a:r>
            <a:r>
              <a:rPr lang="de-DE" dirty="0" smtClean="0"/>
              <a:t> Leipzig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May 20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Administrative Schedule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2232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2415"/>
            <a:ext cx="9144000" cy="2493169"/>
          </a:xfrm>
          <a:prstGeom prst="rect">
            <a:avLst/>
          </a:prstGeom>
        </p:spPr>
      </p:pic>
      <p:sp>
        <p:nvSpPr>
          <p:cNvPr id="7" name="Titel 2"/>
          <p:cNvSpPr txBox="1">
            <a:spLocks/>
          </p:cNvSpPr>
          <p:nvPr/>
        </p:nvSpPr>
        <p:spPr bwMode="auto">
          <a:xfrm>
            <a:off x="683568" y="5013176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dirty="0" smtClean="0"/>
              <a:t>HALO-Website: http://www.halo.dlr.de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03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HALO Timetable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/>
              <a:t>2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17088" r="67836" b="64884"/>
          <a:stretch/>
        </p:blipFill>
        <p:spPr bwMode="auto">
          <a:xfrm>
            <a:off x="107505" y="2348880"/>
            <a:ext cx="8928992" cy="17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4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NARVAL-II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2238"/>
              </p:ext>
            </p:extLst>
          </p:nvPr>
        </p:nvGraphicFramePr>
        <p:xfrm>
          <a:off x="1259632" y="1340768"/>
          <a:ext cx="6408712" cy="3679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925"/>
                <a:gridCol w="2050787"/>
              </a:tblGrid>
              <a:tr h="449797"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NARVAL-II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49797">
                <a:tc>
                  <a:txBody>
                    <a:bodyPr/>
                    <a:lstStyle/>
                    <a:p>
                      <a:pPr algn="r"/>
                      <a:r>
                        <a:rPr lang="de-DE" b="1" dirty="0" err="1" smtClean="0"/>
                        <a:t>Number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of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Flights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12,5*</a:t>
                      </a:r>
                      <a:endParaRPr lang="de-DE" b="1" dirty="0"/>
                    </a:p>
                  </a:txBody>
                  <a:tcPr/>
                </a:tc>
              </a:tr>
              <a:tr h="443635">
                <a:tc>
                  <a:txBody>
                    <a:bodyPr/>
                    <a:lstStyle/>
                    <a:p>
                      <a:pPr algn="r"/>
                      <a:r>
                        <a:rPr lang="de-DE" b="1" dirty="0" err="1" smtClean="0"/>
                        <a:t>Number</a:t>
                      </a:r>
                      <a:r>
                        <a:rPr lang="de-DE" b="1" dirty="0" smtClean="0"/>
                        <a:t> </a:t>
                      </a:r>
                      <a:r>
                        <a:rPr lang="de-DE" b="1" dirty="0" err="1" smtClean="0"/>
                        <a:t>of</a:t>
                      </a:r>
                      <a:r>
                        <a:rPr lang="de-DE" b="1" dirty="0" smtClean="0"/>
                        <a:t> Flight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Hours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95</a:t>
                      </a:r>
                      <a:endParaRPr lang="de-DE" b="1" dirty="0"/>
                    </a:p>
                  </a:txBody>
                  <a:tcPr/>
                </a:tc>
              </a:tr>
              <a:tr h="449797">
                <a:tc>
                  <a:txBody>
                    <a:bodyPr/>
                    <a:lstStyle/>
                    <a:p>
                      <a:pPr algn="r"/>
                      <a:r>
                        <a:rPr lang="de-DE" b="1" dirty="0" err="1" smtClean="0"/>
                        <a:t>Period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for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instrument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integration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7 </a:t>
                      </a:r>
                      <a:r>
                        <a:rPr lang="de-DE" b="1" dirty="0" err="1" smtClean="0"/>
                        <a:t>weeks</a:t>
                      </a:r>
                      <a:endParaRPr lang="de-DE" b="1" dirty="0"/>
                    </a:p>
                  </a:txBody>
                  <a:tcPr/>
                </a:tc>
              </a:tr>
              <a:tr h="471639">
                <a:tc>
                  <a:txBody>
                    <a:bodyPr/>
                    <a:lstStyle/>
                    <a:p>
                      <a:pPr algn="r"/>
                      <a:r>
                        <a:rPr lang="de-DE" b="1" dirty="0" err="1" smtClean="0"/>
                        <a:t>Period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for</a:t>
                      </a:r>
                      <a:r>
                        <a:rPr lang="de-DE" b="1" baseline="0" dirty="0" smtClean="0"/>
                        <a:t> Mission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baseline="0" dirty="0" smtClean="0"/>
                        <a:t>3,5 </a:t>
                      </a:r>
                      <a:r>
                        <a:rPr lang="de-DE" b="1" baseline="0" dirty="0" err="1" smtClean="0"/>
                        <a:t>weeks</a:t>
                      </a:r>
                      <a:endParaRPr lang="de-DE" b="1" dirty="0"/>
                    </a:p>
                  </a:txBody>
                  <a:tcPr/>
                </a:tc>
              </a:tr>
              <a:tr h="471639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Ferry Oberpfaffenhofen</a:t>
                      </a:r>
                      <a:r>
                        <a:rPr lang="de-DE" b="1" baseline="0" dirty="0" smtClean="0"/>
                        <a:t> – Barbados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Mon,</a:t>
                      </a:r>
                      <a:r>
                        <a:rPr lang="de-DE" b="1" baseline="0" dirty="0" smtClean="0"/>
                        <a:t> Aug 08</a:t>
                      </a:r>
                      <a:endParaRPr lang="de-DE" b="1" dirty="0"/>
                    </a:p>
                  </a:txBody>
                  <a:tcPr/>
                </a:tc>
              </a:tr>
              <a:tr h="471639"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Ferry Barbados</a:t>
                      </a:r>
                      <a:r>
                        <a:rPr lang="de-DE" b="1" baseline="0" dirty="0" smtClean="0"/>
                        <a:t> – Oberpfaffenhofen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 smtClean="0"/>
                        <a:t>Wed</a:t>
                      </a:r>
                      <a:r>
                        <a:rPr lang="de-DE" b="1" dirty="0" smtClean="0"/>
                        <a:t>, Aug 31</a:t>
                      </a:r>
                      <a:endParaRPr lang="de-DE" b="1" dirty="0"/>
                    </a:p>
                  </a:txBody>
                  <a:tcPr/>
                </a:tc>
              </a:tr>
              <a:tr h="471639">
                <a:tc>
                  <a:txBody>
                    <a:bodyPr/>
                    <a:lstStyle/>
                    <a:p>
                      <a:pPr algn="r"/>
                      <a:r>
                        <a:rPr lang="de-DE" b="1" dirty="0" err="1" smtClean="0"/>
                        <a:t>Period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for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instrument</a:t>
                      </a:r>
                      <a:r>
                        <a:rPr lang="de-DE" b="1" baseline="0" dirty="0" smtClean="0"/>
                        <a:t> de-installation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1 </a:t>
                      </a:r>
                      <a:r>
                        <a:rPr lang="de-DE" b="1" dirty="0" err="1" smtClean="0"/>
                        <a:t>week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971600" y="5445224"/>
            <a:ext cx="79928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Costs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EMI-Flight will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splitted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NARVAL-II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NAWDEX</a:t>
            </a:r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>
            <a:off x="449600" y="116632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7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Chart </a:t>
            </a:r>
            <a:fld id="{18C7CB6D-895A-4F21-B0E7-2185F6FE553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6000" y="602581"/>
            <a:ext cx="8172000" cy="738187"/>
          </a:xfrm>
        </p:spPr>
        <p:txBody>
          <a:bodyPr/>
          <a:lstStyle/>
          <a:p>
            <a:r>
              <a:rPr lang="de-DE" dirty="0" smtClean="0"/>
              <a:t>NARVAL-II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24038"/>
              </p:ext>
            </p:extLst>
          </p:nvPr>
        </p:nvGraphicFramePr>
        <p:xfrm>
          <a:off x="1043608" y="1236343"/>
          <a:ext cx="7200800" cy="2264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812"/>
                <a:gridCol w="1027812"/>
                <a:gridCol w="5145176"/>
              </a:tblGrid>
              <a:tr h="449797">
                <a:tc gridSpan="3">
                  <a:txBody>
                    <a:bodyPr/>
                    <a:lstStyle/>
                    <a:p>
                      <a:r>
                        <a:rPr lang="de-DE" dirty="0" smtClean="0"/>
                        <a:t>12,5 </a:t>
                      </a:r>
                      <a:r>
                        <a:rPr lang="de-DE" dirty="0" err="1" smtClean="0"/>
                        <a:t>Flights</a:t>
                      </a:r>
                      <a:r>
                        <a:rPr lang="de-DE" baseline="0" dirty="0" smtClean="0"/>
                        <a:t> total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NARVAL-II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43635">
                <a:tc rowSpan="4">
                  <a:txBody>
                    <a:bodyPr/>
                    <a:lstStyle/>
                    <a:p>
                      <a:pPr algn="ctr"/>
                      <a:endParaRPr lang="de-DE" b="1" dirty="0" smtClean="0"/>
                    </a:p>
                    <a:p>
                      <a:pPr algn="ctr"/>
                      <a:endParaRPr lang="de-DE" b="1" dirty="0" smtClean="0"/>
                    </a:p>
                    <a:p>
                      <a:pPr algn="ctr"/>
                      <a:endParaRPr lang="de-DE" b="1" dirty="0" smtClean="0"/>
                    </a:p>
                    <a:p>
                      <a:pPr algn="ctr"/>
                      <a:r>
                        <a:rPr lang="de-DE" b="1" dirty="0" err="1" smtClean="0"/>
                        <a:t>Flights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0,5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EMI-Flight</a:t>
                      </a:r>
                      <a:endParaRPr lang="de-DE" b="1" dirty="0"/>
                    </a:p>
                  </a:txBody>
                  <a:tcPr/>
                </a:tc>
              </a:tr>
              <a:tr h="449797">
                <a:tc vMerge="1">
                  <a:txBody>
                    <a:bodyPr/>
                    <a:lstStyle/>
                    <a:p>
                      <a:pPr algn="r"/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Scientific</a:t>
                      </a:r>
                      <a:r>
                        <a:rPr lang="de-DE" b="1" baseline="0" dirty="0" smtClean="0"/>
                        <a:t> Test Flight</a:t>
                      </a:r>
                      <a:endParaRPr lang="de-DE" b="1" dirty="0"/>
                    </a:p>
                  </a:txBody>
                  <a:tcPr/>
                </a:tc>
              </a:tr>
              <a:tr h="44979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2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Ferry-/Transfer-</a:t>
                      </a:r>
                      <a:r>
                        <a:rPr lang="de-DE" b="1" dirty="0" err="1" smtClean="0"/>
                        <a:t>Flights</a:t>
                      </a:r>
                      <a:endParaRPr lang="de-DE" b="1" dirty="0"/>
                    </a:p>
                  </a:txBody>
                  <a:tcPr/>
                </a:tc>
              </a:tr>
              <a:tr h="471639">
                <a:tc vMerge="1">
                  <a:txBody>
                    <a:bodyPr/>
                    <a:lstStyle/>
                    <a:p>
                      <a:pPr algn="r"/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10 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Mission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Flights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from</a:t>
                      </a:r>
                      <a:r>
                        <a:rPr lang="de-DE" b="1" baseline="0" dirty="0" smtClean="0"/>
                        <a:t> Barbados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281068"/>
              </p:ext>
            </p:extLst>
          </p:nvPr>
        </p:nvGraphicFramePr>
        <p:xfrm>
          <a:off x="1043608" y="3717032"/>
          <a:ext cx="7200800" cy="2264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812"/>
                <a:gridCol w="1027812"/>
                <a:gridCol w="5145176"/>
              </a:tblGrid>
              <a:tr h="449797">
                <a:tc gridSpan="3">
                  <a:txBody>
                    <a:bodyPr/>
                    <a:lstStyle/>
                    <a:p>
                      <a:r>
                        <a:rPr lang="de-DE" dirty="0" smtClean="0"/>
                        <a:t>95 Flight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Hours</a:t>
                      </a:r>
                      <a:r>
                        <a:rPr lang="de-DE" dirty="0" smtClean="0"/>
                        <a:t> </a:t>
                      </a:r>
                      <a:r>
                        <a:rPr lang="de-DE" baseline="0" dirty="0" smtClean="0"/>
                        <a:t>total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NARVAL-II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43635">
                <a:tc rowSpan="4">
                  <a:txBody>
                    <a:bodyPr/>
                    <a:lstStyle/>
                    <a:p>
                      <a:pPr algn="r"/>
                      <a:endParaRPr lang="de-DE" b="1" dirty="0" smtClean="0"/>
                    </a:p>
                    <a:p>
                      <a:pPr algn="r"/>
                      <a:endParaRPr lang="de-DE" b="1" dirty="0" smtClean="0"/>
                    </a:p>
                    <a:p>
                      <a:pPr algn="ctr"/>
                      <a:r>
                        <a:rPr lang="de-DE" b="1" dirty="0" smtClean="0"/>
                        <a:t>Flight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Hours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1,5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EMI-Flight</a:t>
                      </a:r>
                      <a:endParaRPr lang="de-DE" b="1" dirty="0"/>
                    </a:p>
                  </a:txBody>
                  <a:tcPr/>
                </a:tc>
              </a:tr>
              <a:tr h="449797">
                <a:tc vMerge="1">
                  <a:txBody>
                    <a:bodyPr/>
                    <a:lstStyle/>
                    <a:p>
                      <a:pPr algn="r"/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Scientific</a:t>
                      </a:r>
                      <a:r>
                        <a:rPr lang="de-DE" b="1" baseline="0" dirty="0" smtClean="0"/>
                        <a:t> Test </a:t>
                      </a:r>
                      <a:r>
                        <a:rPr lang="de-DE" b="1" baseline="0" dirty="0" err="1" smtClean="0"/>
                        <a:t>Flights</a:t>
                      </a:r>
                      <a:endParaRPr lang="de-DE" b="1" dirty="0"/>
                    </a:p>
                  </a:txBody>
                  <a:tcPr/>
                </a:tc>
              </a:tr>
              <a:tr h="44979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24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Ferry-/Transfer-</a:t>
                      </a:r>
                      <a:r>
                        <a:rPr lang="de-DE" b="1" dirty="0" err="1" smtClean="0"/>
                        <a:t>Flights</a:t>
                      </a:r>
                      <a:endParaRPr lang="de-DE" b="1" dirty="0"/>
                    </a:p>
                  </a:txBody>
                  <a:tcPr/>
                </a:tc>
              </a:tr>
              <a:tr h="471639">
                <a:tc vMerge="1">
                  <a:txBody>
                    <a:bodyPr/>
                    <a:lstStyle/>
                    <a:p>
                      <a:pPr algn="r"/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/>
                        <a:t>69,5 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Mission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Flights</a:t>
                      </a:r>
                      <a:endParaRPr lang="de-DE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9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Chart </a:t>
            </a:r>
            <a:fld id="{18C7CB6D-895A-4F21-B0E7-2185F6FE553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Certification</a:t>
            </a:r>
            <a:r>
              <a:rPr lang="de-DE" dirty="0" smtClean="0"/>
              <a:t> Milestones	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38257"/>
              </p:ext>
            </p:extLst>
          </p:nvPr>
        </p:nvGraphicFramePr>
        <p:xfrm>
          <a:off x="539552" y="1628800"/>
          <a:ext cx="8496944" cy="345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584176"/>
                <a:gridCol w="6048672"/>
              </a:tblGrid>
              <a:tr h="691277">
                <a:tc gridSpan="3">
                  <a:txBody>
                    <a:bodyPr/>
                    <a:lstStyle/>
                    <a:p>
                      <a:r>
                        <a:rPr lang="de-DE" dirty="0" err="1" smtClean="0"/>
                        <a:t>Certification</a:t>
                      </a:r>
                      <a:r>
                        <a:rPr lang="de-DE" dirty="0" smtClean="0"/>
                        <a:t> Milestones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</a:tr>
              <a:tr h="69127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Wed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Feb 03, 2016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baseline="0" dirty="0" err="1" smtClean="0"/>
                        <a:t>Delivery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Preliminary</a:t>
                      </a:r>
                      <a:r>
                        <a:rPr lang="de-DE" baseline="0" dirty="0" smtClean="0"/>
                        <a:t> Interface Control </a:t>
                      </a:r>
                      <a:r>
                        <a:rPr lang="de-DE" baseline="0" dirty="0" err="1" smtClean="0"/>
                        <a:t>Documents</a:t>
                      </a:r>
                      <a:endParaRPr lang="de-DE" dirty="0"/>
                    </a:p>
                  </a:txBody>
                  <a:tcPr anchor="ctr"/>
                </a:tc>
              </a:tr>
              <a:tr h="69127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Wed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Feb 17, 2016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Preliminary</a:t>
                      </a:r>
                      <a:r>
                        <a:rPr lang="de-DE" dirty="0" smtClean="0"/>
                        <a:t> Design</a:t>
                      </a:r>
                      <a:r>
                        <a:rPr lang="de-DE" baseline="0" dirty="0" smtClean="0"/>
                        <a:t> Review </a:t>
                      </a:r>
                    </a:p>
                  </a:txBody>
                  <a:tcPr anchor="ctr"/>
                </a:tc>
              </a:tr>
              <a:tr h="69127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Wed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Mar</a:t>
                      </a:r>
                      <a:r>
                        <a:rPr lang="de-DE" baseline="0" dirty="0" smtClean="0"/>
                        <a:t> 16, 2016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Delivery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Final Interface Control </a:t>
                      </a:r>
                      <a:r>
                        <a:rPr lang="de-DE" dirty="0" err="1" smtClean="0"/>
                        <a:t>Documents</a:t>
                      </a:r>
                      <a:endParaRPr lang="de-DE" dirty="0"/>
                    </a:p>
                  </a:txBody>
                  <a:tcPr anchor="ctr"/>
                </a:tc>
              </a:tr>
              <a:tr h="691277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Wed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May 04, 2017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Critical Design Review</a:t>
                      </a:r>
                    </a:p>
                    <a:p>
                      <a:r>
                        <a:rPr lang="de-DE" dirty="0" smtClean="0"/>
                        <a:t>Design Go/</a:t>
                      </a:r>
                      <a:r>
                        <a:rPr lang="de-DE" dirty="0" err="1" smtClean="0"/>
                        <a:t>No</a:t>
                      </a:r>
                      <a:r>
                        <a:rPr lang="de-DE" dirty="0" smtClean="0"/>
                        <a:t>-Go </a:t>
                      </a:r>
                      <a:r>
                        <a:rPr lang="de-DE" dirty="0" err="1" smtClean="0"/>
                        <a:t>for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specMACS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7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Installation will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installing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</a:t>
            </a:r>
            <a:r>
              <a:rPr lang="de-DE" dirty="0" err="1" smtClean="0"/>
              <a:t>underneath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floor</a:t>
            </a:r>
            <a:r>
              <a:rPr lang="de-DE" dirty="0" smtClean="0"/>
              <a:t>/back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aircraft</a:t>
            </a:r>
            <a:r>
              <a:rPr lang="de-DE" dirty="0" smtClean="0"/>
              <a:t> (Boiler </a:t>
            </a:r>
            <a:r>
              <a:rPr lang="de-DE" dirty="0" err="1" smtClean="0"/>
              <a:t>Room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Continue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back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aircraft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Continue</a:t>
            </a:r>
            <a:r>
              <a:rPr lang="de-DE" dirty="0" smtClean="0"/>
              <a:t> </a:t>
            </a:r>
            <a:r>
              <a:rPr lang="de-DE" dirty="0" err="1" smtClean="0"/>
              <a:t>installing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front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aircraft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hours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aircraft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hangar</a:t>
            </a:r>
            <a:r>
              <a:rPr lang="de-DE" dirty="0"/>
              <a:t> </a:t>
            </a:r>
            <a:r>
              <a:rPr lang="de-DE" dirty="0" smtClean="0"/>
              <a:t>(Oberpfaffenhofen):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dirty="0" err="1" smtClean="0"/>
              <a:t>Monday</a:t>
            </a:r>
            <a:r>
              <a:rPr lang="de-DE" dirty="0" smtClean="0"/>
              <a:t> – </a:t>
            </a:r>
            <a:r>
              <a:rPr lang="de-DE" dirty="0" err="1" smtClean="0"/>
              <a:t>Friday</a:t>
            </a:r>
            <a:r>
              <a:rPr lang="de-DE" dirty="0" smtClean="0"/>
              <a:t>		08:00 – 17:00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On </a:t>
            </a:r>
            <a:r>
              <a:rPr lang="de-DE" dirty="0" err="1" smtClean="0"/>
              <a:t>weekends</a:t>
            </a:r>
            <a:r>
              <a:rPr lang="de-DE" dirty="0" smtClean="0"/>
              <a:t> in Oberpfaffenhofen: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hangar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weekends</a:t>
            </a:r>
            <a:r>
              <a:rPr lang="de-DE" dirty="0" smtClean="0"/>
              <a:t> in Oberpfaffenhofen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Access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offices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weekends</a:t>
            </a:r>
            <a:r>
              <a:rPr lang="de-DE" dirty="0" smtClean="0"/>
              <a:t> in Oberpfaffenhofen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Schedule </a:t>
            </a:r>
            <a:r>
              <a:rPr lang="de-DE" dirty="0" err="1" smtClean="0"/>
              <a:t>for</a:t>
            </a:r>
            <a:r>
              <a:rPr lang="de-DE" dirty="0" smtClean="0"/>
              <a:t> Instrument </a:t>
            </a:r>
            <a:r>
              <a:rPr lang="de-DE" dirty="0" err="1" smtClean="0"/>
              <a:t>installation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816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Cabin</a:t>
            </a:r>
            <a:r>
              <a:rPr lang="de-DE" dirty="0" smtClean="0"/>
              <a:t> Layout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" y="1228196"/>
            <a:ext cx="9000000" cy="26376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68" y="4005064"/>
            <a:ext cx="5292000" cy="197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ultiplizieren 7"/>
          <p:cNvSpPr/>
          <p:nvPr/>
        </p:nvSpPr>
        <p:spPr>
          <a:xfrm>
            <a:off x="3995936" y="1988840"/>
            <a:ext cx="432048" cy="288032"/>
          </a:xfrm>
          <a:prstGeom prst="mathMultiply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feil nach unten 10"/>
          <p:cNvSpPr/>
          <p:nvPr/>
        </p:nvSpPr>
        <p:spPr>
          <a:xfrm>
            <a:off x="4639053" y="1052736"/>
            <a:ext cx="144016" cy="931591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635896" y="692696"/>
            <a:ext cx="32247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Seat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DLR´s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technician</a:t>
            </a:r>
            <a:endParaRPr lang="de-D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96408" y="3608210"/>
            <a:ext cx="35283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scientists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board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3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Chart </a:t>
            </a:r>
            <a:fld id="{18C7CB6D-895A-4F21-B0E7-2185F6FE553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Mountings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Fuselage</a:t>
            </a:r>
            <a:endParaRPr lang="de-DE" dirty="0"/>
          </a:p>
        </p:txBody>
      </p:sp>
      <p:pic>
        <p:nvPicPr>
          <p:cNvPr id="3074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t="46269" r="58015" b="21198"/>
          <a:stretch>
            <a:fillRect/>
          </a:stretch>
        </p:blipFill>
        <p:spPr bwMode="auto">
          <a:xfrm>
            <a:off x="636477" y="1340768"/>
            <a:ext cx="8050969" cy="434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692235" y="1916832"/>
            <a:ext cx="13753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Cooling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Device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132395" y="1575932"/>
            <a:ext cx="59150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HAMP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860811" y="1951086"/>
            <a:ext cx="102431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specMACS</a:t>
            </a:r>
            <a:endParaRPr lang="de-D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43808" y="4834937"/>
            <a:ext cx="190276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Belly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Pod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Fenster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45299" y="4581128"/>
            <a:ext cx="2312621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13 Fenster für View Ports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979712" y="5263454"/>
            <a:ext cx="321562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Belly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Pod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Sektion A für NARVAL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55776" y="5054987"/>
            <a:ext cx="212827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19 HAMP (Radiometer)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004048" y="1603153"/>
            <a:ext cx="10350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21 TGI-430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4401609" y="1849374"/>
            <a:ext cx="793727" cy="100356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92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Schedule Installation (1)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55388"/>
              </p:ext>
            </p:extLst>
          </p:nvPr>
        </p:nvGraphicFramePr>
        <p:xfrm>
          <a:off x="16189" y="1700808"/>
          <a:ext cx="9071992" cy="3312370"/>
        </p:xfrm>
        <a:graphic>
          <a:graphicData uri="http://schemas.openxmlformats.org/drawingml/2006/table">
            <a:tbl>
              <a:tblPr/>
              <a:tblGrid>
                <a:gridCol w="847850"/>
                <a:gridCol w="381533"/>
                <a:gridCol w="819588"/>
                <a:gridCol w="1822877"/>
                <a:gridCol w="5200144"/>
              </a:tblGrid>
              <a:tr h="23492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20.06.2016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 optic cables for specMACS, De-installation of seats, specMACS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21.06.2016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SMART-Sensors on Apertures, Dropsonde rack/dispenser, SMART-Rack, seats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22.06.2016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Belly Pod-Frame, Feed-through HAMP-Apertures, HAMP-Racks, Ventral Fin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23.06.2016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HAMP-Radar antenna, Radiometer, TGI-430, SHARC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24.06.2016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Cooling Device on Viewport (Kühlflansch) / WALES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25.06.2016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66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26.06.2016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492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 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27.06.2016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28.06.2016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29.06.2016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Buffer for integration of instruments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30.06.2016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DLR´s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outing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Buffer for integration of instruments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66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03.07.2016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032780"/>
      </p:ext>
    </p:extLst>
  </p:cSld>
  <p:clrMapOvr>
    <a:masterClrMapping/>
  </p:clrMapOvr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117849E6-5DFA-4EA3-975F-03189BF675F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830</Words>
  <Application>Microsoft Office PowerPoint</Application>
  <PresentationFormat>Bildschirmpräsentation (4:3)</PresentationFormat>
  <Paragraphs>345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DLR-Präsentation 4:3 Englisch</vt:lpstr>
      <vt:lpstr>NARVAL-II Preparation Workshop  Schedule</vt:lpstr>
      <vt:lpstr>HALO Timetable</vt:lpstr>
      <vt:lpstr>NARVAL-II</vt:lpstr>
      <vt:lpstr>NARVAL-II</vt:lpstr>
      <vt:lpstr>Important Certification Milestones </vt:lpstr>
      <vt:lpstr>Schedule for Instrument installation</vt:lpstr>
      <vt:lpstr>Cabin Layout</vt:lpstr>
      <vt:lpstr>Mountings on the Fuselage</vt:lpstr>
      <vt:lpstr>Schedule Installation (1)</vt:lpstr>
      <vt:lpstr>Schedule Installation (2)</vt:lpstr>
      <vt:lpstr>Schedule Installation (3)</vt:lpstr>
      <vt:lpstr>De-Installation of instruments after NAWDEX</vt:lpstr>
      <vt:lpstr>Access Badges for DLR</vt:lpstr>
      <vt:lpstr>Administrative Schedule</vt:lpstr>
      <vt:lpstr>Thank you!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Witte, Katrin</dc:creator>
  <cp:lastModifiedBy>Witte, Katrin</cp:lastModifiedBy>
  <cp:revision>132</cp:revision>
  <dcterms:created xsi:type="dcterms:W3CDTF">2012-06-19T06:51:55Z</dcterms:created>
  <dcterms:modified xsi:type="dcterms:W3CDTF">2016-05-11T20:29:20Z</dcterms:modified>
</cp:coreProperties>
</file>