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6858000" cy="9144000"/>
  <p:embeddedFontLst>
    <p:embeddedFont>
      <p:font typeface="Libre Franklin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breFranklin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ibreFranklin-italic.fntdata"/><Relationship Id="rId30" Type="http://schemas.openxmlformats.org/officeDocument/2006/relationships/font" Target="fonts/LibreFranklin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LibreFranklin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5c2a71535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15c2a715359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44e417d55d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144e417d55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g144e417d55d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e092aac8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gfe092aac85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e092aac85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fe092aac8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gfe092aac85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44e417d55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g144e417d55d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fe1ee020d1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fe1ee020d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fe1ee020d1_0_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fe1ee020d1_0_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fe1ee020d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fe1ee020d1_0_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457dd23970_0_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1457dd2397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g1457dd23970_0_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457dd23970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g1457dd23970_0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457dd2397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g1457dd23970_0_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5c22c4ff4d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5c22c4ff4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15c22c4ff4d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457dd2397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g1457dd23970_0_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44e417d55d_0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144e417d55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9" name="Google Shape;299;g144e417d55d_0_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e1ee020d1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fe1ee020d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fe1ee020d1_0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3" name="Google Shape;31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c22c4ff4d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5c22c4ff4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15c22c4ff4d_0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5c22c4ff4d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5c22c4ff4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15c22c4ff4d_0_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5c2a7153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g15c2a715359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5c2a715359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15c2a71535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" name="Google Shape;166;g15c2a715359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5c2a715359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15c2a71535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g15c2a715359_0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5c2a71535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15c2a715359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/>
        </p:nvSpPr>
        <p:spPr>
          <a:xfrm>
            <a:off x="6403009" y="5765773"/>
            <a:ext cx="4911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it-IT" sz="12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PROBE Meeting</a:t>
            </a:r>
            <a:r>
              <a:rPr b="1" i="1" lang="it-IT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b="1" i="1" lang="it-IT" sz="12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Evora</a:t>
            </a:r>
            <a:r>
              <a:rPr b="1" i="1" lang="it-IT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b="1" i="1" lang="it-IT" sz="12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Portugal</a:t>
            </a:r>
            <a:r>
              <a:rPr b="1" i="1" lang="it-IT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– </a:t>
            </a:r>
            <a:r>
              <a:rPr b="1" i="1" lang="it-IT" sz="12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October</a:t>
            </a:r>
            <a:r>
              <a:rPr b="1" i="1" lang="it-IT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b="1" i="1" lang="it-IT" sz="12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6-8</a:t>
            </a:r>
            <a:r>
              <a:rPr b="1" i="1" lang="it-IT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b="1" i="1" lang="it-IT" sz="12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2022</a:t>
            </a:r>
            <a:endParaRPr b="1" i="1" sz="1200" u="none" cap="none" strike="noStrike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" name="Google Shape;17;p2"/>
          <p:cNvSpPr txBox="1"/>
          <p:nvPr>
            <p:ph type="title"/>
          </p:nvPr>
        </p:nvSpPr>
        <p:spPr>
          <a:xfrm>
            <a:off x="5018481" y="4148591"/>
            <a:ext cx="7223847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  <a:defRPr b="1" sz="28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11747" y="6330298"/>
            <a:ext cx="641386" cy="36078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/>
        </p:nvSpPr>
        <p:spPr>
          <a:xfrm>
            <a:off x="7076366" y="6312923"/>
            <a:ext cx="44339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it-IT" sz="9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project receives funding from the European Union’s Horizon 2020 research and innovation programme under grant agreements No 871115</a:t>
            </a:r>
            <a:endParaRPr b="0" i="0" sz="900" u="none" cap="none" strike="noStrike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3250" y="61905"/>
            <a:ext cx="5291295" cy="399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4">
            <a:alphaModFix/>
          </a:blip>
          <a:srcRect b="0" l="25363" r="17135" t="0"/>
          <a:stretch/>
        </p:blipFill>
        <p:spPr>
          <a:xfrm>
            <a:off x="4350" y="0"/>
            <a:ext cx="59133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0" name="Google Shape;90;p1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1" name="Google Shape;9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">
  <p:cSld name="6_Title and Conte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r.jpg" id="102" name="Google Shape;10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34382" y="6354475"/>
            <a:ext cx="8165690" cy="85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0" y="6435264"/>
            <a:ext cx="12192000" cy="32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it-IT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CCRES General Presentation, Place, Country – Month, Day, Year</a:t>
            </a:r>
            <a:endParaRPr b="0" i="0" sz="1200" u="none" cap="none" strike="noStrike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945296" y="1058098"/>
            <a:ext cx="1054905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E6C"/>
              </a:buClr>
              <a:buSzPts val="2000"/>
              <a:buFont typeface="Arial"/>
              <a:buChar char="-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E6C"/>
              </a:buClr>
              <a:buSzPts val="1800"/>
              <a:buChar char="•"/>
              <a:defRPr>
                <a:solidFill>
                  <a:srgbClr val="003E6C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E6C"/>
              </a:buClr>
              <a:buSzPts val="1800"/>
              <a:buChar char="•"/>
              <a:defRPr>
                <a:solidFill>
                  <a:srgbClr val="003E6C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type="title"/>
          </p:nvPr>
        </p:nvSpPr>
        <p:spPr>
          <a:xfrm>
            <a:off x="0" y="107931"/>
            <a:ext cx="12192000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  <a:defRPr b="1" sz="28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0072" y="5528021"/>
            <a:ext cx="1565640" cy="1230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>
            <p:ph idx="2" type="pic"/>
          </p:nvPr>
        </p:nvSpPr>
        <p:spPr>
          <a:xfrm>
            <a:off x="62429" y="0"/>
            <a:ext cx="5979492" cy="5847196"/>
          </a:xfrm>
          <a:prstGeom prst="rect">
            <a:avLst/>
          </a:prstGeom>
          <a:noFill/>
          <a:ln>
            <a:noFill/>
          </a:ln>
        </p:spPr>
      </p:sp>
      <p:pic>
        <p:nvPicPr>
          <p:cNvPr descr="bar.jpg" id="109" name="Google Shape;10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34382" y="6354475"/>
            <a:ext cx="8165690" cy="85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0" y="6481446"/>
            <a:ext cx="12192000" cy="32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it-IT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CCRES General Presentation, Place, Country – Month, Day, Year</a:t>
            </a:r>
            <a:endParaRPr b="0" i="0" sz="1200" u="none" cap="none" strike="noStrike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1" name="Google Shape;111;p16"/>
          <p:cNvSpPr txBox="1"/>
          <p:nvPr>
            <p:ph idx="1" type="body"/>
          </p:nvPr>
        </p:nvSpPr>
        <p:spPr>
          <a:xfrm>
            <a:off x="6232073" y="728619"/>
            <a:ext cx="5477274" cy="52963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E6C"/>
              </a:buClr>
              <a:buSzPts val="2000"/>
              <a:buFont typeface="Arial"/>
              <a:buChar char="-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E6C"/>
              </a:buClr>
              <a:buSzPts val="1800"/>
              <a:buChar char="•"/>
              <a:defRPr>
                <a:solidFill>
                  <a:srgbClr val="003E6C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E6C"/>
              </a:buClr>
              <a:buSzPts val="1800"/>
              <a:buChar char="•"/>
              <a:defRPr>
                <a:solidFill>
                  <a:srgbClr val="003E6C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6"/>
          <p:cNvSpPr txBox="1"/>
          <p:nvPr>
            <p:ph type="title"/>
          </p:nvPr>
        </p:nvSpPr>
        <p:spPr>
          <a:xfrm>
            <a:off x="0" y="107931"/>
            <a:ext cx="12192000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  <a:defRPr b="1" sz="28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0072" y="5574203"/>
            <a:ext cx="1565640" cy="1230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chemeClr val="dk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r.jpg" id="115" name="Google Shape;11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14882" y="6349562"/>
            <a:ext cx="8165690" cy="85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0" y="6435264"/>
            <a:ext cx="12192000" cy="32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it-IT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CCRES General Presentation, Place, Country – Month, Day, Year</a:t>
            </a:r>
            <a:endParaRPr b="0" i="0" sz="1200" u="none" cap="none" strike="noStrike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7" name="Google Shape;117;p17"/>
          <p:cNvSpPr txBox="1"/>
          <p:nvPr>
            <p:ph idx="1" type="body"/>
          </p:nvPr>
        </p:nvSpPr>
        <p:spPr>
          <a:xfrm>
            <a:off x="473530" y="814321"/>
            <a:ext cx="4996542" cy="5472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E6C"/>
              </a:buClr>
              <a:buSzPts val="2000"/>
              <a:buFont typeface="Arial"/>
              <a:buChar char="-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E6C"/>
              </a:buClr>
              <a:buSzPts val="1800"/>
              <a:buChar char="•"/>
              <a:defRPr>
                <a:solidFill>
                  <a:srgbClr val="003E6C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E6C"/>
              </a:buClr>
              <a:buSzPts val="1800"/>
              <a:buChar char="•"/>
              <a:defRPr>
                <a:solidFill>
                  <a:srgbClr val="003E6C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type="title"/>
          </p:nvPr>
        </p:nvSpPr>
        <p:spPr>
          <a:xfrm>
            <a:off x="0" y="107931"/>
            <a:ext cx="12192000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Franklin"/>
              <a:buNone/>
              <a:defRPr b="1" sz="2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7"/>
          <p:cNvSpPr/>
          <p:nvPr>
            <p:ph idx="2" type="pic"/>
          </p:nvPr>
        </p:nvSpPr>
        <p:spPr>
          <a:xfrm>
            <a:off x="5897727" y="877383"/>
            <a:ext cx="5979492" cy="5253565"/>
          </a:xfrm>
          <a:prstGeom prst="rect">
            <a:avLst/>
          </a:prstGeom>
          <a:noFill/>
          <a:ln>
            <a:noFill/>
          </a:ln>
        </p:spPr>
      </p:sp>
      <p:pic>
        <p:nvPicPr>
          <p:cNvPr id="120" name="Google Shape;12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29814" y="5515764"/>
            <a:ext cx="1565640" cy="1230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33005" y="48436"/>
            <a:ext cx="1658995" cy="5584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.jpg"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4382" y="6354475"/>
            <a:ext cx="8165690" cy="85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/>
          <p:nvPr/>
        </p:nvSpPr>
        <p:spPr>
          <a:xfrm>
            <a:off x="0" y="6435264"/>
            <a:ext cx="12192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b="1" i="1" lang="it-IT" sz="12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PROBE Meeting, Evora, Portugal – October, 6-8, 2022</a:t>
            </a:r>
            <a:endParaRPr b="1" i="1" sz="1200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 b="1" i="1" sz="1200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279400" y="0"/>
            <a:ext cx="10306051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  <a:defRPr b="1" sz="28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" type="body"/>
          </p:nvPr>
        </p:nvSpPr>
        <p:spPr>
          <a:xfrm>
            <a:off x="279400" y="980876"/>
            <a:ext cx="10306051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E6C"/>
              </a:buClr>
              <a:buSzPts val="2000"/>
              <a:buFont typeface="Arial"/>
              <a:buChar char="-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E6C"/>
              </a:buClr>
              <a:buSzPts val="1800"/>
              <a:buChar char="•"/>
              <a:defRPr>
                <a:solidFill>
                  <a:srgbClr val="003E6C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E6C"/>
              </a:buClr>
              <a:buSzPts val="1800"/>
              <a:buChar char="•"/>
              <a:defRPr>
                <a:solidFill>
                  <a:srgbClr val="003E6C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9400" y="5509788"/>
            <a:ext cx="1565640" cy="1230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and Content">
  <p:cSld name="11_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571"/>
            <a:ext cx="1658995" cy="5584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.jpg" id="31" name="Google Shape;3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4382" y="6354475"/>
            <a:ext cx="8165690" cy="8570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/>
          <p:nvPr/>
        </p:nvSpPr>
        <p:spPr>
          <a:xfrm>
            <a:off x="0" y="6435264"/>
            <a:ext cx="12192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b="1" i="1" lang="it-IT" sz="12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PROBE Meeting, Evora, Portugal – October, 6-8, 2022</a:t>
            </a:r>
            <a:endParaRPr b="1" i="1" sz="1200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 b="1" i="1" sz="1200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" name="Google Shape;33;p4"/>
          <p:cNvSpPr txBox="1"/>
          <p:nvPr>
            <p:ph type="title"/>
          </p:nvPr>
        </p:nvSpPr>
        <p:spPr>
          <a:xfrm>
            <a:off x="1600748" y="0"/>
            <a:ext cx="10306051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  <a:defRPr b="1" sz="28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" type="body"/>
          </p:nvPr>
        </p:nvSpPr>
        <p:spPr>
          <a:xfrm>
            <a:off x="1600749" y="1101669"/>
            <a:ext cx="10306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3E6C"/>
              </a:buClr>
              <a:buSzPts val="2000"/>
              <a:buFont typeface="Arial"/>
              <a:buChar char="-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E6C"/>
              </a:buClr>
              <a:buSzPts val="1800"/>
              <a:buChar char="•"/>
              <a:defRPr>
                <a:solidFill>
                  <a:srgbClr val="003E6C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E6C"/>
              </a:buClr>
              <a:buSzPts val="1800"/>
              <a:buChar char="•"/>
              <a:defRPr>
                <a:solidFill>
                  <a:srgbClr val="003E6C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9400" y="5509788"/>
            <a:ext cx="1565640" cy="1230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33005" y="48436"/>
            <a:ext cx="1658995" cy="5584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.jpg" id="38" name="Google Shape;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4382" y="6354475"/>
            <a:ext cx="8165690" cy="8570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/>
        </p:nvSpPr>
        <p:spPr>
          <a:xfrm>
            <a:off x="0" y="6435264"/>
            <a:ext cx="12192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b="1" i="1" lang="it-IT" sz="12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PROBE Meeting, Evora, Portugal – October, 6-8, 2022</a:t>
            </a:r>
            <a:endParaRPr b="1" i="1" sz="1200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 b="1" i="1" sz="1200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" name="Google Shape;40;p5"/>
          <p:cNvSpPr txBox="1"/>
          <p:nvPr>
            <p:ph type="title"/>
          </p:nvPr>
        </p:nvSpPr>
        <p:spPr>
          <a:xfrm>
            <a:off x="901700" y="4510968"/>
            <a:ext cx="10452100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  <a:defRPr b="1" sz="2800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6873"/>
            <a:ext cx="1637071" cy="548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8721" y="129175"/>
            <a:ext cx="4992634" cy="3770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B8C2"/>
              </a:buClr>
              <a:buSzPts val="2400"/>
              <a:buNone/>
              <a:defRPr sz="2400">
                <a:solidFill>
                  <a:srgbClr val="89B8C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B8C2"/>
              </a:buClr>
              <a:buSzPts val="2000"/>
              <a:buNone/>
              <a:defRPr sz="2000">
                <a:solidFill>
                  <a:srgbClr val="89B8C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B8C2"/>
              </a:buClr>
              <a:buSzPts val="1800"/>
              <a:buNone/>
              <a:defRPr sz="1800">
                <a:solidFill>
                  <a:srgbClr val="89B8C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B8C2"/>
              </a:buClr>
              <a:buSzPts val="1600"/>
              <a:buNone/>
              <a:defRPr sz="1600">
                <a:solidFill>
                  <a:srgbClr val="89B8C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B8C2"/>
              </a:buClr>
              <a:buSzPts val="1600"/>
              <a:buNone/>
              <a:defRPr sz="1600">
                <a:solidFill>
                  <a:srgbClr val="89B8C2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B8C2"/>
              </a:buClr>
              <a:buSzPts val="1600"/>
              <a:buNone/>
              <a:defRPr sz="1600">
                <a:solidFill>
                  <a:srgbClr val="89B8C2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B8C2"/>
              </a:buClr>
              <a:buSzPts val="1600"/>
              <a:buNone/>
              <a:defRPr sz="1600">
                <a:solidFill>
                  <a:srgbClr val="89B8C2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B8C2"/>
              </a:buClr>
              <a:buSzPts val="1600"/>
              <a:buNone/>
              <a:defRPr sz="1600">
                <a:solidFill>
                  <a:srgbClr val="89B8C2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B8C2"/>
              </a:buClr>
              <a:buSzPts val="1600"/>
              <a:buNone/>
              <a:defRPr sz="1600">
                <a:solidFill>
                  <a:srgbClr val="89B8C2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>
  <p:cSld name="Due contenuti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" type="body"/>
          </p:nvPr>
        </p:nvSpPr>
        <p:spPr>
          <a:xfrm>
            <a:off x="779207" y="117267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6241592" y="1204969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9"/>
          <p:cNvSpPr txBox="1"/>
          <p:nvPr/>
        </p:nvSpPr>
        <p:spPr>
          <a:xfrm>
            <a:off x="0" y="6435264"/>
            <a:ext cx="12192000" cy="32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it-IT" sz="12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CCRES General Presentation, Place, Country – Month, Day, Year</a:t>
            </a:r>
            <a:endParaRPr b="0" i="0" sz="1200" u="none" cap="none" strike="noStrike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bar.jpg" id="65" name="Google Shape;6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983760"/>
            <a:ext cx="1219200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 txBox="1"/>
          <p:nvPr>
            <p:ph type="title"/>
          </p:nvPr>
        </p:nvSpPr>
        <p:spPr>
          <a:xfrm>
            <a:off x="0" y="186052"/>
            <a:ext cx="12192000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Font typeface="Calibri"/>
              <a:buNone/>
              <a:defRPr b="1" sz="26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bar.jpg" id="67" name="Google Shape;6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146236"/>
            <a:ext cx="1219200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788" y="167784"/>
            <a:ext cx="1038412" cy="76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" name="Google Shape;72;p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p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B8C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29.jpg"/><Relationship Id="rId5" Type="http://schemas.openxmlformats.org/officeDocument/2006/relationships/image" Target="../media/image23.jpg"/><Relationship Id="rId6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6175700" y="4377200"/>
            <a:ext cx="53589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Libre Franklin"/>
              <a:buNone/>
            </a:pPr>
            <a:r>
              <a:rPr lang="it-IT"/>
              <a:t>MWR Data Processing and Quality Control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title"/>
          </p:nvPr>
        </p:nvSpPr>
        <p:spPr>
          <a:xfrm>
            <a:off x="279400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Feedback / Outlook</a:t>
            </a:r>
            <a:endParaRPr/>
          </a:p>
        </p:txBody>
      </p:sp>
      <p:pic>
        <p:nvPicPr>
          <p:cNvPr id="194" name="Google Shape;19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62" y="1101669"/>
            <a:ext cx="7000417" cy="394227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 txBox="1"/>
          <p:nvPr>
            <p:ph idx="1" type="body"/>
          </p:nvPr>
        </p:nvSpPr>
        <p:spPr>
          <a:xfrm>
            <a:off x="7163350" y="1101669"/>
            <a:ext cx="3396900" cy="49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999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it-IT" sz="1800"/>
              <a:t>Positive feedback from participants to have this dedicated workshop, including hands-on training</a:t>
            </a:r>
            <a:endParaRPr sz="1800"/>
          </a:p>
          <a:p>
            <a:pPr indent="-431999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it-IT" sz="1800"/>
              <a:t>Informal exchange with manufacturer was very helpful</a:t>
            </a:r>
            <a:endParaRPr sz="1800"/>
          </a:p>
          <a:p>
            <a:pPr indent="-431999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it-IT" sz="1800"/>
              <a:t>Within ACTRIS-CCRES regular workshops for instrument operators are planned (~1 per year)</a:t>
            </a:r>
            <a:endParaRPr/>
          </a:p>
          <a:p>
            <a:pPr indent="-431999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it-IT" sz="1800"/>
              <a:t>Thanks again for  financial support by PROBE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>
            <p:ph type="title"/>
          </p:nvPr>
        </p:nvSpPr>
        <p:spPr>
          <a:xfrm>
            <a:off x="1600748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Data Stream - Overview</a:t>
            </a:r>
            <a:endParaRPr/>
          </a:p>
        </p:txBody>
      </p:sp>
      <p:sp>
        <p:nvSpPr>
          <p:cNvPr id="202" name="Google Shape;202;p28"/>
          <p:cNvSpPr txBox="1"/>
          <p:nvPr>
            <p:ph idx="1" type="body"/>
          </p:nvPr>
        </p:nvSpPr>
        <p:spPr>
          <a:xfrm>
            <a:off x="1600750" y="1101675"/>
            <a:ext cx="10306200" cy="5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b="1" lang="it-IT"/>
              <a:t>Data handling will be performed by the Cloud remote sensing data centre unit (CLU)</a:t>
            </a:r>
            <a:endParaRPr b="1"/>
          </a:p>
          <a:p>
            <a:pPr indent="-50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it-IT"/>
              <a:t>CLU</a:t>
            </a:r>
            <a:r>
              <a:rPr lang="it-IT"/>
              <a:t> performs </a:t>
            </a:r>
            <a:r>
              <a:rPr lang="it-IT"/>
              <a:t>data versioning, data provision and archiving</a:t>
            </a:r>
            <a:endParaRPr/>
          </a:p>
          <a:p>
            <a:pPr indent="-50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6818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55000"/>
              <a:buNone/>
            </a:pPr>
            <a:r>
              <a:rPr b="1" lang="it-IT"/>
              <a:t>Station operators are required to transfer the raw data to CLU at least once per day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55000"/>
              <a:buNone/>
            </a:pPr>
            <a:r>
              <a:rPr b="1" lang="it-IT"/>
              <a:t>Required files for RPG instruments (binary files) are: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55000"/>
              <a:buNone/>
            </a:pPr>
            <a:r>
              <a:t/>
            </a:r>
            <a:endParaRPr b="1"/>
          </a:p>
          <a:p>
            <a:pPr indent="-346075" lvl="0" marL="457200" rtl="0" algn="l">
              <a:spcBef>
                <a:spcPts val="600"/>
              </a:spcBef>
              <a:spcAft>
                <a:spcPts val="0"/>
              </a:spcAft>
              <a:buSzPct val="100000"/>
              <a:buChar char="●"/>
            </a:pPr>
            <a:r>
              <a:rPr lang="it-IT"/>
              <a:t>BRT: Brightness temperatures (single angle)</a:t>
            </a:r>
            <a:endParaRPr/>
          </a:p>
          <a:p>
            <a:pPr indent="-346075" lvl="0" marL="457200" rtl="0" algn="l">
              <a:spcBef>
                <a:spcPts val="600"/>
              </a:spcBef>
              <a:spcAft>
                <a:spcPts val="0"/>
              </a:spcAft>
              <a:buSzPct val="100000"/>
              <a:buChar char="●"/>
            </a:pPr>
            <a:r>
              <a:rPr lang="it-IT"/>
              <a:t>BLB / BLS: Brightness temperatures from multi-angle elevation scans</a:t>
            </a:r>
            <a:endParaRPr/>
          </a:p>
          <a:p>
            <a:pPr indent="-346075" lvl="0" marL="457200" rtl="0" algn="l">
              <a:spcBef>
                <a:spcPts val="600"/>
              </a:spcBef>
              <a:spcAft>
                <a:spcPts val="0"/>
              </a:spcAft>
              <a:buSzPct val="100000"/>
              <a:buChar char="●"/>
            </a:pPr>
            <a:r>
              <a:rPr lang="it-IT"/>
              <a:t>HKD: Housekeeping data</a:t>
            </a:r>
            <a:endParaRPr/>
          </a:p>
          <a:p>
            <a:pPr indent="-346075" lvl="0" marL="457200" rtl="0" algn="l">
              <a:spcBef>
                <a:spcPts val="600"/>
              </a:spcBef>
              <a:spcAft>
                <a:spcPts val="0"/>
              </a:spcAft>
              <a:buSzPct val="100000"/>
              <a:buChar char="●"/>
            </a:pPr>
            <a:r>
              <a:rPr lang="it-IT"/>
              <a:t>IRT: Infrared radiometer brightness temperatures</a:t>
            </a:r>
            <a:endParaRPr/>
          </a:p>
          <a:p>
            <a:pPr indent="-346075" lvl="0" marL="457200" rtl="0" algn="l">
              <a:spcBef>
                <a:spcPts val="600"/>
              </a:spcBef>
              <a:spcAft>
                <a:spcPts val="0"/>
              </a:spcAft>
              <a:buSzPct val="100000"/>
              <a:buChar char="●"/>
            </a:pPr>
            <a:r>
              <a:rPr lang="it-IT"/>
              <a:t>MET: Meteorological sensor data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55000"/>
              <a:buNone/>
            </a:pPr>
            <a:r>
              <a:rPr lang="it-IT"/>
              <a:t>– preliminary also SPC, LWP files should be transferred.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55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6818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55000"/>
              <a:buNone/>
            </a:pPr>
            <a:r>
              <a:rPr b="1" lang="it-IT"/>
              <a:t>Therefore, no data format conversion should be performed using the instrument software.</a:t>
            </a:r>
            <a:endParaRPr b="1"/>
          </a:p>
          <a:p>
            <a:pPr indent="0" lvl="0" marL="0" rtl="0" algn="l">
              <a:lnSpc>
                <a:spcPct val="6818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550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6818"/>
              </a:lnSpc>
              <a:spcBef>
                <a:spcPts val="1200"/>
              </a:spcBef>
              <a:spcAft>
                <a:spcPts val="800"/>
              </a:spcAft>
              <a:buClr>
                <a:schemeClr val="dk2"/>
              </a:buClr>
              <a:buSzPct val="55000"/>
              <a:buNone/>
            </a:pPr>
            <a:r>
              <a:rPr b="1" lang="it-IT"/>
              <a:t>In addition, calibration LOG files are needed.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>
            <p:ph type="title"/>
          </p:nvPr>
        </p:nvSpPr>
        <p:spPr>
          <a:xfrm>
            <a:off x="279400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Data Format</a:t>
            </a:r>
            <a:endParaRPr/>
          </a:p>
        </p:txBody>
      </p:sp>
      <p:sp>
        <p:nvSpPr>
          <p:cNvPr id="208" name="Google Shape;208;p29"/>
          <p:cNvSpPr txBox="1"/>
          <p:nvPr>
            <p:ph idx="1" type="body"/>
          </p:nvPr>
        </p:nvSpPr>
        <p:spPr>
          <a:xfrm>
            <a:off x="279400" y="980876"/>
            <a:ext cx="10306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Common MWR data format being developed in the EUMETNET E-Profile network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it-IT"/>
              <a:t>Will be used also in ACTRIS for a better cross network compatibility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it-IT"/>
              <a:t>RPG binary files are converted into Level 1 NetCDF files and </a:t>
            </a:r>
            <a:r>
              <a:rPr lang="it-IT"/>
              <a:t>are not needed anymore for Level 2 products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File name convention: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it-IT"/>
              <a:t>1B01 for MWR TB, 1B11 for IR, 1B21 for meteorological data, and 1C01 co-located</a:t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it-IT"/>
              <a:t>2IXX for integrated quantities (e.g. 2I01 for LWP) </a:t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it-IT"/>
              <a:t>2PXX for profiles (e.g.  2P01 temperature profiles)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type="title"/>
          </p:nvPr>
        </p:nvSpPr>
        <p:spPr>
          <a:xfrm>
            <a:off x="1600748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Data Processing</a:t>
            </a:r>
            <a:endParaRPr/>
          </a:p>
        </p:txBody>
      </p:sp>
      <p:sp>
        <p:nvSpPr>
          <p:cNvPr id="215" name="Google Shape;215;p30"/>
          <p:cNvSpPr txBox="1"/>
          <p:nvPr>
            <p:ph idx="1" type="body"/>
          </p:nvPr>
        </p:nvSpPr>
        <p:spPr>
          <a:xfrm>
            <a:off x="1600750" y="3777050"/>
            <a:ext cx="10306200" cy="22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50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b="1" lang="it-IT"/>
              <a:t>Python code under development and maintained on github</a:t>
            </a:r>
            <a:endParaRPr b="1"/>
          </a:p>
          <a:p>
            <a:pPr indent="-50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it-IT"/>
              <a:t>Based on IDL routines of “MicroWave Radiometer PROcessing” (mwr_pro)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it-IT"/>
              <a:t>Developed at University of Cologne and applied successfully to RPG data over years at different stations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it-IT"/>
              <a:t>Planned to also run outside of the ACTRIS network</a:t>
            </a:r>
            <a:endParaRPr/>
          </a:p>
        </p:txBody>
      </p:sp>
      <p:pic>
        <p:nvPicPr>
          <p:cNvPr id="216" name="Google Shape;216;p30"/>
          <p:cNvPicPr preferRelativeResize="0"/>
          <p:nvPr/>
        </p:nvPicPr>
        <p:blipFill rotWithShape="1">
          <a:blip r:embed="rId3">
            <a:alphaModFix/>
          </a:blip>
          <a:srcRect b="0" l="25031" r="0" t="30891"/>
          <a:stretch/>
        </p:blipFill>
        <p:spPr>
          <a:xfrm>
            <a:off x="3719675" y="620700"/>
            <a:ext cx="5107900" cy="301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>
            <p:ph type="title"/>
          </p:nvPr>
        </p:nvSpPr>
        <p:spPr>
          <a:xfrm>
            <a:off x="279400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Code Description</a:t>
            </a:r>
            <a:endParaRPr/>
          </a:p>
        </p:txBody>
      </p:sp>
      <p:sp>
        <p:nvSpPr>
          <p:cNvPr id="222" name="Google Shape;222;p31"/>
          <p:cNvSpPr/>
          <p:nvPr/>
        </p:nvSpPr>
        <p:spPr>
          <a:xfrm>
            <a:off x="279400" y="2470675"/>
            <a:ext cx="2114700" cy="2883900"/>
          </a:xfrm>
          <a:prstGeom prst="roundRect">
            <a:avLst>
              <a:gd fmla="val 16667" name="adj"/>
            </a:avLst>
          </a:prstGeom>
          <a:solidFill>
            <a:srgbClr val="A2C4C9"/>
          </a:solidFill>
          <a:ln cap="flat" cmpd="sng" w="28575">
            <a:solidFill>
              <a:srgbClr val="89B8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Level 2 vertically integrated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2I01: liquid water path (LWP)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2I02: integrated water vapor (IWV)</a:t>
            </a:r>
            <a:endParaRPr/>
          </a:p>
        </p:txBody>
      </p:sp>
      <p:sp>
        <p:nvSpPr>
          <p:cNvPr id="223" name="Google Shape;223;p31"/>
          <p:cNvSpPr/>
          <p:nvPr/>
        </p:nvSpPr>
        <p:spPr>
          <a:xfrm>
            <a:off x="4375150" y="2470675"/>
            <a:ext cx="2114700" cy="2883900"/>
          </a:xfrm>
          <a:prstGeom prst="roundRect">
            <a:avLst>
              <a:gd fmla="val 16667" name="adj"/>
            </a:avLst>
          </a:prstGeom>
          <a:solidFill>
            <a:srgbClr val="A2C4C9"/>
          </a:solidFill>
          <a:ln cap="flat" cmpd="sng" w="28575">
            <a:solidFill>
              <a:srgbClr val="89B8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Level 1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1B01: MWR TB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1B11: IR TB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1B21: MET station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1C01: co-located</a:t>
            </a:r>
            <a:endParaRPr/>
          </a:p>
        </p:txBody>
      </p:sp>
      <p:sp>
        <p:nvSpPr>
          <p:cNvPr id="224" name="Google Shape;224;p31"/>
          <p:cNvSpPr/>
          <p:nvPr/>
        </p:nvSpPr>
        <p:spPr>
          <a:xfrm>
            <a:off x="8470900" y="2470675"/>
            <a:ext cx="2114700" cy="2883900"/>
          </a:xfrm>
          <a:prstGeom prst="roundRect">
            <a:avLst>
              <a:gd fmla="val 16667" name="adj"/>
            </a:avLst>
          </a:prstGeom>
          <a:solidFill>
            <a:srgbClr val="A2C4C9"/>
          </a:solidFill>
          <a:ln cap="flat" cmpd="sng" w="28575">
            <a:solidFill>
              <a:srgbClr val="89B8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Level 2 profiles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2P01: temperature (single-pointing)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2P02: temperature (BL scans)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2P03: humidity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(non-retrieved e.g. 2P04: rel. humidity)</a:t>
            </a:r>
            <a:endParaRPr/>
          </a:p>
        </p:txBody>
      </p:sp>
      <p:sp>
        <p:nvSpPr>
          <p:cNvPr id="225" name="Google Shape;225;p31"/>
          <p:cNvSpPr/>
          <p:nvPr/>
        </p:nvSpPr>
        <p:spPr>
          <a:xfrm>
            <a:off x="4110150" y="620700"/>
            <a:ext cx="2643300" cy="949500"/>
          </a:xfrm>
          <a:prstGeom prst="roundRect">
            <a:avLst>
              <a:gd fmla="val 16667" name="adj"/>
            </a:avLst>
          </a:prstGeom>
          <a:solidFill>
            <a:srgbClr val="A2C4C9"/>
          </a:solidFill>
          <a:ln cap="flat" cmpd="sng" w="28575">
            <a:solidFill>
              <a:srgbClr val="89B8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RPG binary files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.BRT, .BLB, .HKD, .IRT, .MET</a:t>
            </a:r>
            <a:endParaRPr/>
          </a:p>
        </p:txBody>
      </p:sp>
      <p:cxnSp>
        <p:nvCxnSpPr>
          <p:cNvPr id="226" name="Google Shape;226;p31"/>
          <p:cNvCxnSpPr>
            <a:stCxn id="225" idx="2"/>
            <a:endCxn id="223" idx="0"/>
          </p:cNvCxnSpPr>
          <p:nvPr/>
        </p:nvCxnSpPr>
        <p:spPr>
          <a:xfrm>
            <a:off x="5431800" y="1570200"/>
            <a:ext cx="600" cy="90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" name="Google Shape;227;p31"/>
          <p:cNvCxnSpPr>
            <a:endCxn id="222" idx="3"/>
          </p:cNvCxnSpPr>
          <p:nvPr/>
        </p:nvCxnSpPr>
        <p:spPr>
          <a:xfrm rot="10800000">
            <a:off x="2394100" y="3912625"/>
            <a:ext cx="1995600" cy="4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" name="Google Shape;228;p31"/>
          <p:cNvCxnSpPr>
            <a:endCxn id="224" idx="1"/>
          </p:cNvCxnSpPr>
          <p:nvPr/>
        </p:nvCxnSpPr>
        <p:spPr>
          <a:xfrm flipH="1" rot="10800000">
            <a:off x="6504400" y="3912625"/>
            <a:ext cx="1966500" cy="12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9" name="Google Shape;229;p31"/>
          <p:cNvSpPr txBox="1"/>
          <p:nvPr/>
        </p:nvSpPr>
        <p:spPr>
          <a:xfrm>
            <a:off x="5519250" y="1896525"/>
            <a:ext cx="115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lev1_to_nc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2807875" y="3546875"/>
            <a:ext cx="115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lev2_to_nc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1"/>
          <p:cNvSpPr txBox="1"/>
          <p:nvPr/>
        </p:nvSpPr>
        <p:spPr>
          <a:xfrm>
            <a:off x="6903625" y="3546875"/>
            <a:ext cx="115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lev2_to_nc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2" name="Google Shape;232;p31"/>
          <p:cNvCxnSpPr>
            <a:stCxn id="223" idx="2"/>
            <a:endCxn id="233" idx="0"/>
          </p:cNvCxnSpPr>
          <p:nvPr/>
        </p:nvCxnSpPr>
        <p:spPr>
          <a:xfrm>
            <a:off x="5432500" y="5354575"/>
            <a:ext cx="3300" cy="478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3" name="Google Shape;233;p31"/>
          <p:cNvSpPr/>
          <p:nvPr/>
        </p:nvSpPr>
        <p:spPr>
          <a:xfrm>
            <a:off x="4114150" y="5833325"/>
            <a:ext cx="2643300" cy="436500"/>
          </a:xfrm>
          <a:prstGeom prst="roundRect">
            <a:avLst>
              <a:gd fmla="val 16667" name="adj"/>
            </a:avLst>
          </a:prstGeom>
          <a:solidFill>
            <a:srgbClr val="A2C4C9"/>
          </a:solidFill>
          <a:ln cap="flat" cmpd="sng" w="28575">
            <a:solidFill>
              <a:srgbClr val="89B8C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Quicklooks</a:t>
            </a:r>
            <a:endParaRPr b="1"/>
          </a:p>
        </p:txBody>
      </p:sp>
      <p:sp>
        <p:nvSpPr>
          <p:cNvPr id="234" name="Google Shape;234;p31"/>
          <p:cNvSpPr txBox="1"/>
          <p:nvPr/>
        </p:nvSpPr>
        <p:spPr>
          <a:xfrm>
            <a:off x="5599950" y="5393850"/>
            <a:ext cx="170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generate_figure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31"/>
          <p:cNvCxnSpPr>
            <a:stCxn id="222" idx="2"/>
            <a:endCxn id="233" idx="1"/>
          </p:cNvCxnSpPr>
          <p:nvPr/>
        </p:nvCxnSpPr>
        <p:spPr>
          <a:xfrm>
            <a:off x="1336750" y="5354575"/>
            <a:ext cx="2777400" cy="696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6" name="Google Shape;236;p31"/>
          <p:cNvCxnSpPr>
            <a:stCxn id="224" idx="2"/>
            <a:endCxn id="233" idx="3"/>
          </p:cNvCxnSpPr>
          <p:nvPr/>
        </p:nvCxnSpPr>
        <p:spPr>
          <a:xfrm flipH="1">
            <a:off x="6757450" y="5354575"/>
            <a:ext cx="2770800" cy="696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7" name="Google Shape;237;p31"/>
          <p:cNvSpPr txBox="1"/>
          <p:nvPr/>
        </p:nvSpPr>
        <p:spPr>
          <a:xfrm>
            <a:off x="6814650" y="905925"/>
            <a:ext cx="115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it-IT">
                <a:latin typeface="Calibri"/>
                <a:ea typeface="Calibri"/>
                <a:cs typeface="Calibri"/>
                <a:sym typeface="Calibri"/>
              </a:rPr>
              <a:t>config.py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1"/>
          <p:cNvSpPr txBox="1"/>
          <p:nvPr>
            <p:ph idx="1" type="body"/>
          </p:nvPr>
        </p:nvSpPr>
        <p:spPr>
          <a:xfrm>
            <a:off x="279400" y="980876"/>
            <a:ext cx="103062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/>
          <p:nvPr>
            <p:ph type="title"/>
          </p:nvPr>
        </p:nvSpPr>
        <p:spPr>
          <a:xfrm>
            <a:off x="1600748" y="0"/>
            <a:ext cx="10306200" cy="62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Level 1 - IRT </a:t>
            </a:r>
            <a:endParaRPr/>
          </a:p>
        </p:txBody>
      </p:sp>
      <p:sp>
        <p:nvSpPr>
          <p:cNvPr id="245" name="Google Shape;245;p32"/>
          <p:cNvSpPr txBox="1"/>
          <p:nvPr>
            <p:ph idx="1" type="body"/>
          </p:nvPr>
        </p:nvSpPr>
        <p:spPr>
          <a:xfrm>
            <a:off x="1829350" y="4297850"/>
            <a:ext cx="5575500" cy="148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it-IT"/>
              <a:t>IRT will be used for synergy retrievals for improvements in low LWP situations</a:t>
            </a:r>
            <a:endParaRPr b="1"/>
          </a:p>
        </p:txBody>
      </p:sp>
      <p:pic>
        <p:nvPicPr>
          <p:cNvPr id="246" name="Google Shape;2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750" y="581748"/>
            <a:ext cx="9952976" cy="35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4725" y="3945075"/>
            <a:ext cx="4877276" cy="23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10638150" y="6106800"/>
            <a:ext cx="1441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latin typeface="Calibri"/>
                <a:ea typeface="Calibri"/>
                <a:cs typeface="Calibri"/>
                <a:sym typeface="Calibri"/>
              </a:rPr>
              <a:t>Marke et al., 2016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/>
          <p:nvPr>
            <p:ph type="title"/>
          </p:nvPr>
        </p:nvSpPr>
        <p:spPr>
          <a:xfrm>
            <a:off x="279400" y="0"/>
            <a:ext cx="10306200" cy="62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Level 2 - Multiple pointing</a:t>
            </a:r>
            <a:endParaRPr/>
          </a:p>
        </p:txBody>
      </p:sp>
      <p:sp>
        <p:nvSpPr>
          <p:cNvPr id="255" name="Google Shape;255;p33"/>
          <p:cNvSpPr txBox="1"/>
          <p:nvPr>
            <p:ph idx="1" type="body"/>
          </p:nvPr>
        </p:nvSpPr>
        <p:spPr>
          <a:xfrm>
            <a:off x="279400" y="980876"/>
            <a:ext cx="103062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900" y="558513"/>
            <a:ext cx="8349875" cy="281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6913" y="3377913"/>
            <a:ext cx="8349876" cy="2793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4"/>
          <p:cNvSpPr txBox="1"/>
          <p:nvPr>
            <p:ph type="title"/>
          </p:nvPr>
        </p:nvSpPr>
        <p:spPr>
          <a:xfrm>
            <a:off x="1600748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LWP Offset Correction</a:t>
            </a:r>
            <a:endParaRPr/>
          </a:p>
        </p:txBody>
      </p:sp>
      <p:sp>
        <p:nvSpPr>
          <p:cNvPr id="264" name="Google Shape;264;p34"/>
          <p:cNvSpPr txBox="1"/>
          <p:nvPr>
            <p:ph idx="1" type="body"/>
          </p:nvPr>
        </p:nvSpPr>
        <p:spPr>
          <a:xfrm>
            <a:off x="1600749" y="1101669"/>
            <a:ext cx="10306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b="1" lang="it-IT"/>
              <a:t>When using statistical retrievals, spurious LWP values can exist in clear sky scenes</a:t>
            </a:r>
            <a:endParaRPr b="1"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it-IT"/>
              <a:t>Identify clear sky scenes using 2 min </a:t>
            </a:r>
            <a:r>
              <a:rPr lang="it-IT"/>
              <a:t>TB standard deviation @ 31.4 GHz and IR temperature as additional check for liquid clouds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it-IT"/>
              <a:t>Subtract mean LWP bias for 20 min windows if threshold criteria are fulfilled</a:t>
            </a:r>
            <a:endParaRPr/>
          </a:p>
          <a:p>
            <a:pPr indent="-50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65" name="Google Shape;2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325" y="4028675"/>
            <a:ext cx="6488525" cy="227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325" y="2267675"/>
            <a:ext cx="6621363" cy="232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4"/>
          <p:cNvSpPr txBox="1"/>
          <p:nvPr/>
        </p:nvSpPr>
        <p:spPr>
          <a:xfrm>
            <a:off x="5967825" y="2691525"/>
            <a:ext cx="217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without correction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4"/>
          <p:cNvSpPr txBox="1"/>
          <p:nvPr/>
        </p:nvSpPr>
        <p:spPr>
          <a:xfrm>
            <a:off x="9777825" y="4444125"/>
            <a:ext cx="217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with correction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/>
          <p:nvPr>
            <p:ph type="title"/>
          </p:nvPr>
        </p:nvSpPr>
        <p:spPr>
          <a:xfrm>
            <a:off x="279400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Quality Control</a:t>
            </a:r>
            <a:endParaRPr/>
          </a:p>
        </p:txBody>
      </p:sp>
      <p:sp>
        <p:nvSpPr>
          <p:cNvPr id="274" name="Google Shape;274;p35"/>
          <p:cNvSpPr txBox="1"/>
          <p:nvPr>
            <p:ph idx="1" type="body"/>
          </p:nvPr>
        </p:nvSpPr>
        <p:spPr>
          <a:xfrm>
            <a:off x="279400" y="980876"/>
            <a:ext cx="10306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Data quality will be monitored </a:t>
            </a:r>
            <a:r>
              <a:rPr b="1" lang="it-IT"/>
              <a:t>continuously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Long-term statistical evaluation is performed for the labeling process,  including at least 2 successful liquid nitrogen absolute calibrations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Visualization of housekeeping data is planned within CLU (using grafana)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75" name="Google Shape;2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8800" y="2856000"/>
            <a:ext cx="5314952" cy="25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5"/>
          <p:cNvSpPr txBox="1"/>
          <p:nvPr/>
        </p:nvSpPr>
        <p:spPr>
          <a:xfrm>
            <a:off x="8870400" y="5268600"/>
            <a:ext cx="771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>
                <a:latin typeface="Calibri"/>
                <a:ea typeface="Calibri"/>
                <a:cs typeface="Calibri"/>
                <a:sym typeface="Calibri"/>
              </a:rPr>
              <a:t>grafana.com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 txBox="1"/>
          <p:nvPr>
            <p:ph type="title"/>
          </p:nvPr>
        </p:nvSpPr>
        <p:spPr>
          <a:xfrm>
            <a:off x="1600748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Spectral Consistency</a:t>
            </a:r>
            <a:endParaRPr/>
          </a:p>
        </p:txBody>
      </p:sp>
      <p:sp>
        <p:nvSpPr>
          <p:cNvPr id="282" name="Google Shape;282;p36"/>
          <p:cNvSpPr txBox="1"/>
          <p:nvPr>
            <p:ph idx="1" type="body"/>
          </p:nvPr>
        </p:nvSpPr>
        <p:spPr>
          <a:xfrm>
            <a:off x="1600750" y="1101675"/>
            <a:ext cx="66684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b="1" lang="it-IT"/>
              <a:t>Can the observed spectrum be explained by real atmospheric conditions?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b="1" lang="it-IT"/>
              <a:t>TBs for a certain </a:t>
            </a:r>
            <a:r>
              <a:rPr b="1" lang="it-IT"/>
              <a:t>channel</a:t>
            </a:r>
            <a:r>
              <a:rPr b="1" lang="it-IT"/>
              <a:t> are derived via statistical retrieval from other </a:t>
            </a:r>
            <a:r>
              <a:rPr b="1" lang="it-IT"/>
              <a:t>channels</a:t>
            </a:r>
            <a:r>
              <a:rPr b="1" lang="it-IT"/>
              <a:t> </a:t>
            </a:r>
            <a:r>
              <a:rPr lang="it-IT"/>
              <a:t>(atmospheric information is not independent, and only certain atmospheric spectra are physically possible)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b="1" lang="it-IT"/>
              <a:t>Retrieved TBs for all </a:t>
            </a:r>
            <a:r>
              <a:rPr b="1" lang="it-IT"/>
              <a:t>channels</a:t>
            </a:r>
            <a:r>
              <a:rPr b="1" lang="it-IT"/>
              <a:t> are then compared to measurements </a:t>
            </a:r>
            <a:r>
              <a:rPr lang="it-IT"/>
              <a:t>(data flagging is based on thresholds depending on </a:t>
            </a:r>
            <a:r>
              <a:rPr lang="it-IT"/>
              <a:t>channel </a:t>
            </a:r>
            <a:r>
              <a:rPr lang="it-IT"/>
              <a:t>retrieval uncertainty)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b="1" lang="it-IT"/>
              <a:t>Possible to judge radome quality 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it-IT"/>
              <a:t>(duration of inconsistency after rain w.r.t. atmospheric conditions)</a:t>
            </a:r>
            <a:endParaRPr/>
          </a:p>
        </p:txBody>
      </p:sp>
      <p:pic>
        <p:nvPicPr>
          <p:cNvPr id="283" name="Google Shape;2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9200" y="680900"/>
            <a:ext cx="3846600" cy="546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279400" y="0"/>
            <a:ext cx="10306200" cy="62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CCRES - ACTRIS Centre for Cloud Remote Sensing</a:t>
            </a:r>
            <a:endParaRPr/>
          </a:p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279400" y="980876"/>
            <a:ext cx="103062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it-IT"/>
              <a:t>Mission of CCRES: </a:t>
            </a:r>
            <a:endParaRPr b="1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it-IT"/>
              <a:t>Offer operational support to ACTRIS National Facilities operating cloud remote sensing instruments:</a:t>
            </a:r>
            <a:endParaRPr/>
          </a:p>
          <a:p>
            <a:pPr indent="-355600" lvl="1" marL="9144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it-IT"/>
              <a:t>Doppler Cloud Radars (cloud profiling)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it-IT">
                <a:highlight>
                  <a:schemeClr val="accent3"/>
                </a:highlight>
              </a:rPr>
              <a:t>Microwave Radiometers (temperature profiles, cloud water, humidity)</a:t>
            </a:r>
            <a:endParaRPr>
              <a:highlight>
                <a:schemeClr val="accent3"/>
              </a:highlight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it-IT"/>
              <a:t>Doppler lidars (wind profiling, ABL)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it-IT"/>
              <a:t>Automatic low power lidars and ceilometers (coordinated with CARS)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it-IT"/>
              <a:t>Disdrometers (Precipitation monitoring, radar calibration)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00" y="3531588"/>
            <a:ext cx="11087100" cy="19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/>
          <p:nvPr>
            <p:ph type="title"/>
          </p:nvPr>
        </p:nvSpPr>
        <p:spPr>
          <a:xfrm>
            <a:off x="279400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Quality Flag</a:t>
            </a:r>
            <a:endParaRPr/>
          </a:p>
        </p:txBody>
      </p:sp>
      <p:sp>
        <p:nvSpPr>
          <p:cNvPr id="289" name="Google Shape;289;p37"/>
          <p:cNvSpPr txBox="1"/>
          <p:nvPr>
            <p:ph idx="1" type="body"/>
          </p:nvPr>
        </p:nvSpPr>
        <p:spPr>
          <a:xfrm>
            <a:off x="127000" y="980875"/>
            <a:ext cx="10695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b="1" lang="it-IT"/>
              <a:t>Q</a:t>
            </a:r>
            <a:r>
              <a:rPr b="1" lang="it-IT"/>
              <a:t>uality flag for level 1 data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Bit 1: </a:t>
            </a:r>
            <a:r>
              <a:rPr b="1" lang="it-IT">
                <a:solidFill>
                  <a:srgbClr val="0B5394"/>
                </a:solidFill>
              </a:rPr>
              <a:t>m</a:t>
            </a:r>
            <a:r>
              <a:rPr b="1" lang="it-IT">
                <a:solidFill>
                  <a:srgbClr val="0B5394"/>
                </a:solidFill>
              </a:rPr>
              <a:t>issing_tb</a:t>
            </a:r>
            <a:endParaRPr b="1">
              <a:solidFill>
                <a:srgbClr val="0B5394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Bit 2: </a:t>
            </a:r>
            <a:r>
              <a:rPr b="1" lang="it-IT">
                <a:solidFill>
                  <a:srgbClr val="0B5394"/>
                </a:solidFill>
              </a:rPr>
              <a:t>tb_below_threshold</a:t>
            </a:r>
            <a:r>
              <a:rPr lang="it-IT"/>
              <a:t>		TB values are being checked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Bit 3: </a:t>
            </a:r>
            <a:r>
              <a:rPr b="1" lang="it-IT">
                <a:solidFill>
                  <a:srgbClr val="0B5394"/>
                </a:solidFill>
              </a:rPr>
              <a:t>tb_above_threshold</a:t>
            </a:r>
            <a:endParaRPr b="1">
              <a:solidFill>
                <a:srgbClr val="0B5394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Bit 4: </a:t>
            </a:r>
            <a:r>
              <a:rPr b="1" lang="it-IT">
                <a:solidFill>
                  <a:srgbClr val="0B5394"/>
                </a:solidFill>
              </a:rPr>
              <a:t>spectral_consistency_above_threshold</a:t>
            </a:r>
            <a:r>
              <a:rPr lang="it-IT"/>
              <a:t>         Comparison: retrieved &amp; observed TB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Bit 5: </a:t>
            </a:r>
            <a:r>
              <a:rPr b="1" lang="it-IT">
                <a:solidFill>
                  <a:srgbClr val="0B5394"/>
                </a:solidFill>
              </a:rPr>
              <a:t>receiver_sanity_failed</a:t>
            </a:r>
            <a:r>
              <a:rPr lang="it-IT"/>
              <a:t>         Receiver &amp; ambient target stability + noise diode status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Bit 6: </a:t>
            </a:r>
            <a:r>
              <a:rPr b="1" lang="it-IT">
                <a:solidFill>
                  <a:srgbClr val="0B5394"/>
                </a:solidFill>
              </a:rPr>
              <a:t>rain_detected</a:t>
            </a:r>
            <a:r>
              <a:rPr lang="it-IT"/>
              <a:t>	   Rain sensor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Bit 7: </a:t>
            </a:r>
            <a:r>
              <a:rPr b="1" lang="it-IT">
                <a:solidFill>
                  <a:srgbClr val="0B5394"/>
                </a:solidFill>
              </a:rPr>
              <a:t>sun_in_beam		 </a:t>
            </a:r>
            <a:r>
              <a:rPr lang="it-IT"/>
              <a:t>Calculate sun position for site location (relevant for scans)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Bit 8: </a:t>
            </a:r>
            <a:r>
              <a:rPr b="1" lang="it-IT">
                <a:solidFill>
                  <a:srgbClr val="0B5394"/>
                </a:solidFill>
              </a:rPr>
              <a:t>tb_offset_above_threshold 	        </a:t>
            </a:r>
            <a:r>
              <a:rPr lang="it-IT"/>
              <a:t>Not implemented</a:t>
            </a:r>
            <a:endParaRPr/>
          </a:p>
        </p:txBody>
      </p:sp>
      <p:sp>
        <p:nvSpPr>
          <p:cNvPr id="290" name="Google Shape;290;p37"/>
          <p:cNvSpPr/>
          <p:nvPr/>
        </p:nvSpPr>
        <p:spPr>
          <a:xfrm>
            <a:off x="3396050" y="1505775"/>
            <a:ext cx="480600" cy="1185600"/>
          </a:xfrm>
          <a:prstGeom prst="rightBrace">
            <a:avLst>
              <a:gd fmla="val 43331" name="adj1"/>
              <a:gd fmla="val 50000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7"/>
          <p:cNvSpPr/>
          <p:nvPr/>
        </p:nvSpPr>
        <p:spPr>
          <a:xfrm>
            <a:off x="5711350" y="2963800"/>
            <a:ext cx="424500" cy="24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7"/>
          <p:cNvSpPr/>
          <p:nvPr/>
        </p:nvSpPr>
        <p:spPr>
          <a:xfrm>
            <a:off x="3642950" y="3463850"/>
            <a:ext cx="424500" cy="24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7"/>
          <p:cNvSpPr/>
          <p:nvPr/>
        </p:nvSpPr>
        <p:spPr>
          <a:xfrm>
            <a:off x="2651450" y="3942500"/>
            <a:ext cx="424500" cy="24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7"/>
          <p:cNvSpPr/>
          <p:nvPr/>
        </p:nvSpPr>
        <p:spPr>
          <a:xfrm>
            <a:off x="2539175" y="4435650"/>
            <a:ext cx="424500" cy="24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7"/>
          <p:cNvSpPr/>
          <p:nvPr/>
        </p:nvSpPr>
        <p:spPr>
          <a:xfrm>
            <a:off x="4287500" y="4908450"/>
            <a:ext cx="424500" cy="24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8"/>
          <p:cNvSpPr txBox="1"/>
          <p:nvPr>
            <p:ph type="title"/>
          </p:nvPr>
        </p:nvSpPr>
        <p:spPr>
          <a:xfrm>
            <a:off x="1600748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Quality Flag Quicklook </a:t>
            </a:r>
            <a:endParaRPr/>
          </a:p>
        </p:txBody>
      </p:sp>
      <p:sp>
        <p:nvSpPr>
          <p:cNvPr id="302" name="Google Shape;302;p38"/>
          <p:cNvSpPr txBox="1"/>
          <p:nvPr>
            <p:ph idx="1" type="body"/>
          </p:nvPr>
        </p:nvSpPr>
        <p:spPr>
          <a:xfrm>
            <a:off x="7687999" y="1101675"/>
            <a:ext cx="4218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Individual channels / receivers are flagged</a:t>
            </a:r>
            <a:endParaRPr b="1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Helps to detect malfunctions in long-term deployments</a:t>
            </a:r>
            <a:endParaRPr b="1"/>
          </a:p>
        </p:txBody>
      </p:sp>
      <p:pic>
        <p:nvPicPr>
          <p:cNvPr id="303" name="Google Shape;30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000" y="543563"/>
            <a:ext cx="5828999" cy="57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 txBox="1"/>
          <p:nvPr>
            <p:ph type="title"/>
          </p:nvPr>
        </p:nvSpPr>
        <p:spPr>
          <a:xfrm>
            <a:off x="279400" y="0"/>
            <a:ext cx="10306200" cy="62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Summary</a:t>
            </a:r>
            <a:endParaRPr/>
          </a:p>
        </p:txBody>
      </p:sp>
      <p:sp>
        <p:nvSpPr>
          <p:cNvPr id="310" name="Google Shape;310;p39"/>
          <p:cNvSpPr txBox="1"/>
          <p:nvPr>
            <p:ph idx="1" type="body"/>
          </p:nvPr>
        </p:nvSpPr>
        <p:spPr>
          <a:xfrm>
            <a:off x="279400" y="980875"/>
            <a:ext cx="103062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Data handling performed by ACTRIS Data Centre</a:t>
            </a:r>
            <a:endParaRPr b="1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it-IT"/>
              <a:t>see docs.cloudnet.fmi.fi for Cloudnet documentation and data transfer instructions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New Python based data processing in development (will be available from github)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Processing includes common data format, quality control and retrieval application (from manufacturer)</a:t>
            </a:r>
            <a:endParaRPr b="1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Retrieval development starts soon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"/>
          <p:cNvSpPr txBox="1"/>
          <p:nvPr>
            <p:ph type="title"/>
          </p:nvPr>
        </p:nvSpPr>
        <p:spPr>
          <a:xfrm>
            <a:off x="901700" y="4510968"/>
            <a:ext cx="10452100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1600748" y="0"/>
            <a:ext cx="10306200" cy="62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ACTRIS cloud remote sensing stations</a:t>
            </a:r>
            <a:endParaRPr/>
          </a:p>
        </p:txBody>
      </p:sp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1600749" y="1101669"/>
            <a:ext cx="103062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it-IT">
                <a:solidFill>
                  <a:srgbClr val="4A86E8"/>
                </a:solidFill>
              </a:rPr>
              <a:t>blue</a:t>
            </a:r>
            <a:r>
              <a:rPr lang="it-IT"/>
              <a:t>: today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it-IT">
                <a:solidFill>
                  <a:srgbClr val="FF0000"/>
                </a:solidFill>
              </a:rPr>
              <a:t>red</a:t>
            </a:r>
            <a:r>
              <a:rPr lang="it-IT"/>
              <a:t>: planned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9150" y="576725"/>
            <a:ext cx="7162251" cy="560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type="title"/>
          </p:nvPr>
        </p:nvSpPr>
        <p:spPr>
          <a:xfrm>
            <a:off x="279400" y="0"/>
            <a:ext cx="10306200" cy="62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CCRES - Central Facilities</a:t>
            </a:r>
            <a:endParaRPr/>
          </a:p>
        </p:txBody>
      </p:sp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279400" y="980876"/>
            <a:ext cx="103062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it-IT"/>
              <a:t>CCRES: Five units for Radar / Microwave Radiometer / Doppler Lidar </a:t>
            </a:r>
            <a:endParaRPr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225" y="1566863"/>
            <a:ext cx="7829550" cy="46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title"/>
          </p:nvPr>
        </p:nvSpPr>
        <p:spPr>
          <a:xfrm>
            <a:off x="1600748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Goals in the ACTRIS MWR network</a:t>
            </a:r>
            <a:endParaRPr/>
          </a:p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1600749" y="1101669"/>
            <a:ext cx="10306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Homogenized data streams from all sites, including common: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it-IT"/>
              <a:t>data formats, file contents and </a:t>
            </a:r>
            <a:r>
              <a:rPr lang="it-IT"/>
              <a:t>metadata</a:t>
            </a:r>
            <a:endParaRPr/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it-IT"/>
              <a:t>quality control / flagging</a:t>
            </a:r>
            <a:endParaRPr/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it-IT"/>
              <a:t>retrieval development and application</a:t>
            </a:r>
            <a:endParaRPr/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it-IT"/>
              <a:t>data quicklooks of level1 and level2 products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Continuous near real time processing of raw data from MWRs of different manufacturers (mainly RPG)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Potential of synergistic products within CCRES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Recommendations and minimum requirements for operators concerning measurement setup, calibration, maintenance, …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b="1" lang="it-IT"/>
              <a:t>Operational support, workshops and hands-on training regarding calibration and data handling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359299" y="578768"/>
            <a:ext cx="10306051" cy="11383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11111"/>
              <a:buFont typeface="Libre Franklin"/>
              <a:buNone/>
            </a:pPr>
            <a:r>
              <a:rPr lang="it-IT"/>
              <a:t>ACTRIS-CCRES / PROBE </a:t>
            </a:r>
            <a:br>
              <a:rPr lang="it-IT"/>
            </a:br>
            <a:r>
              <a:rPr lang="it-IT"/>
              <a:t>Workshop on microwave radiometer operation and calibration</a:t>
            </a:r>
            <a:br>
              <a:rPr lang="it-IT"/>
            </a:br>
            <a:r>
              <a:rPr lang="it-IT"/>
              <a:t>31 August – 2 September 2022, Jülich, Germany</a:t>
            </a:r>
            <a:br>
              <a:rPr lang="it-IT"/>
            </a:br>
            <a:r>
              <a:rPr lang="it-IT"/>
              <a:t> </a:t>
            </a:r>
            <a:br>
              <a:rPr lang="it-IT"/>
            </a:br>
            <a:endParaRPr/>
          </a:p>
        </p:txBody>
      </p:sp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7506981" y="1230880"/>
            <a:ext cx="3288265" cy="42472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it-IT">
                <a:solidFill>
                  <a:schemeClr val="accent6"/>
                </a:solidFill>
              </a:rPr>
              <a:t>Organized by: </a:t>
            </a:r>
            <a:endParaRPr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Char char="-"/>
            </a:pPr>
            <a:r>
              <a:rPr lang="it-IT">
                <a:solidFill>
                  <a:schemeClr val="accent6"/>
                </a:solidFill>
              </a:rPr>
              <a:t>University of Cologne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Char char="-"/>
            </a:pPr>
            <a:r>
              <a:rPr lang="it-IT">
                <a:solidFill>
                  <a:schemeClr val="accent6"/>
                </a:solidFill>
              </a:rPr>
              <a:t>ACTRIS-CCRES (Centre for </a:t>
            </a:r>
            <a:br>
              <a:rPr lang="it-IT">
                <a:solidFill>
                  <a:schemeClr val="accent6"/>
                </a:solidFill>
              </a:rPr>
            </a:br>
            <a:r>
              <a:rPr lang="it-IT">
                <a:solidFill>
                  <a:schemeClr val="accent6"/>
                </a:solidFill>
              </a:rPr>
              <a:t>Cloud Remote Sensing)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it-IT">
                <a:solidFill>
                  <a:schemeClr val="accent6"/>
                </a:solidFill>
              </a:rPr>
              <a:t>With support from: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Char char="-"/>
            </a:pPr>
            <a:r>
              <a:rPr b="1" lang="it-IT">
                <a:solidFill>
                  <a:schemeClr val="accent6"/>
                </a:solidFill>
              </a:rPr>
              <a:t>PROBE COST-Action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Char char="-"/>
            </a:pPr>
            <a:r>
              <a:rPr lang="it-IT">
                <a:solidFill>
                  <a:schemeClr val="accent6"/>
                </a:solidFill>
              </a:rPr>
              <a:t>Research Centre Jülich</a:t>
            </a:r>
            <a:endParaRPr>
              <a:solidFill>
                <a:schemeClr val="accent6"/>
              </a:solidFill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Franklin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299" y="1562093"/>
            <a:ext cx="7000418" cy="394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1529727" y="221942"/>
            <a:ext cx="10306051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Workshop goals</a:t>
            </a:r>
            <a:endParaRPr/>
          </a:p>
        </p:txBody>
      </p:sp>
      <p:sp>
        <p:nvSpPr>
          <p:cNvPr id="169" name="Google Shape;169;p24"/>
          <p:cNvSpPr txBox="1"/>
          <p:nvPr/>
        </p:nvSpPr>
        <p:spPr>
          <a:xfrm>
            <a:off x="1822691" y="970709"/>
            <a:ext cx="5101892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it-IT" sz="20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Operation of microwave radiometers in networks (esp. ACTRIS and E-Profile)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it-IT" sz="20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Background of microwave radiometry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it-IT" sz="20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 quality assurance / quality control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it-IT" sz="20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Calibration methods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it-IT" sz="20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Hands-on calibration with liquid nitrogen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it-IT" sz="20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 processing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it-IT" sz="2000" u="none" cap="none" strike="noStrike">
                <a:solidFill>
                  <a:schemeClr val="accent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Exchange of experiences between users and with manufacturer (RPG)</a:t>
            </a:r>
            <a:endParaRPr/>
          </a:p>
          <a:p>
            <a:pPr indent="0" lvl="0" marL="10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50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70" name="Google Shape;17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0699" y="1049783"/>
            <a:ext cx="4293834" cy="322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type="title"/>
          </p:nvPr>
        </p:nvSpPr>
        <p:spPr>
          <a:xfrm>
            <a:off x="279400" y="0"/>
            <a:ext cx="103062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Participants</a:t>
            </a:r>
            <a:endParaRPr/>
          </a:p>
        </p:txBody>
      </p:sp>
      <p:sp>
        <p:nvSpPr>
          <p:cNvPr id="177" name="Google Shape;177;p25"/>
          <p:cNvSpPr txBox="1"/>
          <p:nvPr>
            <p:ph idx="1" type="body"/>
          </p:nvPr>
        </p:nvSpPr>
        <p:spPr>
          <a:xfrm>
            <a:off x="279400" y="676075"/>
            <a:ext cx="10306200" cy="5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10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it-IT">
                <a:solidFill>
                  <a:schemeClr val="accent6"/>
                </a:solidFill>
              </a:rPr>
              <a:t>9 participants from MWR </a:t>
            </a:r>
            <a:br>
              <a:rPr lang="it-IT">
                <a:solidFill>
                  <a:schemeClr val="accent6"/>
                </a:solidFill>
              </a:rPr>
            </a:br>
            <a:r>
              <a:rPr lang="it-IT">
                <a:solidFill>
                  <a:schemeClr val="accent6"/>
                </a:solidFill>
              </a:rPr>
              <a:t>operating institutions in </a:t>
            </a:r>
            <a:endParaRPr/>
          </a:p>
          <a:p>
            <a:pPr indent="-3556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it-IT" sz="1800">
                <a:solidFill>
                  <a:schemeClr val="accent6"/>
                </a:solidFill>
              </a:rPr>
              <a:t>Germany</a:t>
            </a:r>
            <a:endParaRPr/>
          </a:p>
          <a:p>
            <a:pPr indent="-3556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it-IT" sz="1800">
                <a:solidFill>
                  <a:schemeClr val="accent6"/>
                </a:solidFill>
              </a:rPr>
              <a:t>Italy</a:t>
            </a:r>
            <a:endParaRPr sz="1800">
              <a:solidFill>
                <a:schemeClr val="accent6"/>
              </a:solidFill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it-IT" sz="1800">
                <a:solidFill>
                  <a:schemeClr val="accent6"/>
                </a:solidFill>
              </a:rPr>
              <a:t>Romania</a:t>
            </a:r>
            <a:endParaRPr/>
          </a:p>
          <a:p>
            <a:pPr indent="-3556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it-IT" sz="1800">
                <a:solidFill>
                  <a:schemeClr val="accent6"/>
                </a:solidFill>
              </a:rPr>
              <a:t>South Korea</a:t>
            </a:r>
            <a:endParaRPr/>
          </a:p>
          <a:p>
            <a:pPr indent="-3556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it-IT" sz="1800">
                <a:solidFill>
                  <a:schemeClr val="accent6"/>
                </a:solidFill>
              </a:rPr>
              <a:t>Spain</a:t>
            </a:r>
            <a:endParaRPr/>
          </a:p>
          <a:p>
            <a:pPr indent="-3556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it-IT" sz="1800">
                <a:solidFill>
                  <a:schemeClr val="accent6"/>
                </a:solidFill>
              </a:rPr>
              <a:t>Switzerland</a:t>
            </a:r>
            <a:endParaRPr sz="1800">
              <a:solidFill>
                <a:schemeClr val="accent6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10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it-IT">
                <a:solidFill>
                  <a:schemeClr val="accent6"/>
                </a:solidFill>
              </a:rPr>
              <a:t>Manufacturer:</a:t>
            </a:r>
            <a:endParaRPr/>
          </a:p>
          <a:p>
            <a:pPr indent="0" lvl="0" marL="10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it-IT" sz="1800">
                <a:solidFill>
                  <a:schemeClr val="accent6"/>
                </a:solidFill>
              </a:rPr>
              <a:t>Harald Czekala (RPG)</a:t>
            </a:r>
            <a:endParaRPr sz="18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10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it-IT">
                <a:solidFill>
                  <a:schemeClr val="accent6"/>
                </a:solidFill>
              </a:rPr>
              <a:t>Local organizers: </a:t>
            </a:r>
            <a:endParaRPr/>
          </a:p>
          <a:p>
            <a:pPr indent="0" lvl="0" marL="10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it-IT">
                <a:solidFill>
                  <a:schemeClr val="accent6"/>
                </a:solidFill>
              </a:rPr>
              <a:t>Univ. Cologne </a:t>
            </a:r>
            <a:br>
              <a:rPr lang="it-IT">
                <a:solidFill>
                  <a:schemeClr val="accent6"/>
                </a:solidFill>
              </a:rPr>
            </a:br>
            <a:r>
              <a:rPr lang="it-IT" sz="1600">
                <a:solidFill>
                  <a:schemeClr val="accent6"/>
                </a:solidFill>
              </a:rPr>
              <a:t>(Bernhard Pospichal, Tobias Marke, Lukas Pfitzenmaier, Rainer Haseneder-Lind, Tobias Böck)</a:t>
            </a:r>
            <a:endParaRPr sz="1600">
              <a:solidFill>
                <a:schemeClr val="accent6"/>
              </a:solidFill>
            </a:endParaRPr>
          </a:p>
          <a:p>
            <a:pPr indent="0" lvl="0" marL="10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-50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178" name="Google Shape;178;p25"/>
          <p:cNvPicPr preferRelativeResize="0"/>
          <p:nvPr/>
        </p:nvPicPr>
        <p:blipFill rotWithShape="1">
          <a:blip r:embed="rId3">
            <a:alphaModFix/>
          </a:blip>
          <a:srcRect b="14142" l="28835" r="22306" t="16706"/>
          <a:stretch/>
        </p:blipFill>
        <p:spPr>
          <a:xfrm>
            <a:off x="4115538" y="669595"/>
            <a:ext cx="5956920" cy="4566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type="title"/>
          </p:nvPr>
        </p:nvSpPr>
        <p:spPr>
          <a:xfrm>
            <a:off x="1600748" y="0"/>
            <a:ext cx="10306051" cy="620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ibre Franklin"/>
              <a:buNone/>
            </a:pPr>
            <a:r>
              <a:rPr lang="it-IT"/>
              <a:t>Workshop impressions</a:t>
            </a:r>
            <a:endParaRPr/>
          </a:p>
        </p:txBody>
      </p:sp>
      <p:sp>
        <p:nvSpPr>
          <p:cNvPr id="184" name="Google Shape;184;p26"/>
          <p:cNvSpPr txBox="1"/>
          <p:nvPr>
            <p:ph idx="1" type="body"/>
          </p:nvPr>
        </p:nvSpPr>
        <p:spPr>
          <a:xfrm>
            <a:off x="1600749" y="1101669"/>
            <a:ext cx="10306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3358" y="620688"/>
            <a:ext cx="3462775" cy="259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3350" y="620688"/>
            <a:ext cx="3462775" cy="259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63350" y="3296697"/>
            <a:ext cx="3462775" cy="259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83357" y="3296696"/>
            <a:ext cx="3462775" cy="2597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Custom 6">
      <a:dk1>
        <a:srgbClr val="1798A8"/>
      </a:dk1>
      <a:lt1>
        <a:srgbClr val="FFFFFF"/>
      </a:lt1>
      <a:dk2>
        <a:srgbClr val="000000"/>
      </a:dk2>
      <a:lt2>
        <a:srgbClr val="454545"/>
      </a:lt2>
      <a:accent1>
        <a:srgbClr val="007CD9"/>
      </a:accent1>
      <a:accent2>
        <a:srgbClr val="BD2EBD"/>
      </a:accent2>
      <a:accent3>
        <a:srgbClr val="FFDA01"/>
      </a:accent3>
      <a:accent4>
        <a:srgbClr val="2C8F47"/>
      </a:accent4>
      <a:accent5>
        <a:srgbClr val="F5AB00"/>
      </a:accent5>
      <a:accent6>
        <a:srgbClr val="2E3192"/>
      </a:accent6>
      <a:hlink>
        <a:srgbClr val="1798A8"/>
      </a:hlink>
      <a:folHlink>
        <a:srgbClr val="1798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