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5" r:id="rId2"/>
    <p:sldId id="274" r:id="rId3"/>
    <p:sldId id="272" r:id="rId4"/>
    <p:sldId id="273" r:id="rId5"/>
    <p:sldId id="275" r:id="rId6"/>
    <p:sldId id="271" r:id="rId7"/>
    <p:sldId id="283" r:id="rId8"/>
    <p:sldId id="264" r:id="rId9"/>
    <p:sldId id="265" r:id="rId10"/>
    <p:sldId id="276" r:id="rId11"/>
    <p:sldId id="284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2"/>
    <p:restoredTop sz="94581"/>
  </p:normalViewPr>
  <p:slideViewPr>
    <p:cSldViewPr snapToGrid="0" snapToObjects="1" showGuides="1">
      <p:cViewPr varScale="1">
        <p:scale>
          <a:sx n="159" d="100"/>
          <a:sy n="159" d="100"/>
        </p:scale>
        <p:origin x="100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DEA27-2410-2147-9A9F-22519DEB7862}" type="datetimeFigureOut">
              <a:rPr lang="en-US" smtClean="0"/>
              <a:t>9/27/21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0EFB8-0321-714E-9FF8-4D240E12B7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EFB8-0321-714E-9FF8-4D240E12B7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0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EFB8-0321-714E-9FF8-4D240E12B7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17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EFB8-0321-714E-9FF8-4D240E12B7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0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CBE7C-8E8C-E042-B279-6110AA4EB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B31EA1-F880-8443-9D00-835F669C4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635421-A5BE-5546-945D-10EE0BB82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DFD1C0-CE16-E04E-898D-DA614A53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52CCA6-262B-9149-A601-55DF3471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3F04B-3A85-1A4D-9664-56CBC3174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F42280-617C-9A48-83A4-EFD04A5B2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275C24-6C1A-4A48-B481-A76B9D25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7AB80C-AA6C-DD47-A49D-A1ABE95A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031004-CA3B-DC4C-AF2A-8CE6B149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2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7175D3F-967A-504E-9398-FFC637EE9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83890F-3F1B-6844-847C-632F43C6C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4789CB-A2DE-1A46-9865-DC3B5F70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11284B-5C2F-864D-8935-B9BDD344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463F46-EFD5-BE42-8522-E4208444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2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D4F03-1059-FC46-AB9A-E836A403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02930C-4122-6944-93E2-5FB4AD7B8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547432-C882-2B44-B568-8DE6A034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7C8480-0DFE-C74E-B014-9C1889FA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EA206A-69D3-814B-95D5-C40B29C7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3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3C608-9B78-7841-AE4F-47BA24CE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BE7878-C6D9-7F42-8FE9-4F59E37D0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9A3F9-6BDD-8A4C-B9BF-81A5D682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9FE44F-2DA4-8E44-B806-E7702C5A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306428-19F3-5246-B272-1CCFF6472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4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E9BD0-945F-ED4C-987A-8483A39D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C4B6EC-A963-B444-954B-8157687105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A6DA2CB-D9F1-014D-A4CE-042C15881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1AE179-B00C-8141-B32D-62A0F485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A80006-4E78-1848-A6F5-F224BE952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862893-AF94-DA43-87CC-33A9A059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1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E3857-F31A-A944-8DD6-83C5D548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0D636C-518C-CB40-8107-E7336AD3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0491FA-0B48-4142-A163-6AF176228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C3DB95-CE41-9641-8685-1DEA71568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A01EF19-216E-E341-B47A-10356F106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77D436F-2390-C849-A0ED-0B31DFD36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FFBA43B-5E5D-D04D-B719-D2460062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9AD72B-AACF-744E-9559-767E8AE9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7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27F0E-B02C-8A40-B44A-7B44011E7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673EB4-AD32-7B45-B9AD-CA76D1A99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94AEE-C4EF-E44D-ABEB-12C973A0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FC8EC3-C4CD-4D4E-872C-03A5CA1B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6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4662B4-66A3-0C42-883E-085E0FB3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2988270-D1B7-5A41-948B-1EAF7811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9D5EED-D2F5-E04D-8A0F-106D96B43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4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2C626-8A14-2249-8A48-DECB735A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8B7D10-C9FA-7041-8C3A-4383088AB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8972E4-118F-2D4C-A6B1-CC5255F3E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1272E9-4A0F-F64F-B5DB-5F007BFE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1DB957-E122-9A45-9419-CDCCC4ED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9E5334-157B-0D49-9452-13D03CCF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2B5E7-68E1-2140-AB92-1224F103A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CF08810-E658-6542-8B36-ADB492C5F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469097-EC47-BE41-B87D-42B35E13D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D8CA36-000B-8142-B0C7-1E2D9C26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6680A0-06B9-C445-B34F-372D0BDB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1D2487-5AA3-1F45-8AD5-09049C8B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A0A74B2-2693-E84B-8C7F-572231AD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F15281-BB41-134F-8B84-6AF91D903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36DFA6-19E0-F246-8B48-ABC8E9D80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6977-6AB1-1E4B-951E-BB52CD3D291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AB9982-6473-084C-BD3C-BD51AED3D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9D26EB-2F6C-234D-8C91-AC530928C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C865F-D870-8346-B973-C672A1E7C7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2E73E-FCF5-A74E-95D4-4D64E81AB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ExObs</a:t>
            </a:r>
            <a:r>
              <a:rPr lang="en-US" dirty="0"/>
              <a:t> Seminar 27.09.2021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63BF00-69B3-8243-AE0E-52F67A9FA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Publication Plan by me</a:t>
            </a:r>
          </a:p>
          <a:p>
            <a:endParaRPr lang="en-US" dirty="0"/>
          </a:p>
          <a:p>
            <a:r>
              <a:rPr lang="en-US" dirty="0"/>
              <a:t>Updates: Microwave Radiometer Scans - Johanna and Tobi</a:t>
            </a:r>
          </a:p>
          <a:p>
            <a:endParaRPr lang="en-US" dirty="0"/>
          </a:p>
          <a:p>
            <a:r>
              <a:rPr lang="en-US" dirty="0"/>
              <a:t>Bike tour next week Monday</a:t>
            </a:r>
          </a:p>
          <a:p>
            <a:endParaRPr lang="en-US" dirty="0"/>
          </a:p>
          <a:p>
            <a:r>
              <a:rPr lang="en-US" dirty="0"/>
              <a:t>‘New at the Institute, what to do?’</a:t>
            </a:r>
          </a:p>
        </p:txBody>
      </p:sp>
    </p:spTree>
    <p:extLst>
      <p:ext uri="{BB962C8B-B14F-4D97-AF65-F5344CB8AC3E}">
        <p14:creationId xmlns:p14="http://schemas.microsoft.com/office/powerpoint/2010/main" val="2269828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3">
            <a:extLst>
              <a:ext uri="{FF2B5EF4-FFF2-40B4-BE49-F238E27FC236}">
                <a16:creationId xmlns:a16="http://schemas.microsoft.com/office/drawing/2014/main" id="{E7556DEC-2C2F-6841-AE76-8B6E0D515761}"/>
              </a:ext>
            </a:extLst>
          </p:cNvPr>
          <p:cNvSpPr txBox="1">
            <a:spLocks/>
          </p:cNvSpPr>
          <p:nvPr/>
        </p:nvSpPr>
        <p:spPr>
          <a:xfrm>
            <a:off x="172845" y="19440"/>
            <a:ext cx="11706920" cy="1051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3) Review – microwave radiometer</a:t>
            </a: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5714249-3A4E-8A4E-8DAC-1C703B734488}"/>
              </a:ext>
            </a:extLst>
          </p:cNvPr>
          <p:cNvSpPr txBox="1">
            <a:spLocks/>
          </p:cNvSpPr>
          <p:nvPr/>
        </p:nvSpPr>
        <p:spPr>
          <a:xfrm>
            <a:off x="172845" y="1070517"/>
            <a:ext cx="11424423" cy="5756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ACTRIS – Central Facility for Microwave Radiometers within ACTRIS</a:t>
            </a:r>
          </a:p>
          <a:p>
            <a:pPr marL="407988" lvl="1" indent="-176213"/>
            <a:r>
              <a:rPr lang="en-US" sz="2200" dirty="0"/>
              <a:t>Standard operation procedures – who to operate and best calibrate the MWR</a:t>
            </a:r>
          </a:p>
          <a:p>
            <a:pPr marL="407988" lvl="1" indent="-176213"/>
            <a:r>
              <a:rPr lang="en-US" sz="2200" dirty="0"/>
              <a:t>Common and centralized data processing for all MWR in ACTRIS</a:t>
            </a:r>
          </a:p>
          <a:p>
            <a:pPr marL="407988" lvl="1" indent="-176213"/>
            <a:r>
              <a:rPr lang="en-US" sz="2200" dirty="0"/>
              <a:t>Test and compare MWR </a:t>
            </a:r>
            <a:r>
              <a:rPr lang="en-US" sz="2200" dirty="0" err="1"/>
              <a:t>retievals</a:t>
            </a:r>
            <a:endParaRPr lang="en-US" sz="2200" dirty="0"/>
          </a:p>
          <a:p>
            <a:pPr marL="0" indent="-225425">
              <a:buNone/>
            </a:pPr>
            <a:endParaRPr lang="en-US" sz="2600" dirty="0"/>
          </a:p>
          <a:p>
            <a:pPr marL="0" indent="-225425">
              <a:buNone/>
            </a:pPr>
            <a:r>
              <a:rPr lang="en-US" sz="2600" dirty="0"/>
              <a:t>Motivation</a:t>
            </a:r>
          </a:p>
          <a:p>
            <a:r>
              <a:rPr lang="en-US" sz="2400" dirty="0"/>
              <a:t>New to the MWR </a:t>
            </a:r>
          </a:p>
          <a:p>
            <a:r>
              <a:rPr lang="en-US" sz="2400" dirty="0"/>
              <a:t>Literature review to get an overview of what the status of microwave </a:t>
            </a:r>
            <a:r>
              <a:rPr lang="en-US" sz="2400" dirty="0" err="1"/>
              <a:t>radiometrie</a:t>
            </a:r>
            <a:endParaRPr lang="en-US" sz="2400" dirty="0"/>
          </a:p>
          <a:p>
            <a:r>
              <a:rPr lang="en-US" sz="2400" dirty="0"/>
              <a:t>Identify open questions</a:t>
            </a:r>
          </a:p>
          <a:p>
            <a:r>
              <a:rPr lang="en-US" sz="2400" dirty="0"/>
              <a:t>What is the status of MWR retrievals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Better structure the future work of to be done in ACTRIS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639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78DE796-5FDE-5E4E-BB1C-FC74257E1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048" y="1850369"/>
            <a:ext cx="6425113" cy="481883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B2C293C-16F4-C947-9C06-EECB7E1DB5FA}"/>
              </a:ext>
            </a:extLst>
          </p:cNvPr>
          <p:cNvSpPr txBox="1"/>
          <p:nvPr/>
        </p:nvSpPr>
        <p:spPr>
          <a:xfrm>
            <a:off x="356839" y="3833177"/>
            <a:ext cx="5185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Yesterday:</a:t>
            </a:r>
          </a:p>
          <a:p>
            <a:r>
              <a:rPr lang="en-US" sz="2400" dirty="0"/>
              <a:t>I was one out of 8000 ‘</a:t>
            </a:r>
            <a:r>
              <a:rPr lang="en-US" sz="2400" dirty="0" err="1"/>
              <a:t>Wahlhelfer</a:t>
            </a:r>
            <a:r>
              <a:rPr lang="en-US" sz="2400" dirty="0"/>
              <a:t>’ in the ‘</a:t>
            </a:r>
            <a:r>
              <a:rPr lang="en-US" sz="2400" dirty="0" err="1"/>
              <a:t>Briefwahlzentrum</a:t>
            </a:r>
            <a:r>
              <a:rPr lang="en-US" sz="2400" dirty="0"/>
              <a:t>’ at the Messe Köln </a:t>
            </a:r>
          </a:p>
          <a:p>
            <a:endParaRPr lang="en-US" sz="2400" dirty="0"/>
          </a:p>
          <a:p>
            <a:r>
              <a:rPr lang="en-US" sz="2400" dirty="0"/>
              <a:t>So sorry if I might be still a bit sleepy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F39015-1032-EE4F-9C2F-E7C92398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61" y="87702"/>
            <a:ext cx="11850026" cy="35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F0F2D-D40F-1A4C-A8F5-1778799F6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9013"/>
            <a:ext cx="9144000" cy="296981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Lukas’s</a:t>
            </a:r>
            <a:br>
              <a:rPr lang="en-US" sz="4400" b="1" dirty="0">
                <a:solidFill>
                  <a:srgbClr val="0070C0"/>
                </a:solidFill>
              </a:rPr>
            </a:br>
            <a:br>
              <a:rPr lang="en-US" sz="4400" b="1" dirty="0">
                <a:solidFill>
                  <a:srgbClr val="0070C0"/>
                </a:solidFill>
              </a:rPr>
            </a:br>
            <a:r>
              <a:rPr lang="en-US" sz="4400" b="1" dirty="0">
                <a:solidFill>
                  <a:srgbClr val="0070C0"/>
                </a:solidFill>
              </a:rPr>
              <a:t>Publication Plan – Sep 2021</a:t>
            </a:r>
            <a:br>
              <a:rPr lang="en-US" sz="4400" b="1" dirty="0">
                <a:solidFill>
                  <a:srgbClr val="0070C0"/>
                </a:solidFill>
              </a:rPr>
            </a:br>
            <a:endParaRPr lang="en-US" sz="4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67B58E-FC42-874D-80B0-9E00E75D9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8565"/>
            <a:ext cx="9144000" cy="165576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Antenna off-zenith pointing retrieval and correction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EarthCARE</a:t>
            </a:r>
            <a:r>
              <a:rPr lang="en-US" dirty="0"/>
              <a:t> Radar simulator: Sensitivity analysis of ground and satellite view for selected cloud regimes.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IDEA - Review: Ground based Microwave Radiometer </a:t>
            </a:r>
          </a:p>
        </p:txBody>
      </p:sp>
    </p:spTree>
    <p:extLst>
      <p:ext uri="{BB962C8B-B14F-4D97-AF65-F5344CB8AC3E}">
        <p14:creationId xmlns:p14="http://schemas.microsoft.com/office/powerpoint/2010/main" val="102372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10E88B7A-206E-ED46-BB21-390979141C92}"/>
              </a:ext>
            </a:extLst>
          </p:cNvPr>
          <p:cNvSpPr txBox="1"/>
          <p:nvPr/>
        </p:nvSpPr>
        <p:spPr>
          <a:xfrm>
            <a:off x="7538222" y="31111"/>
            <a:ext cx="4298840" cy="341632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fig. 2 from </a:t>
            </a:r>
            <a:r>
              <a:rPr lang="en-US" dirty="0" err="1">
                <a:solidFill>
                  <a:srgbClr val="0070C0"/>
                </a:solidFill>
              </a:rPr>
              <a:t>Mroz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et.al</a:t>
            </a:r>
            <a:r>
              <a:rPr lang="en-US" dirty="0">
                <a:solidFill>
                  <a:srgbClr val="0070C0"/>
                </a:solidFill>
              </a:rPr>
              <a:t>, 2020</a:t>
            </a: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E49FF0F-1FC6-E742-A7D6-75E94F56A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45" y="19440"/>
            <a:ext cx="7252201" cy="1051078"/>
          </a:xfrm>
        </p:spPr>
        <p:txBody>
          <a:bodyPr>
            <a:normAutofit fontScale="90000"/>
          </a:bodyPr>
          <a:lstStyle/>
          <a:p>
            <a:r>
              <a:rPr lang="en-US" dirty="0"/>
              <a:t>1) Off-zenith pointing - motivation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93D9E9C-C7BB-884F-A98E-0CE612C44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45" y="1070517"/>
            <a:ext cx="7443437" cy="57563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Quality control of radar Doppler velocity measure in zenith pointing mode</a:t>
            </a:r>
          </a:p>
          <a:p>
            <a:pPr marL="0" indent="0">
              <a:buNone/>
            </a:pPr>
            <a:r>
              <a:rPr lang="en-US" sz="2400" dirty="0"/>
              <a:t>Mean Doppler velocity is grate, because</a:t>
            </a:r>
          </a:p>
          <a:p>
            <a:pPr marL="407988" lvl="1" indent="-176213"/>
            <a:r>
              <a:rPr lang="en-US" sz="2200" dirty="0"/>
              <a:t>free from absolute calibration </a:t>
            </a:r>
          </a:p>
          <a:p>
            <a:pPr marL="407988" lvl="1" indent="-176213"/>
            <a:r>
              <a:rPr lang="en-US" sz="2200" dirty="0"/>
              <a:t>proportional to the hydrometeor fall velocities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Information about hydrometeor microphysics</a:t>
            </a:r>
          </a:p>
          <a:p>
            <a:pPr marL="407988" lvl="1" indent="-176213"/>
            <a:r>
              <a:rPr lang="en-US" sz="2200" dirty="0">
                <a:solidFill>
                  <a:srgbClr val="0070C0"/>
                </a:solidFill>
              </a:rPr>
              <a:t>dual/triple Doppler velocity space (increasing data set)</a:t>
            </a:r>
          </a:p>
          <a:p>
            <a:pPr marL="407988" lvl="1" indent="-176213"/>
            <a:r>
              <a:rPr lang="en-US" sz="2200" dirty="0"/>
              <a:t>Input for retrievals</a:t>
            </a:r>
          </a:p>
          <a:p>
            <a:pPr marL="231775" indent="-222250">
              <a:buFont typeface="Wingdings" pitchFamily="2" charset="2"/>
              <a:buChar char="Ø"/>
            </a:pPr>
            <a:r>
              <a:rPr lang="en-US" sz="2400" dirty="0"/>
              <a:t>Satellite mission validation</a:t>
            </a:r>
          </a:p>
          <a:p>
            <a:pPr marL="407988" lvl="1" indent="-176213"/>
            <a:r>
              <a:rPr lang="en-US" sz="2200" dirty="0"/>
              <a:t>Aeolus and </a:t>
            </a:r>
            <a:r>
              <a:rPr lang="en-US" sz="2200" dirty="0" err="1"/>
              <a:t>EarthCare</a:t>
            </a:r>
            <a:endParaRPr lang="en-US" sz="2200" dirty="0"/>
          </a:p>
          <a:p>
            <a:pPr marL="117475" indent="-342900">
              <a:buFont typeface="Wingdings" pitchFamily="2" charset="2"/>
              <a:buChar char="Ø"/>
            </a:pPr>
            <a:r>
              <a:rPr lang="en-US" sz="2400" dirty="0"/>
              <a:t>Provide best quality ground based Doppler velocity data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How big is the influence of off-zenith pointing antennas?</a:t>
            </a:r>
          </a:p>
          <a:p>
            <a:pPr marL="0" indent="0">
              <a:buNone/>
            </a:pPr>
            <a:r>
              <a:rPr lang="en-US" sz="2400" b="1" dirty="0"/>
              <a:t>How can we monitor and correct the data?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87078A0-9E24-F042-B3B2-1D6A77D32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626" y="333411"/>
            <a:ext cx="4054261" cy="3092423"/>
          </a:xfrm>
          <a:prstGeom prst="rect">
            <a:avLst/>
          </a:prstGeom>
        </p:spPr>
      </p:pic>
      <p:pic>
        <p:nvPicPr>
          <p:cNvPr id="13" name="Inhaltsplatzhalter 7">
            <a:extLst>
              <a:ext uri="{FF2B5EF4-FFF2-40B4-BE49-F238E27FC236}">
                <a16:creationId xmlns:a16="http://schemas.microsoft.com/office/drawing/2014/main" id="{89078E85-BAE9-614D-8150-D7E042EDE4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5137" t="7742" r="8929" b="2439"/>
          <a:stretch/>
        </p:blipFill>
        <p:spPr>
          <a:xfrm>
            <a:off x="7719451" y="3494818"/>
            <a:ext cx="4014441" cy="3332071"/>
          </a:xfrm>
        </p:spPr>
      </p:pic>
    </p:spTree>
    <p:extLst>
      <p:ext uri="{BB962C8B-B14F-4D97-AF65-F5344CB8AC3E}">
        <p14:creationId xmlns:p14="http://schemas.microsoft.com/office/powerpoint/2010/main" val="2768138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49FF0F-1FC6-E742-A7D6-75E94F56A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45" y="19440"/>
            <a:ext cx="7252201" cy="1051078"/>
          </a:xfrm>
        </p:spPr>
        <p:txBody>
          <a:bodyPr/>
          <a:lstStyle/>
          <a:p>
            <a:r>
              <a:rPr lang="en-US" dirty="0"/>
              <a:t>1) Off-zenith pointing - </a:t>
            </a:r>
            <a:r>
              <a:rPr lang="en-US" dirty="0" err="1"/>
              <a:t>retieval</a:t>
            </a:r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93D9E9C-C7BB-884F-A98E-0CE612C44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837" y="920042"/>
            <a:ext cx="6658107" cy="57006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400" dirty="0"/>
              <a:t>Average wind and </a:t>
            </a:r>
            <a:r>
              <a:rPr lang="en-US" sz="2400" dirty="0" err="1"/>
              <a:t>Dopper</a:t>
            </a:r>
            <a:r>
              <a:rPr lang="en-US" sz="2400" dirty="0"/>
              <a:t> velocity (100m 5-9km)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400" dirty="0"/>
              <a:t>Bin data based on wind direction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400" dirty="0"/>
              <a:t>Filer out outlier 95- and 5-percentiles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400" dirty="0"/>
              <a:t>Retrieve off-zenith pointing angles fitting a sin-wave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400" dirty="0"/>
              <a:t>Find best fit by minimizing last square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rgbClr val="0070C0"/>
                </a:solidFill>
              </a:rPr>
              <a:t>Estimate uncertainty of estimated angle?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rgbClr val="0070C0"/>
                </a:solidFill>
              </a:rPr>
              <a:t>Long term stability of the angle retrieved?</a:t>
            </a: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Validation of the retrieval: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Mira35 – off zenith angle retrieved by sun </a:t>
            </a:r>
            <a:r>
              <a:rPr lang="en-US" sz="2200" dirty="0" err="1"/>
              <a:t>scanns</a:t>
            </a:r>
            <a:endParaRPr lang="en-US" sz="2200" baseline="-25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Dual-Doppler velocity measurements Mira10/Mira35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Same results using retrieved winds from Mira35 </a:t>
            </a:r>
            <a:r>
              <a:rPr lang="en-US" sz="2200" dirty="0" err="1"/>
              <a:t>ppi</a:t>
            </a:r>
            <a:r>
              <a:rPr lang="en-US" sz="2200" dirty="0"/>
              <a:t> scans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16DCFF-3C5D-4044-8748-EF918A1F7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" r="2"/>
          <a:stretch/>
        </p:blipFill>
        <p:spPr>
          <a:xfrm>
            <a:off x="7003794" y="682761"/>
            <a:ext cx="4513537" cy="241169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BC320FB-E2A2-B446-BA21-C48AAAB57391}"/>
              </a:ext>
            </a:extLst>
          </p:cNvPr>
          <p:cNvSpPr txBox="1"/>
          <p:nvPr/>
        </p:nvSpPr>
        <p:spPr>
          <a:xfrm>
            <a:off x="6029944" y="3410278"/>
            <a:ext cx="6296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Vm</a:t>
            </a:r>
            <a:r>
              <a:rPr lang="en-US" sz="1600" dirty="0"/>
              <a:t> = Doppler velocity (measurement) </a:t>
            </a:r>
            <a:r>
              <a:rPr lang="en-US" sz="1600" dirty="0" err="1">
                <a:solidFill>
                  <a:srgbClr val="FF0000"/>
                </a:solidFill>
              </a:rPr>
              <a:t>Vh</a:t>
            </a:r>
            <a:r>
              <a:rPr lang="en-US" sz="1600" dirty="0">
                <a:solidFill>
                  <a:srgbClr val="FF0000"/>
                </a:solidFill>
              </a:rPr>
              <a:t>  = mean horizontal wind speed      </a:t>
            </a:r>
            <a:r>
              <a:rPr lang="en-US" sz="1600" dirty="0" err="1">
                <a:solidFill>
                  <a:srgbClr val="00B050"/>
                </a:solidFill>
              </a:rPr>
              <a:t>Vv</a:t>
            </a:r>
            <a:r>
              <a:rPr lang="en-US" sz="1600" dirty="0">
                <a:solidFill>
                  <a:srgbClr val="00B050"/>
                </a:solidFill>
              </a:rPr>
              <a:t>  = mean vertical wind Speed             </a:t>
            </a:r>
            <a:r>
              <a:rPr lang="en-US" sz="1600" dirty="0" err="1">
                <a:solidFill>
                  <a:srgbClr val="00B0F0"/>
                </a:solidFill>
              </a:rPr>
              <a:t>Vp</a:t>
            </a:r>
            <a:r>
              <a:rPr lang="en-US" sz="1600" dirty="0">
                <a:solidFill>
                  <a:srgbClr val="00B0F0"/>
                </a:solidFill>
              </a:rPr>
              <a:t>  = mean particle fall velocity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E2B4B8A-29EB-094E-A8D7-5E37EB87E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8" t="52628" r="48826" b="4676"/>
          <a:stretch/>
        </p:blipFill>
        <p:spPr>
          <a:xfrm>
            <a:off x="6936317" y="4128883"/>
            <a:ext cx="4742642" cy="2610655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C45D4FB9-7A6E-4341-9B31-A2B4065BA077}"/>
              </a:ext>
            </a:extLst>
          </p:cNvPr>
          <p:cNvCxnSpPr/>
          <p:nvPr/>
        </p:nvCxnSpPr>
        <p:spPr>
          <a:xfrm>
            <a:off x="9824225" y="1059367"/>
            <a:ext cx="446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81AA938-B9C8-8041-84F6-EA6C4995A62E}"/>
              </a:ext>
            </a:extLst>
          </p:cNvPr>
          <p:cNvCxnSpPr/>
          <p:nvPr/>
        </p:nvCxnSpPr>
        <p:spPr>
          <a:xfrm>
            <a:off x="7464201" y="1037065"/>
            <a:ext cx="446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553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A41D6A91-DE0C-834E-908B-BFFC7D8E65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241" r="2439"/>
          <a:stretch/>
        </p:blipFill>
        <p:spPr>
          <a:xfrm>
            <a:off x="23411" y="438137"/>
            <a:ext cx="6077558" cy="6308351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EA3136A-AE21-F14C-B6BB-29C0598AB8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331" b="29172"/>
          <a:stretch/>
        </p:blipFill>
        <p:spPr>
          <a:xfrm>
            <a:off x="6069474" y="225905"/>
            <a:ext cx="6148085" cy="5873813"/>
          </a:xfr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CF01D59-15F6-684A-AD54-9CC3BBF40FC6}"/>
              </a:ext>
            </a:extLst>
          </p:cNvPr>
          <p:cNvSpPr txBox="1"/>
          <p:nvPr/>
        </p:nvSpPr>
        <p:spPr>
          <a:xfrm>
            <a:off x="315234" y="4748000"/>
            <a:ext cx="1073459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retrieved wind </a:t>
            </a:r>
            <a:r>
              <a:rPr lang="en-US" dirty="0" err="1"/>
              <a:t>dir</a:t>
            </a:r>
            <a:r>
              <a:rPr lang="en-US" dirty="0"/>
              <a:t> 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9D2847-7567-B740-B0B8-CEA4DC5568D7}"/>
              </a:ext>
            </a:extLst>
          </p:cNvPr>
          <p:cNvSpPr txBox="1"/>
          <p:nvPr/>
        </p:nvSpPr>
        <p:spPr>
          <a:xfrm>
            <a:off x="3143875" y="3125620"/>
            <a:ext cx="963271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ECMWF </a:t>
            </a:r>
          </a:p>
          <a:p>
            <a:r>
              <a:rPr lang="en-US" dirty="0"/>
              <a:t>wind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CDC1DB7-5CA2-F948-85E5-3821329BDA43}"/>
              </a:ext>
            </a:extLst>
          </p:cNvPr>
          <p:cNvSpPr txBox="1"/>
          <p:nvPr/>
        </p:nvSpPr>
        <p:spPr>
          <a:xfrm>
            <a:off x="301470" y="2950762"/>
            <a:ext cx="1073459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retrieved wind 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E15DAC5-AC1B-724C-AE55-32BDB2322C47}"/>
              </a:ext>
            </a:extLst>
          </p:cNvPr>
          <p:cNvSpPr txBox="1"/>
          <p:nvPr/>
        </p:nvSpPr>
        <p:spPr>
          <a:xfrm>
            <a:off x="3155333" y="4747999"/>
            <a:ext cx="1073459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ECMWF </a:t>
            </a:r>
          </a:p>
          <a:p>
            <a:r>
              <a:rPr lang="en-US" dirty="0"/>
              <a:t>wind </a:t>
            </a:r>
            <a:r>
              <a:rPr lang="en-US" dirty="0" err="1"/>
              <a:t>dir</a:t>
            </a:r>
            <a:endParaRPr lang="en-US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753D6F6-59B9-9C46-AEB2-CD77AA2CAFA3}"/>
              </a:ext>
            </a:extLst>
          </p:cNvPr>
          <p:cNvSpPr txBox="1"/>
          <p:nvPr/>
        </p:nvSpPr>
        <p:spPr>
          <a:xfrm>
            <a:off x="462287" y="1371284"/>
            <a:ext cx="751826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Ka </a:t>
            </a:r>
          </a:p>
          <a:p>
            <a:pPr algn="ctr"/>
            <a:r>
              <a:rPr lang="en-US" dirty="0"/>
              <a:t>band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6879C6-5FA9-F54C-BBF5-209B041EB162}"/>
              </a:ext>
            </a:extLst>
          </p:cNvPr>
          <p:cNvSpPr txBox="1"/>
          <p:nvPr/>
        </p:nvSpPr>
        <p:spPr>
          <a:xfrm>
            <a:off x="3316150" y="1281232"/>
            <a:ext cx="751826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 </a:t>
            </a:r>
          </a:p>
          <a:p>
            <a:pPr algn="ctr"/>
            <a:r>
              <a:rPr lang="en-US" dirty="0"/>
              <a:t>band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DE6D5CB-2722-3046-8ACE-C5590650FD2A}"/>
              </a:ext>
            </a:extLst>
          </p:cNvPr>
          <p:cNvSpPr txBox="1"/>
          <p:nvPr/>
        </p:nvSpPr>
        <p:spPr>
          <a:xfrm>
            <a:off x="6274444" y="1371284"/>
            <a:ext cx="113274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X-Ka Doppler velocity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E49FF0F-1FC6-E742-A7D6-75E94F56A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10" y="18255"/>
            <a:ext cx="10807390" cy="1325563"/>
          </a:xfrm>
        </p:spPr>
        <p:txBody>
          <a:bodyPr/>
          <a:lstStyle/>
          <a:p>
            <a:r>
              <a:rPr lang="en-US" dirty="0"/>
              <a:t>1) Off-zenith: Example Case 29-10-2020, JOYCE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2A1EC6B-3D12-9344-8CAA-2A7592DA74E6}"/>
              </a:ext>
            </a:extLst>
          </p:cNvPr>
          <p:cNvSpPr txBox="1"/>
          <p:nvPr/>
        </p:nvSpPr>
        <p:spPr>
          <a:xfrm>
            <a:off x="6276642" y="3039399"/>
            <a:ext cx="210182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ECMWF based correction</a:t>
            </a:r>
          </a:p>
          <a:p>
            <a:r>
              <a:rPr lang="en-US" dirty="0"/>
              <a:t>&amp; ECMWF wind field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520530D-44EC-814B-A1E6-16BC14C9A3DE}"/>
              </a:ext>
            </a:extLst>
          </p:cNvPr>
          <p:cNvSpPr txBox="1"/>
          <p:nvPr/>
        </p:nvSpPr>
        <p:spPr>
          <a:xfrm>
            <a:off x="6276642" y="4609499"/>
            <a:ext cx="2261085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ECMWF based correction</a:t>
            </a:r>
          </a:p>
          <a:p>
            <a:r>
              <a:rPr lang="en-US" dirty="0"/>
              <a:t>&amp; retrieved wind field</a:t>
            </a:r>
          </a:p>
        </p:txBody>
      </p:sp>
    </p:spTree>
    <p:extLst>
      <p:ext uri="{BB962C8B-B14F-4D97-AF65-F5344CB8AC3E}">
        <p14:creationId xmlns:p14="http://schemas.microsoft.com/office/powerpoint/2010/main" val="100164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93DF2C36-29E5-5F48-BB6D-84A0DCE47F5F}"/>
              </a:ext>
            </a:extLst>
          </p:cNvPr>
          <p:cNvSpPr txBox="1"/>
          <p:nvPr/>
        </p:nvSpPr>
        <p:spPr>
          <a:xfrm>
            <a:off x="312234" y="892096"/>
            <a:ext cx="57837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EarthCARE</a:t>
            </a:r>
            <a:r>
              <a:rPr lang="en-US" sz="2400" dirty="0"/>
              <a:t> mission: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First Doppler Radar in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Improved resolution in comparison to </a:t>
            </a:r>
            <a:r>
              <a:rPr lang="en-US" sz="2400" dirty="0" err="1"/>
              <a:t>ClouSat</a:t>
            </a:r>
            <a:r>
              <a:rPr lang="en-US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1.2km to 0.6km foot print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250m to 100m range resolution</a:t>
            </a:r>
          </a:p>
          <a:p>
            <a:r>
              <a:rPr lang="en-US" sz="2400" dirty="0"/>
              <a:t>Forward simulate ground based radar data to mimic the </a:t>
            </a:r>
            <a:r>
              <a:rPr lang="en-US" sz="2400" dirty="0" err="1"/>
              <a:t>EarthCAER</a:t>
            </a:r>
            <a:r>
              <a:rPr lang="en-US" sz="2400" dirty="0"/>
              <a:t> view: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Estimated Radar performance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good is the improvement of </a:t>
            </a:r>
            <a:r>
              <a:rPr lang="en-US" sz="2400" dirty="0" err="1"/>
              <a:t>EarthCARE</a:t>
            </a:r>
            <a:r>
              <a:rPr lang="en-US" sz="2400" dirty="0"/>
              <a:t> to </a:t>
            </a:r>
            <a:r>
              <a:rPr lang="en-US" sz="2400" dirty="0" err="1"/>
              <a:t>Cloudsat</a:t>
            </a:r>
            <a:r>
              <a:rPr lang="en-US" sz="2400" dirty="0"/>
              <a:t> for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Low level clouds, Cirrus?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How much better are statistics from ground?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2B6FB8AC-2341-BB4D-AD05-E00D3D87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45" y="19440"/>
            <a:ext cx="10956069" cy="1051078"/>
          </a:xfrm>
        </p:spPr>
        <p:txBody>
          <a:bodyPr>
            <a:normAutofit/>
          </a:bodyPr>
          <a:lstStyle/>
          <a:p>
            <a:r>
              <a:rPr lang="en-US" dirty="0"/>
              <a:t>2) </a:t>
            </a:r>
            <a:r>
              <a:rPr lang="en-US" dirty="0" err="1"/>
              <a:t>EarthCARE</a:t>
            </a:r>
            <a:r>
              <a:rPr lang="en-US" dirty="0"/>
              <a:t> simulator – motivation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5FF5F73-0CF8-1842-9F70-2FFB2C93A121}"/>
              </a:ext>
            </a:extLst>
          </p:cNvPr>
          <p:cNvSpPr/>
          <p:nvPr/>
        </p:nvSpPr>
        <p:spPr>
          <a:xfrm>
            <a:off x="6548487" y="6040823"/>
            <a:ext cx="4968000" cy="10036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CD348E8-D49C-D946-9F94-3169B721683E}"/>
              </a:ext>
            </a:extLst>
          </p:cNvPr>
          <p:cNvCxnSpPr/>
          <p:nvPr/>
        </p:nvCxnSpPr>
        <p:spPr>
          <a:xfrm>
            <a:off x="6553202" y="3921509"/>
            <a:ext cx="0" cy="2732049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8A8FF46C-E964-064C-A985-2E2D54FA4F83}"/>
              </a:ext>
            </a:extLst>
          </p:cNvPr>
          <p:cNvCxnSpPr/>
          <p:nvPr/>
        </p:nvCxnSpPr>
        <p:spPr>
          <a:xfrm>
            <a:off x="6368536" y="6084846"/>
            <a:ext cx="519646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04AA4B2C-14B2-B645-B92D-9436CE846F85}"/>
              </a:ext>
            </a:extLst>
          </p:cNvPr>
          <p:cNvSpPr txBox="1"/>
          <p:nvPr/>
        </p:nvSpPr>
        <p:spPr>
          <a:xfrm rot="16200000">
            <a:off x="5777925" y="4397552"/>
            <a:ext cx="11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 [m]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E2FE45C-DC87-A840-B03A-EAC41AC930A4}"/>
              </a:ext>
            </a:extLst>
          </p:cNvPr>
          <p:cNvSpPr txBox="1"/>
          <p:nvPr/>
        </p:nvSpPr>
        <p:spPr>
          <a:xfrm>
            <a:off x="9874749" y="6082466"/>
            <a:ext cx="16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along-track [m]</a:t>
            </a:r>
          </a:p>
        </p:txBody>
      </p:sp>
      <p:sp>
        <p:nvSpPr>
          <p:cNvPr id="15" name="Bogen 14">
            <a:extLst>
              <a:ext uri="{FF2B5EF4-FFF2-40B4-BE49-F238E27FC236}">
                <a16:creationId xmlns:a16="http://schemas.microsoft.com/office/drawing/2014/main" id="{5CF3BB15-EC38-744E-84BB-F98B736948A6}"/>
              </a:ext>
            </a:extLst>
          </p:cNvPr>
          <p:cNvSpPr/>
          <p:nvPr/>
        </p:nvSpPr>
        <p:spPr>
          <a:xfrm rot="10800000">
            <a:off x="6614405" y="6006201"/>
            <a:ext cx="396000" cy="396000"/>
          </a:xfrm>
          <a:prstGeom prst="arc">
            <a:avLst>
              <a:gd name="adj1" fmla="val 10806340"/>
              <a:gd name="adj2" fmla="val 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ogen 15">
            <a:extLst>
              <a:ext uri="{FF2B5EF4-FFF2-40B4-BE49-F238E27FC236}">
                <a16:creationId xmlns:a16="http://schemas.microsoft.com/office/drawing/2014/main" id="{63FDFB09-999C-0844-88D0-EA7B6F7515EF}"/>
              </a:ext>
            </a:extLst>
          </p:cNvPr>
          <p:cNvSpPr/>
          <p:nvPr/>
        </p:nvSpPr>
        <p:spPr>
          <a:xfrm rot="10800000">
            <a:off x="7081581" y="6006201"/>
            <a:ext cx="396000" cy="396000"/>
          </a:xfrm>
          <a:prstGeom prst="arc">
            <a:avLst>
              <a:gd name="adj1" fmla="val 10806340"/>
              <a:gd name="adj2" fmla="val 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ogen 16">
            <a:extLst>
              <a:ext uri="{FF2B5EF4-FFF2-40B4-BE49-F238E27FC236}">
                <a16:creationId xmlns:a16="http://schemas.microsoft.com/office/drawing/2014/main" id="{D897A272-7D76-8D43-BD44-DA8462F60CF9}"/>
              </a:ext>
            </a:extLst>
          </p:cNvPr>
          <p:cNvSpPr/>
          <p:nvPr/>
        </p:nvSpPr>
        <p:spPr>
          <a:xfrm rot="10800000">
            <a:off x="7546827" y="6006201"/>
            <a:ext cx="396000" cy="396000"/>
          </a:xfrm>
          <a:prstGeom prst="arc">
            <a:avLst>
              <a:gd name="adj1" fmla="val 10806340"/>
              <a:gd name="adj2" fmla="val 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46BEE1E1-3283-C840-8CF6-EA7FB115BCDE}"/>
              </a:ext>
            </a:extLst>
          </p:cNvPr>
          <p:cNvCxnSpPr/>
          <p:nvPr/>
        </p:nvCxnSpPr>
        <p:spPr>
          <a:xfrm flipH="1" flipV="1">
            <a:off x="7937943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167E6D76-E0A3-E747-A286-8229355BF2C4}"/>
              </a:ext>
            </a:extLst>
          </p:cNvPr>
          <p:cNvCxnSpPr/>
          <p:nvPr/>
        </p:nvCxnSpPr>
        <p:spPr>
          <a:xfrm flipH="1" flipV="1">
            <a:off x="7477581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27ACD03A-B32E-2B4E-81C1-867BDE9C3C19}"/>
              </a:ext>
            </a:extLst>
          </p:cNvPr>
          <p:cNvCxnSpPr/>
          <p:nvPr/>
        </p:nvCxnSpPr>
        <p:spPr>
          <a:xfrm flipH="1" flipV="1">
            <a:off x="8377113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0F4F5F6B-69EF-534B-B856-F2CF4E7F9615}"/>
              </a:ext>
            </a:extLst>
          </p:cNvPr>
          <p:cNvCxnSpPr/>
          <p:nvPr/>
        </p:nvCxnSpPr>
        <p:spPr>
          <a:xfrm flipH="1" flipV="1">
            <a:off x="8852899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2F0A7A9E-92B1-CF4E-B24D-CC944B0D83DF}"/>
              </a:ext>
            </a:extLst>
          </p:cNvPr>
          <p:cNvCxnSpPr/>
          <p:nvPr/>
        </p:nvCxnSpPr>
        <p:spPr>
          <a:xfrm flipH="1" flipV="1">
            <a:off x="9328684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E1F18B98-42BF-E948-9699-980FDA7C6151}"/>
              </a:ext>
            </a:extLst>
          </p:cNvPr>
          <p:cNvCxnSpPr/>
          <p:nvPr/>
        </p:nvCxnSpPr>
        <p:spPr>
          <a:xfrm flipH="1" flipV="1">
            <a:off x="9782167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E98709E8-07AF-4543-BD5A-132F86568B95}"/>
              </a:ext>
            </a:extLst>
          </p:cNvPr>
          <p:cNvSpPr txBox="1"/>
          <p:nvPr/>
        </p:nvSpPr>
        <p:spPr>
          <a:xfrm>
            <a:off x="6706106" y="6332681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m steps</a:t>
            </a:r>
          </a:p>
        </p:txBody>
      </p:sp>
      <p:sp>
        <p:nvSpPr>
          <p:cNvPr id="25" name="Freihandform 24">
            <a:extLst>
              <a:ext uri="{FF2B5EF4-FFF2-40B4-BE49-F238E27FC236}">
                <a16:creationId xmlns:a16="http://schemas.microsoft.com/office/drawing/2014/main" id="{1B4837F8-1D90-604B-B459-E32FEE74F515}"/>
              </a:ext>
            </a:extLst>
          </p:cNvPr>
          <p:cNvSpPr/>
          <p:nvPr/>
        </p:nvSpPr>
        <p:spPr>
          <a:xfrm rot="5400000">
            <a:off x="7478577" y="5362033"/>
            <a:ext cx="396002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25DB1F80-35C1-5F42-A72A-E13B187B41B2}"/>
              </a:ext>
            </a:extLst>
          </p:cNvPr>
          <p:cNvSpPr/>
          <p:nvPr/>
        </p:nvSpPr>
        <p:spPr>
          <a:xfrm rot="5400000">
            <a:off x="7463925" y="5032115"/>
            <a:ext cx="396001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ihandform 26">
            <a:extLst>
              <a:ext uri="{FF2B5EF4-FFF2-40B4-BE49-F238E27FC236}">
                <a16:creationId xmlns:a16="http://schemas.microsoft.com/office/drawing/2014/main" id="{3D4E8847-9532-104D-9D73-5A6F5BE2AFA6}"/>
              </a:ext>
            </a:extLst>
          </p:cNvPr>
          <p:cNvSpPr/>
          <p:nvPr/>
        </p:nvSpPr>
        <p:spPr>
          <a:xfrm rot="5400000">
            <a:off x="7482145" y="5258799"/>
            <a:ext cx="369332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26DFD14A-F8FE-8F47-AE94-69408000A987}"/>
              </a:ext>
            </a:extLst>
          </p:cNvPr>
          <p:cNvSpPr/>
          <p:nvPr/>
        </p:nvSpPr>
        <p:spPr>
          <a:xfrm rot="5400000">
            <a:off x="7477261" y="5152536"/>
            <a:ext cx="369332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F13F889F-B63B-3242-A585-4829B6AB2ED3}"/>
              </a:ext>
            </a:extLst>
          </p:cNvPr>
          <p:cNvSpPr/>
          <p:nvPr/>
        </p:nvSpPr>
        <p:spPr>
          <a:xfrm rot="5400000">
            <a:off x="7461028" y="4916563"/>
            <a:ext cx="396001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7D6D9C57-4A32-0043-A44B-E53CFC1C652D}"/>
              </a:ext>
            </a:extLst>
          </p:cNvPr>
          <p:cNvCxnSpPr>
            <a:cxnSpLocks/>
          </p:cNvCxnSpPr>
          <p:nvPr/>
        </p:nvCxnSpPr>
        <p:spPr>
          <a:xfrm flipV="1">
            <a:off x="6559637" y="5069764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4064C202-4938-1F41-9FAF-FA811D36DC3E}"/>
              </a:ext>
            </a:extLst>
          </p:cNvPr>
          <p:cNvCxnSpPr>
            <a:cxnSpLocks/>
          </p:cNvCxnSpPr>
          <p:nvPr/>
        </p:nvCxnSpPr>
        <p:spPr>
          <a:xfrm flipV="1">
            <a:off x="6544354" y="5199383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E44542EB-271E-4242-BE9F-3EC6CAB188B2}"/>
              </a:ext>
            </a:extLst>
          </p:cNvPr>
          <p:cNvCxnSpPr>
            <a:cxnSpLocks/>
          </p:cNvCxnSpPr>
          <p:nvPr/>
        </p:nvCxnSpPr>
        <p:spPr>
          <a:xfrm flipV="1">
            <a:off x="6544561" y="5341760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71E42D80-E6E7-9740-8292-BFDAD4E84812}"/>
              </a:ext>
            </a:extLst>
          </p:cNvPr>
          <p:cNvCxnSpPr>
            <a:cxnSpLocks/>
          </p:cNvCxnSpPr>
          <p:nvPr/>
        </p:nvCxnSpPr>
        <p:spPr>
          <a:xfrm flipV="1">
            <a:off x="6544561" y="5471402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DF3968BB-6BD7-754C-A402-6A41BF5A5F05}"/>
              </a:ext>
            </a:extLst>
          </p:cNvPr>
          <p:cNvCxnSpPr>
            <a:cxnSpLocks/>
          </p:cNvCxnSpPr>
          <p:nvPr/>
        </p:nvCxnSpPr>
        <p:spPr>
          <a:xfrm flipV="1">
            <a:off x="6544354" y="5593679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E6098F11-3FBB-1743-A8FA-3E7BA6F51630}"/>
              </a:ext>
            </a:extLst>
          </p:cNvPr>
          <p:cNvSpPr txBox="1"/>
          <p:nvPr/>
        </p:nvSpPr>
        <p:spPr>
          <a:xfrm>
            <a:off x="6520380" y="4176530"/>
            <a:ext cx="825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 </a:t>
            </a:r>
          </a:p>
          <a:p>
            <a:r>
              <a:rPr lang="en-US" dirty="0"/>
              <a:t>range </a:t>
            </a:r>
          </a:p>
          <a:p>
            <a:r>
              <a:rPr lang="en-US" dirty="0"/>
              <a:t>steps</a:t>
            </a:r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5D0F95F-6D52-8D4A-85D8-4F97DE51F5EC}"/>
              </a:ext>
            </a:extLst>
          </p:cNvPr>
          <p:cNvCxnSpPr/>
          <p:nvPr/>
        </p:nvCxnSpPr>
        <p:spPr>
          <a:xfrm>
            <a:off x="6556917" y="880943"/>
            <a:ext cx="0" cy="2732049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F111C046-C46A-384C-BC1F-58C621BFA163}"/>
              </a:ext>
            </a:extLst>
          </p:cNvPr>
          <p:cNvCxnSpPr/>
          <p:nvPr/>
        </p:nvCxnSpPr>
        <p:spPr>
          <a:xfrm>
            <a:off x="6400800" y="3423421"/>
            <a:ext cx="519646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233CC6A0-7AAA-7D45-844D-C2603D78AC56}"/>
              </a:ext>
            </a:extLst>
          </p:cNvPr>
          <p:cNvSpPr txBox="1"/>
          <p:nvPr/>
        </p:nvSpPr>
        <p:spPr>
          <a:xfrm rot="16200000">
            <a:off x="5725828" y="1419593"/>
            <a:ext cx="12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 [km]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43567B8-D62E-A54F-903B-34F9DDB9FEBA}"/>
              </a:ext>
            </a:extLst>
          </p:cNvPr>
          <p:cNvSpPr txBox="1"/>
          <p:nvPr/>
        </p:nvSpPr>
        <p:spPr>
          <a:xfrm>
            <a:off x="10695550" y="340111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[s]</a:t>
            </a:r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B3EA6DDC-D0BD-D24B-8071-CC22D93577BC}"/>
              </a:ext>
            </a:extLst>
          </p:cNvPr>
          <p:cNvCxnSpPr/>
          <p:nvPr/>
        </p:nvCxnSpPr>
        <p:spPr>
          <a:xfrm flipH="1" flipV="1">
            <a:off x="8336228" y="1237782"/>
            <a:ext cx="0" cy="218563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338AD5D6-BF8F-BC4A-B5DB-CEC7C18B61C4}"/>
              </a:ext>
            </a:extLst>
          </p:cNvPr>
          <p:cNvSpPr txBox="1"/>
          <p:nvPr/>
        </p:nvSpPr>
        <p:spPr>
          <a:xfrm>
            <a:off x="8332512" y="1356878"/>
            <a:ext cx="172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hor. wind profile</a:t>
            </a:r>
          </a:p>
          <a:p>
            <a:pPr algn="ctr"/>
            <a:r>
              <a:rPr lang="en-US" dirty="0"/>
              <a:t>6 m/s</a:t>
            </a:r>
          </a:p>
        </p:txBody>
      </p:sp>
      <p:sp>
        <p:nvSpPr>
          <p:cNvPr id="42" name="Freihandform 41">
            <a:extLst>
              <a:ext uri="{FF2B5EF4-FFF2-40B4-BE49-F238E27FC236}">
                <a16:creationId xmlns:a16="http://schemas.microsoft.com/office/drawing/2014/main" id="{1C0882E6-C3BB-E94A-85CB-B8A03F2E9E5F}"/>
              </a:ext>
            </a:extLst>
          </p:cNvPr>
          <p:cNvSpPr/>
          <p:nvPr/>
        </p:nvSpPr>
        <p:spPr>
          <a:xfrm>
            <a:off x="7035276" y="5642578"/>
            <a:ext cx="869795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C94D4D3D-C274-9741-9E08-72968DB9CAE5}"/>
              </a:ext>
            </a:extLst>
          </p:cNvPr>
          <p:cNvSpPr/>
          <p:nvPr/>
        </p:nvSpPr>
        <p:spPr>
          <a:xfrm>
            <a:off x="7497948" y="5628182"/>
            <a:ext cx="869795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3CCF6567-66E8-5C4A-9F85-C686BDD1BF80}"/>
              </a:ext>
            </a:extLst>
          </p:cNvPr>
          <p:cNvSpPr/>
          <p:nvPr/>
        </p:nvSpPr>
        <p:spPr>
          <a:xfrm>
            <a:off x="7951430" y="5635837"/>
            <a:ext cx="869795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560A0EBA-E567-8B44-AC91-15197A29F4DA}"/>
              </a:ext>
            </a:extLst>
          </p:cNvPr>
          <p:cNvSpPr/>
          <p:nvPr/>
        </p:nvSpPr>
        <p:spPr>
          <a:xfrm>
            <a:off x="8893786" y="5624685"/>
            <a:ext cx="869795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3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93DF2C36-29E5-5F48-BB6D-84A0DCE47F5F}"/>
              </a:ext>
            </a:extLst>
          </p:cNvPr>
          <p:cNvSpPr txBox="1"/>
          <p:nvPr/>
        </p:nvSpPr>
        <p:spPr>
          <a:xfrm>
            <a:off x="312234" y="892096"/>
            <a:ext cx="57837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solidFill>
                  <a:srgbClr val="0070C0"/>
                </a:solidFill>
              </a:rPr>
              <a:t>Conversion of time-height to along-track-to-height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Put in a surface echo in the data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-&gt; +40 </a:t>
            </a:r>
            <a:r>
              <a:rPr lang="en-US" dirty="0" err="1">
                <a:solidFill>
                  <a:srgbClr val="0070C0"/>
                </a:solidFill>
              </a:rPr>
              <a:t>dBZ</a:t>
            </a:r>
            <a:r>
              <a:rPr lang="en-US" dirty="0">
                <a:solidFill>
                  <a:srgbClr val="0070C0"/>
                </a:solidFill>
              </a:rPr>
              <a:t> at 0m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Add negative heights up to -1000m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Convert time to along-track using fixed wind speed for the whole day and whole profile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-&gt; start with 6 m/s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How many profiles per 1 km along-track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Find the profiles each 500m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EarthCare</a:t>
            </a:r>
            <a:r>
              <a:rPr lang="en-US" dirty="0"/>
              <a:t> foot print 0.6 km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CloudSat</a:t>
            </a:r>
            <a:r>
              <a:rPr lang="en-US" dirty="0"/>
              <a:t> foot print 1.4 km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0070C0"/>
                </a:solidFill>
              </a:rPr>
              <a:t>Along-track integration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Averaging the values based on weighting function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Overlapping averaging in steps of 500m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Averaging in original range grids of the radar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Outcome are 500m along-track bins</a:t>
            </a:r>
          </a:p>
          <a:p>
            <a:pPr marL="342900" indent="-342900">
              <a:buAutoNum type="arabicParenR"/>
            </a:pPr>
            <a:r>
              <a:rPr lang="en-US" dirty="0"/>
              <a:t>Along range integration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Averaging the values based on weighting 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Overlapped averaging to get the 100m range gates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outcome 100m range gates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2B6FB8AC-2341-BB4D-AD05-E00D3D87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45" y="19440"/>
            <a:ext cx="11706920" cy="1051078"/>
          </a:xfrm>
        </p:spPr>
        <p:txBody>
          <a:bodyPr>
            <a:noAutofit/>
          </a:bodyPr>
          <a:lstStyle/>
          <a:p>
            <a:r>
              <a:rPr lang="en-US" dirty="0"/>
              <a:t>2) </a:t>
            </a:r>
            <a:r>
              <a:rPr lang="en-US" dirty="0" err="1"/>
              <a:t>EarthCARE</a:t>
            </a:r>
            <a:r>
              <a:rPr lang="en-US" dirty="0"/>
              <a:t> simulator – ground-based to sat view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5FF5F73-0CF8-1842-9F70-2FFB2C93A121}"/>
              </a:ext>
            </a:extLst>
          </p:cNvPr>
          <p:cNvSpPr/>
          <p:nvPr/>
        </p:nvSpPr>
        <p:spPr>
          <a:xfrm>
            <a:off x="6548487" y="6040823"/>
            <a:ext cx="4968000" cy="10036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CD348E8-D49C-D946-9F94-3169B721683E}"/>
              </a:ext>
            </a:extLst>
          </p:cNvPr>
          <p:cNvCxnSpPr/>
          <p:nvPr/>
        </p:nvCxnSpPr>
        <p:spPr>
          <a:xfrm>
            <a:off x="6553202" y="3921509"/>
            <a:ext cx="0" cy="2732049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8A8FF46C-E964-064C-A985-2E2D54FA4F83}"/>
              </a:ext>
            </a:extLst>
          </p:cNvPr>
          <p:cNvCxnSpPr/>
          <p:nvPr/>
        </p:nvCxnSpPr>
        <p:spPr>
          <a:xfrm>
            <a:off x="6368536" y="6084846"/>
            <a:ext cx="519646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04AA4B2C-14B2-B645-B92D-9436CE846F85}"/>
              </a:ext>
            </a:extLst>
          </p:cNvPr>
          <p:cNvSpPr txBox="1"/>
          <p:nvPr/>
        </p:nvSpPr>
        <p:spPr>
          <a:xfrm rot="16200000">
            <a:off x="5777925" y="4397552"/>
            <a:ext cx="11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 [m]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E2FE45C-DC87-A840-B03A-EAC41AC930A4}"/>
              </a:ext>
            </a:extLst>
          </p:cNvPr>
          <p:cNvSpPr txBox="1"/>
          <p:nvPr/>
        </p:nvSpPr>
        <p:spPr>
          <a:xfrm>
            <a:off x="9874749" y="6082466"/>
            <a:ext cx="16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along-track [m]</a:t>
            </a:r>
          </a:p>
        </p:txBody>
      </p:sp>
      <p:sp>
        <p:nvSpPr>
          <p:cNvPr id="15" name="Bogen 14">
            <a:extLst>
              <a:ext uri="{FF2B5EF4-FFF2-40B4-BE49-F238E27FC236}">
                <a16:creationId xmlns:a16="http://schemas.microsoft.com/office/drawing/2014/main" id="{5CF3BB15-EC38-744E-84BB-F98B736948A6}"/>
              </a:ext>
            </a:extLst>
          </p:cNvPr>
          <p:cNvSpPr/>
          <p:nvPr/>
        </p:nvSpPr>
        <p:spPr>
          <a:xfrm rot="10800000">
            <a:off x="6614405" y="6006201"/>
            <a:ext cx="396000" cy="396000"/>
          </a:xfrm>
          <a:prstGeom prst="arc">
            <a:avLst>
              <a:gd name="adj1" fmla="val 10806340"/>
              <a:gd name="adj2" fmla="val 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ogen 15">
            <a:extLst>
              <a:ext uri="{FF2B5EF4-FFF2-40B4-BE49-F238E27FC236}">
                <a16:creationId xmlns:a16="http://schemas.microsoft.com/office/drawing/2014/main" id="{63FDFB09-999C-0844-88D0-EA7B6F7515EF}"/>
              </a:ext>
            </a:extLst>
          </p:cNvPr>
          <p:cNvSpPr/>
          <p:nvPr/>
        </p:nvSpPr>
        <p:spPr>
          <a:xfrm rot="10800000">
            <a:off x="7081581" y="6006201"/>
            <a:ext cx="396000" cy="396000"/>
          </a:xfrm>
          <a:prstGeom prst="arc">
            <a:avLst>
              <a:gd name="adj1" fmla="val 10806340"/>
              <a:gd name="adj2" fmla="val 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ogen 16">
            <a:extLst>
              <a:ext uri="{FF2B5EF4-FFF2-40B4-BE49-F238E27FC236}">
                <a16:creationId xmlns:a16="http://schemas.microsoft.com/office/drawing/2014/main" id="{D897A272-7D76-8D43-BD44-DA8462F60CF9}"/>
              </a:ext>
            </a:extLst>
          </p:cNvPr>
          <p:cNvSpPr/>
          <p:nvPr/>
        </p:nvSpPr>
        <p:spPr>
          <a:xfrm rot="10800000">
            <a:off x="7546827" y="6006201"/>
            <a:ext cx="396000" cy="396000"/>
          </a:xfrm>
          <a:prstGeom prst="arc">
            <a:avLst>
              <a:gd name="adj1" fmla="val 10806340"/>
              <a:gd name="adj2" fmla="val 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46BEE1E1-3283-C840-8CF6-EA7FB115BCDE}"/>
              </a:ext>
            </a:extLst>
          </p:cNvPr>
          <p:cNvCxnSpPr/>
          <p:nvPr/>
        </p:nvCxnSpPr>
        <p:spPr>
          <a:xfrm flipH="1" flipV="1">
            <a:off x="7937943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167E6D76-E0A3-E747-A286-8229355BF2C4}"/>
              </a:ext>
            </a:extLst>
          </p:cNvPr>
          <p:cNvCxnSpPr/>
          <p:nvPr/>
        </p:nvCxnSpPr>
        <p:spPr>
          <a:xfrm flipH="1" flipV="1">
            <a:off x="7477581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27ACD03A-B32E-2B4E-81C1-867BDE9C3C19}"/>
              </a:ext>
            </a:extLst>
          </p:cNvPr>
          <p:cNvCxnSpPr/>
          <p:nvPr/>
        </p:nvCxnSpPr>
        <p:spPr>
          <a:xfrm flipH="1" flipV="1">
            <a:off x="8377113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0F4F5F6B-69EF-534B-B856-F2CF4E7F9615}"/>
              </a:ext>
            </a:extLst>
          </p:cNvPr>
          <p:cNvCxnSpPr/>
          <p:nvPr/>
        </p:nvCxnSpPr>
        <p:spPr>
          <a:xfrm flipH="1" flipV="1">
            <a:off x="8852899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2F0A7A9E-92B1-CF4E-B24D-CC944B0D83DF}"/>
              </a:ext>
            </a:extLst>
          </p:cNvPr>
          <p:cNvCxnSpPr/>
          <p:nvPr/>
        </p:nvCxnSpPr>
        <p:spPr>
          <a:xfrm flipH="1" flipV="1">
            <a:off x="9328684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E1F18B98-42BF-E948-9699-980FDA7C6151}"/>
              </a:ext>
            </a:extLst>
          </p:cNvPr>
          <p:cNvCxnSpPr/>
          <p:nvPr/>
        </p:nvCxnSpPr>
        <p:spPr>
          <a:xfrm flipH="1" flipV="1">
            <a:off x="9782167" y="3896828"/>
            <a:ext cx="0" cy="218563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E98709E8-07AF-4543-BD5A-132F86568B95}"/>
              </a:ext>
            </a:extLst>
          </p:cNvPr>
          <p:cNvSpPr txBox="1"/>
          <p:nvPr/>
        </p:nvSpPr>
        <p:spPr>
          <a:xfrm>
            <a:off x="6706106" y="6332681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m steps</a:t>
            </a:r>
          </a:p>
        </p:txBody>
      </p:sp>
      <p:sp>
        <p:nvSpPr>
          <p:cNvPr id="25" name="Freihandform 24">
            <a:extLst>
              <a:ext uri="{FF2B5EF4-FFF2-40B4-BE49-F238E27FC236}">
                <a16:creationId xmlns:a16="http://schemas.microsoft.com/office/drawing/2014/main" id="{1B4837F8-1D90-604B-B459-E32FEE74F515}"/>
              </a:ext>
            </a:extLst>
          </p:cNvPr>
          <p:cNvSpPr/>
          <p:nvPr/>
        </p:nvSpPr>
        <p:spPr>
          <a:xfrm rot="5400000">
            <a:off x="7478577" y="5362033"/>
            <a:ext cx="396002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25DB1F80-35C1-5F42-A72A-E13B187B41B2}"/>
              </a:ext>
            </a:extLst>
          </p:cNvPr>
          <p:cNvSpPr/>
          <p:nvPr/>
        </p:nvSpPr>
        <p:spPr>
          <a:xfrm rot="5400000">
            <a:off x="7463925" y="5032115"/>
            <a:ext cx="396001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ihandform 26">
            <a:extLst>
              <a:ext uri="{FF2B5EF4-FFF2-40B4-BE49-F238E27FC236}">
                <a16:creationId xmlns:a16="http://schemas.microsoft.com/office/drawing/2014/main" id="{3D4E8847-9532-104D-9D73-5A6F5BE2AFA6}"/>
              </a:ext>
            </a:extLst>
          </p:cNvPr>
          <p:cNvSpPr/>
          <p:nvPr/>
        </p:nvSpPr>
        <p:spPr>
          <a:xfrm rot="5400000">
            <a:off x="7482145" y="5258799"/>
            <a:ext cx="369332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26DFD14A-F8FE-8F47-AE94-69408000A987}"/>
              </a:ext>
            </a:extLst>
          </p:cNvPr>
          <p:cNvSpPr/>
          <p:nvPr/>
        </p:nvSpPr>
        <p:spPr>
          <a:xfrm rot="5400000">
            <a:off x="7477261" y="5152536"/>
            <a:ext cx="369332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F13F889F-B63B-3242-A585-4829B6AB2ED3}"/>
              </a:ext>
            </a:extLst>
          </p:cNvPr>
          <p:cNvSpPr/>
          <p:nvPr/>
        </p:nvSpPr>
        <p:spPr>
          <a:xfrm rot="5400000">
            <a:off x="7461028" y="4916563"/>
            <a:ext cx="396001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7D6D9C57-4A32-0043-A44B-E53CFC1C652D}"/>
              </a:ext>
            </a:extLst>
          </p:cNvPr>
          <p:cNvCxnSpPr>
            <a:cxnSpLocks/>
          </p:cNvCxnSpPr>
          <p:nvPr/>
        </p:nvCxnSpPr>
        <p:spPr>
          <a:xfrm flipV="1">
            <a:off x="6559637" y="5069764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4064C202-4938-1F41-9FAF-FA811D36DC3E}"/>
              </a:ext>
            </a:extLst>
          </p:cNvPr>
          <p:cNvCxnSpPr>
            <a:cxnSpLocks/>
          </p:cNvCxnSpPr>
          <p:nvPr/>
        </p:nvCxnSpPr>
        <p:spPr>
          <a:xfrm flipV="1">
            <a:off x="6544354" y="5199383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E44542EB-271E-4242-BE9F-3EC6CAB188B2}"/>
              </a:ext>
            </a:extLst>
          </p:cNvPr>
          <p:cNvCxnSpPr>
            <a:cxnSpLocks/>
          </p:cNvCxnSpPr>
          <p:nvPr/>
        </p:nvCxnSpPr>
        <p:spPr>
          <a:xfrm flipV="1">
            <a:off x="6544561" y="5341760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71E42D80-E6E7-9740-8292-BFDAD4E84812}"/>
              </a:ext>
            </a:extLst>
          </p:cNvPr>
          <p:cNvCxnSpPr>
            <a:cxnSpLocks/>
          </p:cNvCxnSpPr>
          <p:nvPr/>
        </p:nvCxnSpPr>
        <p:spPr>
          <a:xfrm flipV="1">
            <a:off x="6544561" y="5471402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DF3968BB-6BD7-754C-A402-6A41BF5A5F05}"/>
              </a:ext>
            </a:extLst>
          </p:cNvPr>
          <p:cNvCxnSpPr>
            <a:cxnSpLocks/>
          </p:cNvCxnSpPr>
          <p:nvPr/>
        </p:nvCxnSpPr>
        <p:spPr>
          <a:xfrm flipV="1">
            <a:off x="6544354" y="5593679"/>
            <a:ext cx="180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E6098F11-3FBB-1743-A8FA-3E7BA6F51630}"/>
              </a:ext>
            </a:extLst>
          </p:cNvPr>
          <p:cNvSpPr txBox="1"/>
          <p:nvPr/>
        </p:nvSpPr>
        <p:spPr>
          <a:xfrm>
            <a:off x="6520380" y="4176530"/>
            <a:ext cx="825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 </a:t>
            </a:r>
          </a:p>
          <a:p>
            <a:r>
              <a:rPr lang="en-US" dirty="0"/>
              <a:t>range </a:t>
            </a:r>
          </a:p>
          <a:p>
            <a:r>
              <a:rPr lang="en-US" dirty="0"/>
              <a:t>steps</a:t>
            </a:r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5D0F95F-6D52-8D4A-85D8-4F97DE51F5EC}"/>
              </a:ext>
            </a:extLst>
          </p:cNvPr>
          <p:cNvCxnSpPr/>
          <p:nvPr/>
        </p:nvCxnSpPr>
        <p:spPr>
          <a:xfrm>
            <a:off x="6556917" y="880943"/>
            <a:ext cx="0" cy="2732049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F111C046-C46A-384C-BC1F-58C621BFA163}"/>
              </a:ext>
            </a:extLst>
          </p:cNvPr>
          <p:cNvCxnSpPr/>
          <p:nvPr/>
        </p:nvCxnSpPr>
        <p:spPr>
          <a:xfrm>
            <a:off x="6400800" y="3423421"/>
            <a:ext cx="519646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233CC6A0-7AAA-7D45-844D-C2603D78AC56}"/>
              </a:ext>
            </a:extLst>
          </p:cNvPr>
          <p:cNvSpPr txBox="1"/>
          <p:nvPr/>
        </p:nvSpPr>
        <p:spPr>
          <a:xfrm rot="16200000">
            <a:off x="5725828" y="1419593"/>
            <a:ext cx="12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 [km]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43567B8-D62E-A54F-903B-34F9DDB9FEBA}"/>
              </a:ext>
            </a:extLst>
          </p:cNvPr>
          <p:cNvSpPr txBox="1"/>
          <p:nvPr/>
        </p:nvSpPr>
        <p:spPr>
          <a:xfrm>
            <a:off x="10695550" y="340111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[s]</a:t>
            </a:r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B3EA6DDC-D0BD-D24B-8071-CC22D93577BC}"/>
              </a:ext>
            </a:extLst>
          </p:cNvPr>
          <p:cNvCxnSpPr/>
          <p:nvPr/>
        </p:nvCxnSpPr>
        <p:spPr>
          <a:xfrm flipH="1" flipV="1">
            <a:off x="8336228" y="1237782"/>
            <a:ext cx="0" cy="218563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338AD5D6-BF8F-BC4A-B5DB-CEC7C18B61C4}"/>
              </a:ext>
            </a:extLst>
          </p:cNvPr>
          <p:cNvSpPr txBox="1"/>
          <p:nvPr/>
        </p:nvSpPr>
        <p:spPr>
          <a:xfrm>
            <a:off x="8332512" y="1356878"/>
            <a:ext cx="172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hor. wind profile</a:t>
            </a:r>
          </a:p>
          <a:p>
            <a:pPr algn="ctr"/>
            <a:r>
              <a:rPr lang="en-US" dirty="0"/>
              <a:t>6 m/s</a:t>
            </a:r>
          </a:p>
        </p:txBody>
      </p:sp>
      <p:sp>
        <p:nvSpPr>
          <p:cNvPr id="42" name="Freihandform 41">
            <a:extLst>
              <a:ext uri="{FF2B5EF4-FFF2-40B4-BE49-F238E27FC236}">
                <a16:creationId xmlns:a16="http://schemas.microsoft.com/office/drawing/2014/main" id="{1C0882E6-C3BB-E94A-85CB-B8A03F2E9E5F}"/>
              </a:ext>
            </a:extLst>
          </p:cNvPr>
          <p:cNvSpPr/>
          <p:nvPr/>
        </p:nvSpPr>
        <p:spPr>
          <a:xfrm>
            <a:off x="7035276" y="5642578"/>
            <a:ext cx="869795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C94D4D3D-C274-9741-9E08-72968DB9CAE5}"/>
              </a:ext>
            </a:extLst>
          </p:cNvPr>
          <p:cNvSpPr/>
          <p:nvPr/>
        </p:nvSpPr>
        <p:spPr>
          <a:xfrm>
            <a:off x="7497948" y="5628182"/>
            <a:ext cx="869795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3CCF6567-66E8-5C4A-9F85-C686BDD1BF80}"/>
              </a:ext>
            </a:extLst>
          </p:cNvPr>
          <p:cNvSpPr/>
          <p:nvPr/>
        </p:nvSpPr>
        <p:spPr>
          <a:xfrm>
            <a:off x="7951430" y="5635837"/>
            <a:ext cx="869795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560A0EBA-E567-8B44-AC91-15197A29F4DA}"/>
              </a:ext>
            </a:extLst>
          </p:cNvPr>
          <p:cNvSpPr/>
          <p:nvPr/>
        </p:nvSpPr>
        <p:spPr>
          <a:xfrm>
            <a:off x="8893786" y="5624685"/>
            <a:ext cx="869795" cy="401443"/>
          </a:xfrm>
          <a:custGeom>
            <a:avLst/>
            <a:gdLst>
              <a:gd name="connsiteX0" fmla="*/ 0 w 918594"/>
              <a:gd name="connsiteY0" fmla="*/ 401451 h 446101"/>
              <a:gd name="connsiteX1" fmla="*/ 446049 w 918594"/>
              <a:gd name="connsiteY1" fmla="*/ 8 h 446101"/>
              <a:gd name="connsiteX2" fmla="*/ 869795 w 918594"/>
              <a:gd name="connsiteY2" fmla="*/ 390300 h 446101"/>
              <a:gd name="connsiteX3" fmla="*/ 892098 w 918594"/>
              <a:gd name="connsiteY3" fmla="*/ 434905 h 446101"/>
              <a:gd name="connsiteX0" fmla="*/ 0 w 869795"/>
              <a:gd name="connsiteY0" fmla="*/ 401451 h 401451"/>
              <a:gd name="connsiteX1" fmla="*/ 446049 w 869795"/>
              <a:gd name="connsiteY1" fmla="*/ 8 h 401451"/>
              <a:gd name="connsiteX2" fmla="*/ 869795 w 869795"/>
              <a:gd name="connsiteY2" fmla="*/ 390300 h 401451"/>
              <a:gd name="connsiteX0" fmla="*/ 0 w 869795"/>
              <a:gd name="connsiteY0" fmla="*/ 409799 h 409799"/>
              <a:gd name="connsiteX1" fmla="*/ 189572 w 869795"/>
              <a:gd name="connsiteY1" fmla="*/ 153321 h 409799"/>
              <a:gd name="connsiteX2" fmla="*/ 446049 w 869795"/>
              <a:gd name="connsiteY2" fmla="*/ 8356 h 409799"/>
              <a:gd name="connsiteX3" fmla="*/ 869795 w 869795"/>
              <a:gd name="connsiteY3" fmla="*/ 398648 h 409799"/>
              <a:gd name="connsiteX0" fmla="*/ 0 w 869795"/>
              <a:gd name="connsiteY0" fmla="*/ 401475 h 401475"/>
              <a:gd name="connsiteX1" fmla="*/ 189572 w 869795"/>
              <a:gd name="connsiteY1" fmla="*/ 144997 h 401475"/>
              <a:gd name="connsiteX2" fmla="*/ 446049 w 869795"/>
              <a:gd name="connsiteY2" fmla="*/ 32 h 401475"/>
              <a:gd name="connsiteX3" fmla="*/ 680226 w 869795"/>
              <a:gd name="connsiteY3" fmla="*/ 156149 h 401475"/>
              <a:gd name="connsiteX4" fmla="*/ 869795 w 869795"/>
              <a:gd name="connsiteY4" fmla="*/ 390324 h 401475"/>
              <a:gd name="connsiteX0" fmla="*/ 0 w 869795"/>
              <a:gd name="connsiteY0" fmla="*/ 405153 h 405153"/>
              <a:gd name="connsiteX1" fmla="*/ 178420 w 869795"/>
              <a:gd name="connsiteY1" fmla="*/ 315943 h 405153"/>
              <a:gd name="connsiteX2" fmla="*/ 446049 w 869795"/>
              <a:gd name="connsiteY2" fmla="*/ 3710 h 405153"/>
              <a:gd name="connsiteX3" fmla="*/ 680226 w 869795"/>
              <a:gd name="connsiteY3" fmla="*/ 159827 h 405153"/>
              <a:gd name="connsiteX4" fmla="*/ 869795 w 869795"/>
              <a:gd name="connsiteY4" fmla="*/ 394002 h 405153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548 h 401548"/>
              <a:gd name="connsiteX1" fmla="*/ 178420 w 869795"/>
              <a:gd name="connsiteY1" fmla="*/ 312338 h 401548"/>
              <a:gd name="connsiteX2" fmla="*/ 446049 w 869795"/>
              <a:gd name="connsiteY2" fmla="*/ 105 h 401548"/>
              <a:gd name="connsiteX3" fmla="*/ 724831 w 869795"/>
              <a:gd name="connsiteY3" fmla="*/ 278886 h 401548"/>
              <a:gd name="connsiteX4" fmla="*/ 869795 w 869795"/>
              <a:gd name="connsiteY4" fmla="*/ 390397 h 401548"/>
              <a:gd name="connsiteX0" fmla="*/ 0 w 869795"/>
              <a:gd name="connsiteY0" fmla="*/ 401443 h 401443"/>
              <a:gd name="connsiteX1" fmla="*/ 178420 w 869795"/>
              <a:gd name="connsiteY1" fmla="*/ 312233 h 401443"/>
              <a:gd name="connsiteX2" fmla="*/ 446049 w 869795"/>
              <a:gd name="connsiteY2" fmla="*/ 0 h 401443"/>
              <a:gd name="connsiteX3" fmla="*/ 724831 w 869795"/>
              <a:gd name="connsiteY3" fmla="*/ 312234 h 401443"/>
              <a:gd name="connsiteX4" fmla="*/ 869795 w 869795"/>
              <a:gd name="connsiteY4" fmla="*/ 390292 h 4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95" h="401443">
                <a:moveTo>
                  <a:pt x="0" y="401443"/>
                </a:moveTo>
                <a:cubicBezTo>
                  <a:pt x="31595" y="358697"/>
                  <a:pt x="104079" y="379140"/>
                  <a:pt x="178420" y="312233"/>
                </a:cubicBezTo>
                <a:cubicBezTo>
                  <a:pt x="252762" y="245326"/>
                  <a:pt x="354981" y="0"/>
                  <a:pt x="446049" y="0"/>
                </a:cubicBezTo>
                <a:cubicBezTo>
                  <a:pt x="537117" y="0"/>
                  <a:pt x="654207" y="247185"/>
                  <a:pt x="724831" y="312234"/>
                </a:cubicBezTo>
                <a:cubicBezTo>
                  <a:pt x="795455" y="377283"/>
                  <a:pt x="838200" y="351263"/>
                  <a:pt x="869795" y="390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71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31AD2CA-22AF-A644-AFB4-F1EE553CC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400" y="-236247"/>
            <a:ext cx="6393600" cy="7992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469D2A7-0526-1146-96E3-E276C97C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00" y="-236247"/>
            <a:ext cx="6393600" cy="7992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DFD8CAA-4B93-6C4C-B6B9-4B833728150B}"/>
              </a:ext>
            </a:extLst>
          </p:cNvPr>
          <p:cNvSpPr txBox="1"/>
          <p:nvPr/>
        </p:nvSpPr>
        <p:spPr>
          <a:xfrm>
            <a:off x="8577825" y="836064"/>
            <a:ext cx="1753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Zoom 2 – 0-3km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2855A88-4F7F-6B48-B753-65487B5AC4D2}"/>
              </a:ext>
            </a:extLst>
          </p:cNvPr>
          <p:cNvSpPr txBox="1"/>
          <p:nvPr/>
        </p:nvSpPr>
        <p:spPr>
          <a:xfrm>
            <a:off x="2089127" y="895232"/>
            <a:ext cx="202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whole troposphere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C079E7-5F8A-EA47-9512-3E2A09FDAFEF}"/>
              </a:ext>
            </a:extLst>
          </p:cNvPr>
          <p:cNvSpPr txBox="1"/>
          <p:nvPr/>
        </p:nvSpPr>
        <p:spPr>
          <a:xfrm>
            <a:off x="4193683" y="989719"/>
            <a:ext cx="1132740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</a:t>
            </a:r>
          </a:p>
          <a:p>
            <a:pPr algn="ctr"/>
            <a:r>
              <a:rPr lang="en-US" dirty="0"/>
              <a:t>resolution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24E01A2-E0B8-F440-8A9E-9BFEEE909057}"/>
              </a:ext>
            </a:extLst>
          </p:cNvPr>
          <p:cNvSpPr txBox="1"/>
          <p:nvPr/>
        </p:nvSpPr>
        <p:spPr>
          <a:xfrm>
            <a:off x="4193683" y="2579435"/>
            <a:ext cx="1132740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</a:t>
            </a:r>
          </a:p>
          <a:p>
            <a:pPr algn="ctr"/>
            <a:r>
              <a:rPr lang="en-US" dirty="0"/>
              <a:t>resolution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9DBA08-3C9A-9542-A489-903E16A3499B}"/>
              </a:ext>
            </a:extLst>
          </p:cNvPr>
          <p:cNvSpPr txBox="1"/>
          <p:nvPr/>
        </p:nvSpPr>
        <p:spPr>
          <a:xfrm>
            <a:off x="3992137" y="4169151"/>
            <a:ext cx="133428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forward </a:t>
            </a:r>
          </a:p>
          <a:p>
            <a:pPr algn="ctr"/>
            <a:r>
              <a:rPr lang="en-US" dirty="0"/>
              <a:t>simulation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55C102-78E8-A840-A7E9-339FCCFDE78F}"/>
              </a:ext>
            </a:extLst>
          </p:cNvPr>
          <p:cNvSpPr txBox="1"/>
          <p:nvPr/>
        </p:nvSpPr>
        <p:spPr>
          <a:xfrm>
            <a:off x="3992137" y="5758867"/>
            <a:ext cx="133428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forward </a:t>
            </a:r>
          </a:p>
          <a:p>
            <a:pPr algn="ctr"/>
            <a:r>
              <a:rPr lang="en-US" dirty="0"/>
              <a:t>simulation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DB70E8C-3DDE-F94B-9AF1-3D394BFBF49F}"/>
              </a:ext>
            </a:extLst>
          </p:cNvPr>
          <p:cNvSpPr txBox="1"/>
          <p:nvPr/>
        </p:nvSpPr>
        <p:spPr>
          <a:xfrm>
            <a:off x="10289683" y="941399"/>
            <a:ext cx="1132740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</a:t>
            </a:r>
          </a:p>
          <a:p>
            <a:pPr algn="ctr"/>
            <a:r>
              <a:rPr lang="en-US" dirty="0"/>
              <a:t>resolution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61388D8-B7B8-5843-8391-2622F8629FD6}"/>
              </a:ext>
            </a:extLst>
          </p:cNvPr>
          <p:cNvSpPr txBox="1"/>
          <p:nvPr/>
        </p:nvSpPr>
        <p:spPr>
          <a:xfrm>
            <a:off x="10289683" y="2497662"/>
            <a:ext cx="1132740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</a:t>
            </a:r>
          </a:p>
          <a:p>
            <a:pPr algn="ctr"/>
            <a:r>
              <a:rPr lang="en-US" dirty="0"/>
              <a:t>resolution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9A8D4F-B1D8-8141-A2D4-8B40960D3DFC}"/>
              </a:ext>
            </a:extLst>
          </p:cNvPr>
          <p:cNvSpPr txBox="1"/>
          <p:nvPr/>
        </p:nvSpPr>
        <p:spPr>
          <a:xfrm>
            <a:off x="10088137" y="4042774"/>
            <a:ext cx="133428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forward </a:t>
            </a:r>
          </a:p>
          <a:p>
            <a:pPr algn="ctr"/>
            <a:r>
              <a:rPr lang="en-US" dirty="0"/>
              <a:t>simulation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BB922F6-7CE3-DE49-BCA9-D6E1C4CC252B}"/>
              </a:ext>
            </a:extLst>
          </p:cNvPr>
          <p:cNvSpPr txBox="1"/>
          <p:nvPr/>
        </p:nvSpPr>
        <p:spPr>
          <a:xfrm>
            <a:off x="10088137" y="5632490"/>
            <a:ext cx="133428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forward </a:t>
            </a:r>
          </a:p>
          <a:p>
            <a:pPr algn="ctr"/>
            <a:r>
              <a:rPr lang="en-US" dirty="0"/>
              <a:t>simulation</a:t>
            </a:r>
          </a:p>
        </p:txBody>
      </p:sp>
      <p:sp>
        <p:nvSpPr>
          <p:cNvPr id="16" name="Titel 3">
            <a:extLst>
              <a:ext uri="{FF2B5EF4-FFF2-40B4-BE49-F238E27FC236}">
                <a16:creationId xmlns:a16="http://schemas.microsoft.com/office/drawing/2014/main" id="{36D29A5D-6AC3-A347-BDBC-6E6B8B33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45" y="19440"/>
            <a:ext cx="11706920" cy="1051078"/>
          </a:xfrm>
        </p:spPr>
        <p:txBody>
          <a:bodyPr>
            <a:noAutofit/>
          </a:bodyPr>
          <a:lstStyle/>
          <a:p>
            <a:r>
              <a:rPr lang="en-US" dirty="0"/>
              <a:t>2) </a:t>
            </a:r>
            <a:r>
              <a:rPr lang="en-US" dirty="0" err="1"/>
              <a:t>EarthCARE</a:t>
            </a:r>
            <a:r>
              <a:rPr lang="en-US" dirty="0"/>
              <a:t> simulator – ground-based to sat view</a:t>
            </a:r>
          </a:p>
        </p:txBody>
      </p:sp>
    </p:spTree>
    <p:extLst>
      <p:ext uri="{BB962C8B-B14F-4D97-AF65-F5344CB8AC3E}">
        <p14:creationId xmlns:p14="http://schemas.microsoft.com/office/powerpoint/2010/main" val="175757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B3C28B9-F48E-DD47-8081-1A6C482B9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6" y="274248"/>
            <a:ext cx="11110331" cy="6943957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D2CDDC1D-AC8D-5C40-878F-A93FA7A0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45" y="19440"/>
            <a:ext cx="11706920" cy="1051078"/>
          </a:xfrm>
        </p:spPr>
        <p:txBody>
          <a:bodyPr>
            <a:noAutofit/>
          </a:bodyPr>
          <a:lstStyle/>
          <a:p>
            <a:r>
              <a:rPr lang="en-US" dirty="0"/>
              <a:t>2) </a:t>
            </a:r>
            <a:r>
              <a:rPr lang="en-US" dirty="0" err="1"/>
              <a:t>EarthCARE</a:t>
            </a:r>
            <a:r>
              <a:rPr lang="en-US" dirty="0"/>
              <a:t> simulator – ground-based to sat view</a:t>
            </a:r>
          </a:p>
        </p:txBody>
      </p:sp>
    </p:spTree>
    <p:extLst>
      <p:ext uri="{BB962C8B-B14F-4D97-AF65-F5344CB8AC3E}">
        <p14:creationId xmlns:p14="http://schemas.microsoft.com/office/powerpoint/2010/main" val="1080382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729</Words>
  <Application>Microsoft Macintosh PowerPoint</Application>
  <PresentationFormat>Breitbild</PresentationFormat>
  <Paragraphs>155</Paragraphs>
  <Slides>11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</vt:lpstr>
      <vt:lpstr>ExObs Seminar 27.09.2021</vt:lpstr>
      <vt:lpstr>Lukas’s  Publication Plan – Sep 2021 </vt:lpstr>
      <vt:lpstr>1) Off-zenith pointing - motivation</vt:lpstr>
      <vt:lpstr>1) Off-zenith pointing - retieval</vt:lpstr>
      <vt:lpstr>1) Off-zenith: Example Case 29-10-2020, JOYCE</vt:lpstr>
      <vt:lpstr>2) EarthCARE simulator – motivation</vt:lpstr>
      <vt:lpstr>2) EarthCARE simulator – ground-based to sat view</vt:lpstr>
      <vt:lpstr>2) EarthCARE simulator – ground-based to sat view</vt:lpstr>
      <vt:lpstr>2) EarthCARE simulator – ground-based to sat view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Retrieving antenna miss-pointing for vertical pointing cloud radar and  correcting the introduced Doppler velocity errors in the measurements</dc:title>
  <dc:creator>Microsoft Office User</dc:creator>
  <cp:lastModifiedBy>Microsoft Office User</cp:lastModifiedBy>
  <cp:revision>48</cp:revision>
  <dcterms:created xsi:type="dcterms:W3CDTF">2021-08-09T13:51:29Z</dcterms:created>
  <dcterms:modified xsi:type="dcterms:W3CDTF">2021-09-27T09:41:20Z</dcterms:modified>
</cp:coreProperties>
</file>