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39"/>
  </p:notesMasterIdLst>
  <p:handoutMasterIdLst>
    <p:handoutMasterId r:id="rId40"/>
  </p:handoutMasterIdLst>
  <p:sldIdLst>
    <p:sldId id="308" r:id="rId2"/>
    <p:sldId id="316" r:id="rId3"/>
    <p:sldId id="319" r:id="rId4"/>
    <p:sldId id="324" r:id="rId5"/>
    <p:sldId id="264" r:id="rId6"/>
    <p:sldId id="257" r:id="rId7"/>
    <p:sldId id="265" r:id="rId8"/>
    <p:sldId id="266" r:id="rId9"/>
    <p:sldId id="269" r:id="rId10"/>
    <p:sldId id="267" r:id="rId11"/>
    <p:sldId id="268" r:id="rId12"/>
    <p:sldId id="274" r:id="rId13"/>
    <p:sldId id="298" r:id="rId14"/>
    <p:sldId id="297" r:id="rId15"/>
    <p:sldId id="275" r:id="rId16"/>
    <p:sldId id="290" r:id="rId17"/>
    <p:sldId id="271" r:id="rId18"/>
    <p:sldId id="296" r:id="rId19"/>
    <p:sldId id="273" r:id="rId20"/>
    <p:sldId id="287" r:id="rId21"/>
    <p:sldId id="288" r:id="rId22"/>
    <p:sldId id="321" r:id="rId23"/>
    <p:sldId id="322" r:id="rId24"/>
    <p:sldId id="286" r:id="rId25"/>
    <p:sldId id="292" r:id="rId26"/>
    <p:sldId id="300" r:id="rId27"/>
    <p:sldId id="299" r:id="rId28"/>
    <p:sldId id="323" r:id="rId29"/>
    <p:sldId id="272" r:id="rId30"/>
    <p:sldId id="262" r:id="rId31"/>
    <p:sldId id="320" r:id="rId32"/>
    <p:sldId id="276" r:id="rId33"/>
    <p:sldId id="277" r:id="rId34"/>
    <p:sldId id="278" r:id="rId35"/>
    <p:sldId id="279" r:id="rId36"/>
    <p:sldId id="280" r:id="rId37"/>
    <p:sldId id="28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A93"/>
    <a:srgbClr val="D83C4F"/>
    <a:srgbClr val="EEA9B2"/>
    <a:srgbClr val="BA06A5"/>
    <a:srgbClr val="E84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85" autoAdjust="0"/>
    <p:restoredTop sz="94660"/>
  </p:normalViewPr>
  <p:slideViewPr>
    <p:cSldViewPr snapToGrid="0">
      <p:cViewPr varScale="1">
        <p:scale>
          <a:sx n="96" d="100"/>
          <a:sy n="96" d="100"/>
        </p:scale>
        <p:origin x="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0D79C9A-F8BE-4D45-B8EA-E7026A6EF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04B07D-2A8A-4FF3-93A1-908C02CE51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C4C00-A796-4676-85A7-E483A41FD712}" type="datetimeFigureOut">
              <a:rPr lang="de-DE" smtClean="0"/>
              <a:t>20.09.2021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B5D56-CFFB-411A-A5C9-3D5E426F1C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17DD03-6B4E-4C4F-890C-BC28740670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1852C-751A-4528-8A2A-85454042A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499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AA7D-A1B8-470F-AE18-7C936727A201}" type="datetimeFigureOut">
              <a:rPr lang="de-DE" smtClean="0"/>
              <a:t>20.09.2021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D9E18-6A82-4BEB-8810-1BD0D267E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553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60363" indent="-3603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476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tabLst>
                <a:tab pos="12557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444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575" indent="-2317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797044" y="6383868"/>
            <a:ext cx="88240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Quality Assessment for HATPRO Microwave Radiometer Measurements and Calibrations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EMS Lightning Talk Session UP1.5 | Sep. 8th 2021 | T. Böck</a:t>
            </a:r>
          </a:p>
        </p:txBody>
      </p:sp>
      <p:pic>
        <p:nvPicPr>
          <p:cNvPr id="10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6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 userDrawn="1"/>
        </p:nvSpPr>
        <p:spPr>
          <a:xfrm>
            <a:off x="797044" y="6383868"/>
            <a:ext cx="9610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Quality Assessment for HATPRO Microwave Radiometer Measurements and Calibrations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EMS Lightning Talk Session UP1.5 | Sep. 8th 2021 | T. Böck</a:t>
            </a:r>
          </a:p>
          <a:p>
            <a:endParaRPr lang="de-DE" altLang="de-DE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:\Marketing\Debora_Schiffer\016\016_Präsentationsvorlagen_UzK\016_PPT_Lay_Titel_16zu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10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61" y="233586"/>
            <a:ext cx="1839869" cy="9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mo.int/pages/prog/www/OSY/GOS-RRR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mo.int/pages/prog/www/OSY/Gos-component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8264" y="5034462"/>
            <a:ext cx="1133547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Assessment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HATPRO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Radiometer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Calibrations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b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261" y="6335742"/>
            <a:ext cx="1151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Cologne | 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Bernhard </a:t>
            </a:r>
            <a:r>
              <a:rPr lang="de-DE" alt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50B0B5-1787-43AC-A846-9222E7C58EA4}"/>
              </a:ext>
            </a:extLst>
          </p:cNvPr>
          <p:cNvSpPr/>
          <p:nvPr/>
        </p:nvSpPr>
        <p:spPr>
          <a:xfrm>
            <a:off x="5843588" y="3429000"/>
            <a:ext cx="6476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EMS Lightning Talk, Sep. 8</a:t>
            </a:r>
            <a:r>
              <a:rPr lang="en-US" altLang="de-DE" sz="2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</a:t>
            </a:r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2021</a:t>
            </a:r>
          </a:p>
          <a:p>
            <a:pPr algn="ctr"/>
            <a:r>
              <a:rPr lang="en-US" sz="1600" dirty="0"/>
              <a:t>Session UP1.5 - Atmospheric measurements: Instruments, experiments, networks and long-term programs using in-situ and remote sensing techniques</a:t>
            </a:r>
            <a:endParaRPr lang="en-US" altLang="de-DE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DA049D6F-6595-467A-9FE8-634CF4BD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19" y="10054"/>
            <a:ext cx="2493169" cy="475575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4D2B543-E70C-4700-A0EB-0A1A3FA3450B}"/>
              </a:ext>
            </a:extLst>
          </p:cNvPr>
          <p:cNvSpPr/>
          <p:nvPr/>
        </p:nvSpPr>
        <p:spPr>
          <a:xfrm>
            <a:off x="3243263" y="2050256"/>
            <a:ext cx="292893" cy="2619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D47DEA-B161-49D4-9960-BBF8DAF4AA90}"/>
              </a:ext>
            </a:extLst>
          </p:cNvPr>
          <p:cNvSpPr/>
          <p:nvPr/>
        </p:nvSpPr>
        <p:spPr>
          <a:xfrm>
            <a:off x="5203034" y="2764632"/>
            <a:ext cx="7477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51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Accuracy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HATPROs (Instrument Errors)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31222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</a:rPr>
              <a:t>Characterize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</a:rPr>
              <a:t>systematic errors</a:t>
            </a:r>
            <a:r>
              <a:rPr lang="en-US" sz="20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absolute </a:t>
            </a:r>
            <a:r>
              <a:rPr lang="en-US" sz="2000" b="1" dirty="0">
                <a:solidFill>
                  <a:srgbClr val="3E5978"/>
                </a:solidFill>
              </a:rPr>
              <a:t>calibration errors </a:t>
            </a:r>
            <a:r>
              <a:rPr lang="en-US" sz="2000" dirty="0">
                <a:solidFill>
                  <a:srgbClr val="3E5978"/>
                </a:solidFill>
              </a:rPr>
              <a:t>(bias)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drifts </a:t>
            </a:r>
            <a:r>
              <a:rPr lang="en-US" sz="2000" dirty="0">
                <a:solidFill>
                  <a:srgbClr val="3E5978"/>
                </a:solidFill>
              </a:rPr>
              <a:t>(instrument stability, TB leaps between calibrations)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</a:rPr>
              <a:t>random errors</a:t>
            </a:r>
            <a:r>
              <a:rPr lang="en-US" sz="20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radiometric noise </a:t>
            </a:r>
            <a:r>
              <a:rPr lang="en-US" sz="2000" dirty="0">
                <a:solidFill>
                  <a:srgbClr val="3E5978"/>
                </a:solidFill>
              </a:rPr>
              <a:t>(e.g. via covariance matrices)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external errors: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radio frequency interference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</a:rPr>
              <a:t>through coordinated experiments at JOYCE and RAO (</a:t>
            </a:r>
            <a:r>
              <a:rPr lang="en-US" sz="2000" dirty="0" err="1">
                <a:solidFill>
                  <a:srgbClr val="3E5978"/>
                </a:solidFill>
              </a:rPr>
              <a:t>FESSTVaL</a:t>
            </a:r>
            <a:r>
              <a:rPr lang="en-US" sz="2000" dirty="0">
                <a:solidFill>
                  <a:srgbClr val="3E5978"/>
                </a:solidFill>
              </a:rPr>
              <a:t>)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Assess </a:t>
            </a:r>
            <a:r>
              <a:rPr lang="en-US" sz="2000" b="1" dirty="0">
                <a:solidFill>
                  <a:srgbClr val="3E5978"/>
                </a:solidFill>
              </a:rPr>
              <a:t>quality flags </a:t>
            </a:r>
            <a:r>
              <a:rPr lang="en-US" sz="2000" dirty="0">
                <a:solidFill>
                  <a:srgbClr val="3E5978"/>
                </a:solidFill>
              </a:rPr>
              <a:t>during operation and </a:t>
            </a:r>
            <a:r>
              <a:rPr lang="en-US" sz="2000" b="1" dirty="0">
                <a:solidFill>
                  <a:srgbClr val="3E5978"/>
                </a:solidFill>
              </a:rPr>
              <a:t>repeatability of calibrations</a:t>
            </a:r>
          </a:p>
          <a:p>
            <a:pPr>
              <a:buClr>
                <a:srgbClr val="C00000"/>
              </a:buClr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</a:rPr>
              <a:t>Objective</a:t>
            </a:r>
            <a:r>
              <a:rPr lang="en-US" sz="2000" b="1" dirty="0">
                <a:solidFill>
                  <a:srgbClr val="3E5978"/>
                </a:solidFill>
              </a:rPr>
              <a:t>: Define &amp; apply procedure for MWR measurement uncertainty characterization for TBs (level1) per channel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  <a:sym typeface="Wingdings" pitchFamily="2" charset="2"/>
              </a:rPr>
              <a:t>	 n</a:t>
            </a:r>
            <a:r>
              <a:rPr lang="en-US" sz="2000" dirty="0">
                <a:solidFill>
                  <a:srgbClr val="3E5978"/>
                </a:solidFill>
              </a:rPr>
              <a:t>ecessary for data assimilation applications</a:t>
            </a:r>
          </a:p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10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468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HATPRO </a:t>
            </a:r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Absolute calibration </a:t>
            </a:r>
            <a:r>
              <a:rPr lang="en-US" altLang="it-IT" sz="2400" dirty="0">
                <a:solidFill>
                  <a:srgbClr val="3E5978"/>
                </a:solidFill>
              </a:rPr>
              <a:t>with liquid nitrogen (LN2), </a:t>
            </a:r>
            <a:r>
              <a:rPr lang="en-US" altLang="it-IT" sz="2400" dirty="0" err="1">
                <a:solidFill>
                  <a:srgbClr val="C00000"/>
                </a:solidFill>
              </a:rPr>
              <a:t>Coldload</a:t>
            </a:r>
            <a:endParaRPr lang="en-US" altLang="it-IT" sz="2400" dirty="0">
              <a:solidFill>
                <a:srgbClr val="C00000"/>
              </a:solidFill>
            </a:endParaRP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~77.2 K boiling point</a:t>
            </a: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Target (PT-V1) with two sides, one for the K-Band and one for the V-Band</a:t>
            </a: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Standard procedure:</a:t>
            </a:r>
          </a:p>
          <a:p>
            <a:pPr lvl="2">
              <a:buClr>
                <a:srgbClr val="C00000"/>
              </a:buClr>
            </a:pPr>
            <a:r>
              <a:rPr lang="en-US" altLang="it-IT" sz="1600" dirty="0">
                <a:solidFill>
                  <a:srgbClr val="3E5978"/>
                </a:solidFill>
              </a:rPr>
              <a:t>Measure TBs from </a:t>
            </a:r>
            <a:r>
              <a:rPr lang="en-US" altLang="it-IT" sz="1600" dirty="0" err="1">
                <a:solidFill>
                  <a:srgbClr val="3E5978"/>
                </a:solidFill>
              </a:rPr>
              <a:t>coldload</a:t>
            </a:r>
            <a:r>
              <a:rPr lang="en-US" altLang="it-IT" sz="1600" dirty="0">
                <a:solidFill>
                  <a:srgbClr val="3E5978"/>
                </a:solidFill>
              </a:rPr>
              <a:t> before calibration</a:t>
            </a:r>
            <a:br>
              <a:rPr lang="en-US" altLang="it-IT" sz="1600" dirty="0">
                <a:solidFill>
                  <a:srgbClr val="3E5978"/>
                </a:solidFill>
              </a:rPr>
            </a:br>
            <a:r>
              <a:rPr lang="en-US" altLang="it-IT" sz="1600" dirty="0">
                <a:solidFill>
                  <a:srgbClr val="3E5978"/>
                </a:solidFill>
              </a:rPr>
              <a:t>(min. 3min)</a:t>
            </a:r>
          </a:p>
          <a:p>
            <a:pPr lvl="2">
              <a:buClr>
                <a:srgbClr val="C00000"/>
              </a:buClr>
            </a:pPr>
            <a:r>
              <a:rPr lang="en-US" altLang="it-IT" sz="1600" dirty="0">
                <a:solidFill>
                  <a:srgbClr val="3E5978"/>
                </a:solidFill>
              </a:rPr>
              <a:t>Do calibration (integration time 100s)</a:t>
            </a:r>
          </a:p>
          <a:p>
            <a:pPr lvl="2">
              <a:buClr>
                <a:srgbClr val="C00000"/>
              </a:buClr>
            </a:pPr>
            <a:r>
              <a:rPr lang="en-US" altLang="it-IT" sz="1600" dirty="0">
                <a:solidFill>
                  <a:srgbClr val="3E5978"/>
                </a:solidFill>
              </a:rPr>
              <a:t>Measure TBs from </a:t>
            </a:r>
            <a:r>
              <a:rPr lang="en-US" altLang="it-IT" sz="1600" dirty="0" err="1">
                <a:solidFill>
                  <a:srgbClr val="3E5978"/>
                </a:solidFill>
              </a:rPr>
              <a:t>coldload</a:t>
            </a:r>
            <a:r>
              <a:rPr lang="en-US" altLang="it-IT" sz="1600" dirty="0">
                <a:solidFill>
                  <a:srgbClr val="3E5978"/>
                </a:solidFill>
              </a:rPr>
              <a:t> after calibration</a:t>
            </a:r>
            <a:br>
              <a:rPr lang="en-US" altLang="it-IT" sz="1600" dirty="0">
                <a:solidFill>
                  <a:srgbClr val="3E5978"/>
                </a:solidFill>
              </a:rPr>
            </a:br>
            <a:r>
              <a:rPr lang="en-US" altLang="it-IT" sz="1600" dirty="0">
                <a:solidFill>
                  <a:srgbClr val="3E5978"/>
                </a:solidFill>
              </a:rPr>
              <a:t>(min. 3min)</a:t>
            </a:r>
          </a:p>
          <a:p>
            <a:pPr lvl="2">
              <a:buClr>
                <a:srgbClr val="C00000"/>
              </a:buClr>
            </a:pPr>
            <a:r>
              <a:rPr lang="en-US" altLang="it-IT" sz="1600" dirty="0">
                <a:solidFill>
                  <a:srgbClr val="3E5978"/>
                </a:solidFill>
              </a:rPr>
              <a:t>Measure TBs from </a:t>
            </a:r>
            <a:r>
              <a:rPr lang="en-US" altLang="it-IT" sz="1600" dirty="0" err="1">
                <a:solidFill>
                  <a:srgbClr val="3E5978"/>
                </a:solidFill>
              </a:rPr>
              <a:t>hotload</a:t>
            </a:r>
            <a:r>
              <a:rPr lang="en-US" altLang="it-IT" sz="1600" dirty="0">
                <a:solidFill>
                  <a:srgbClr val="3E5978"/>
                </a:solidFill>
              </a:rPr>
              <a:t> (min. 10min)</a:t>
            </a:r>
          </a:p>
          <a:p>
            <a:pPr marL="0" indent="0">
              <a:buClr>
                <a:srgbClr val="C00000"/>
              </a:buClr>
              <a:buNone/>
            </a:pP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Relative calibration </a:t>
            </a:r>
            <a:r>
              <a:rPr lang="en-US" altLang="it-IT" sz="2400" dirty="0">
                <a:solidFill>
                  <a:srgbClr val="3E5978"/>
                </a:solidFill>
              </a:rPr>
              <a:t>on </a:t>
            </a:r>
            <a:r>
              <a:rPr lang="en-US" altLang="it-IT" sz="2400" dirty="0" err="1">
                <a:solidFill>
                  <a:srgbClr val="C00000"/>
                </a:solidFill>
              </a:rPr>
              <a:t>Hotload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every 10 min ? (automatic;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target inside radiometer;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a bit above ambient temp.)</a:t>
            </a: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11</a:t>
            </a:fld>
            <a:endParaRPr lang="de-DE" sz="1400" dirty="0"/>
          </a:p>
        </p:txBody>
      </p:sp>
      <p:pic>
        <p:nvPicPr>
          <p:cNvPr id="5" name="Grafik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74FCD4D6-1E1D-483F-AE2C-1162E0B2D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48614"/>
          <a:stretch/>
        </p:blipFill>
        <p:spPr>
          <a:xfrm>
            <a:off x="6729413" y="2664620"/>
            <a:ext cx="3579019" cy="3007517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C25B41B-C12C-4FDB-A627-21418417497B}"/>
              </a:ext>
            </a:extLst>
          </p:cNvPr>
          <p:cNvCxnSpPr/>
          <p:nvPr/>
        </p:nvCxnSpPr>
        <p:spPr>
          <a:xfrm>
            <a:off x="8408709" y="1687398"/>
            <a:ext cx="0" cy="243211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78604"/>
            <a:ext cx="10515600" cy="763588"/>
          </a:xfrm>
        </p:spPr>
        <p:txBody>
          <a:bodyPr/>
          <a:lstStyle/>
          <a:p>
            <a:pPr algn="ctr"/>
            <a:r>
              <a:rPr lang="de-DE" sz="3600" dirty="0">
                <a:solidFill>
                  <a:srgbClr val="C00000"/>
                </a:solidFill>
              </a:rPr>
              <a:t>First Look at </a:t>
            </a:r>
            <a:r>
              <a:rPr lang="de-DE" sz="3600" dirty="0" err="1">
                <a:solidFill>
                  <a:srgbClr val="C00000"/>
                </a:solidFill>
              </a:rPr>
              <a:t>some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Preliminary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Results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12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111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TOPHAT at JOYCE: </a:t>
            </a:r>
            <a:r>
              <a:rPr lang="de-DE" sz="3600" dirty="0" err="1">
                <a:solidFill>
                  <a:srgbClr val="C00000"/>
                </a:solidFill>
              </a:rPr>
              <a:t>Drifts</a:t>
            </a:r>
            <a:r>
              <a:rPr lang="de-DE" sz="3600" dirty="0">
                <a:solidFill>
                  <a:srgbClr val="C00000"/>
                </a:solidFill>
              </a:rPr>
              <a:t> (via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13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5DFD18-CE83-4440-B45E-C5FE5F8FF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3" y="1009445"/>
            <a:ext cx="5161722" cy="38712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6B98AA-804B-4DD4-8DBB-1DBC31E7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79" y="1009445"/>
            <a:ext cx="5161722" cy="387129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73D1B0B-3ED8-4A69-B88B-2EC0533B0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3" y="4506736"/>
            <a:ext cx="533277" cy="1393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47BB0E-9DD6-44F7-BB6C-6106E512351E}"/>
              </a:ext>
            </a:extLst>
          </p:cNvPr>
          <p:cNvSpPr txBox="1"/>
          <p:nvPr/>
        </p:nvSpPr>
        <p:spPr>
          <a:xfrm>
            <a:off x="3690732" y="5033783"/>
            <a:ext cx="70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Cannot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directly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operator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High </a:t>
            </a:r>
            <a:r>
              <a:rPr lang="de-DE" dirty="0" err="1">
                <a:solidFill>
                  <a:srgbClr val="457A93"/>
                </a:solidFill>
              </a:rPr>
              <a:t>frequency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reduces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error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also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biases</a:t>
            </a:r>
            <a:r>
              <a:rPr lang="de-DE" dirty="0">
                <a:solidFill>
                  <a:srgbClr val="457A93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(</a:t>
            </a:r>
            <a:r>
              <a:rPr lang="de-DE" dirty="0" err="1">
                <a:solidFill>
                  <a:srgbClr val="457A93"/>
                </a:solidFill>
              </a:rPr>
              <a:t>x-achse</a:t>
            </a:r>
            <a:r>
              <a:rPr lang="de-DE" dirty="0">
                <a:solidFill>
                  <a:srgbClr val="457A93"/>
                </a:solidFill>
              </a:rPr>
              <a:t> als </a:t>
            </a:r>
            <a:r>
              <a:rPr lang="de-DE" dirty="0" err="1">
                <a:solidFill>
                  <a:srgbClr val="457A93"/>
                </a:solidFill>
              </a:rPr>
              <a:t>monate</a:t>
            </a:r>
            <a:r>
              <a:rPr lang="de-DE" dirty="0">
                <a:solidFill>
                  <a:srgbClr val="457A93"/>
                </a:solidFill>
              </a:rPr>
              <a:t> zwischen Kalibrationen)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(oder </a:t>
            </a:r>
            <a:r>
              <a:rPr lang="de-DE" dirty="0" err="1">
                <a:solidFill>
                  <a:srgbClr val="457A93"/>
                </a:solidFill>
              </a:rPr>
              <a:t>y-achse</a:t>
            </a:r>
            <a:r>
              <a:rPr lang="de-DE" dirty="0">
                <a:solidFill>
                  <a:srgbClr val="457A93"/>
                </a:solidFill>
              </a:rPr>
              <a:t> auf 1 </a:t>
            </a:r>
            <a:r>
              <a:rPr lang="de-DE" dirty="0" err="1">
                <a:solidFill>
                  <a:srgbClr val="457A93"/>
                </a:solidFill>
              </a:rPr>
              <a:t>monat</a:t>
            </a:r>
            <a:r>
              <a:rPr lang="de-DE" dirty="0">
                <a:solidFill>
                  <a:srgbClr val="457A93"/>
                </a:solidFill>
              </a:rPr>
              <a:t> normieren)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8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0544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Short </a:t>
            </a:r>
            <a:r>
              <a:rPr lang="de-DE" sz="3600" dirty="0" err="1">
                <a:solidFill>
                  <a:srgbClr val="C00000"/>
                </a:solidFill>
              </a:rPr>
              <a:t>Reminder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Covariance</a:t>
            </a:r>
            <a:r>
              <a:rPr lang="de-DE" sz="3600" dirty="0">
                <a:solidFill>
                  <a:srgbClr val="C00000"/>
                </a:solidFill>
              </a:rPr>
              <a:t> Matrix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4930588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Correlated radiometric noise </a:t>
            </a:r>
            <a:r>
              <a:rPr lang="en-US" altLang="it-IT" sz="2400" dirty="0">
                <a:solidFill>
                  <a:srgbClr val="3E5978"/>
                </a:solidFill>
              </a:rPr>
              <a:t>for all 14 channels (shows dependency of these channels)</a:t>
            </a:r>
          </a:p>
          <a:p>
            <a:pPr>
              <a:buClr>
                <a:srgbClr val="C00000"/>
              </a:buClr>
            </a:pPr>
            <a:r>
              <a:rPr lang="de-DE" sz="2400" dirty="0">
                <a:solidFill>
                  <a:srgbClr val="3E5978"/>
                </a:solidFill>
              </a:rPr>
              <a:t>The </a:t>
            </a:r>
            <a:r>
              <a:rPr lang="de-DE" sz="2400" dirty="0" err="1">
                <a:solidFill>
                  <a:srgbClr val="3E5978"/>
                </a:solidFill>
              </a:rPr>
              <a:t>radiometric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noise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for</a:t>
            </a:r>
            <a:r>
              <a:rPr lang="de-DE" sz="2400" dirty="0">
                <a:solidFill>
                  <a:srgbClr val="3E5978"/>
                </a:solidFill>
              </a:rPr>
              <a:t> a </a:t>
            </a:r>
            <a:r>
              <a:rPr lang="de-DE" sz="2400" dirty="0" err="1">
                <a:solidFill>
                  <a:srgbClr val="3E5978"/>
                </a:solidFill>
              </a:rPr>
              <a:t>single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channel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can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determined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calculating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the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variance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when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looking</a:t>
            </a:r>
            <a:r>
              <a:rPr lang="de-DE" sz="2400" dirty="0">
                <a:solidFill>
                  <a:srgbClr val="3E5978"/>
                </a:solidFill>
              </a:rPr>
              <a:t> on a </a:t>
            </a:r>
            <a:r>
              <a:rPr lang="de-DE" sz="2400" dirty="0" err="1">
                <a:solidFill>
                  <a:srgbClr val="3E5978"/>
                </a:solidFill>
              </a:rPr>
              <a:t>stable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blackbody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target</a:t>
            </a:r>
            <a:endParaRPr lang="de-DE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de-DE" sz="2400" dirty="0" err="1">
                <a:solidFill>
                  <a:srgbClr val="3E5978"/>
                </a:solidFill>
              </a:rPr>
              <a:t>Highly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correlated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channels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are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of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no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use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for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retrievals</a:t>
            </a:r>
            <a:r>
              <a:rPr lang="de-DE" sz="2400" dirty="0">
                <a:solidFill>
                  <a:srgbClr val="3E5978"/>
                </a:solidFill>
              </a:rPr>
              <a:t> and </a:t>
            </a:r>
            <a:r>
              <a:rPr lang="de-DE" sz="2400" dirty="0" err="1">
                <a:solidFill>
                  <a:srgbClr val="3E5978"/>
                </a:solidFill>
              </a:rPr>
              <a:t>data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assimilations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as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they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don‘t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contain</a:t>
            </a:r>
            <a:r>
              <a:rPr lang="de-DE" sz="2400" dirty="0">
                <a:solidFill>
                  <a:srgbClr val="3E5978"/>
                </a:solidFill>
              </a:rPr>
              <a:t> additional </a:t>
            </a:r>
            <a:r>
              <a:rPr lang="de-DE" sz="2400" dirty="0" err="1">
                <a:solidFill>
                  <a:srgbClr val="3E5978"/>
                </a:solidFill>
              </a:rPr>
              <a:t>information</a:t>
            </a: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14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86D8B2-A50D-4F91-A2BC-844D26A50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55" y="845014"/>
            <a:ext cx="6654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1630760" y="1914129"/>
            <a:ext cx="5612608" cy="1541463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TOPHAT at JOYCE: </a:t>
            </a:r>
            <a:r>
              <a:rPr lang="de-DE" sz="3600" dirty="0" err="1">
                <a:solidFill>
                  <a:srgbClr val="C00000"/>
                </a:solidFill>
              </a:rPr>
              <a:t>Covariance</a:t>
            </a:r>
            <a:r>
              <a:rPr lang="de-DE" sz="3600" dirty="0">
                <a:solidFill>
                  <a:srgbClr val="C00000"/>
                </a:solidFill>
              </a:rPr>
              <a:t> Diagonals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15</a:t>
            </a:fld>
            <a:endParaRPr lang="de-DE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554D9C7-7CD0-4C25-B944-9C8132AF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98" y="93961"/>
            <a:ext cx="4244816" cy="31836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CC2DE0B-5AFC-48F7-B8E5-CAC3645F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93961"/>
            <a:ext cx="4244816" cy="31836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9BC848-8D03-446A-90E8-9D2914BB7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3147239"/>
            <a:ext cx="4244816" cy="31836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E36E63-551C-4A5F-BA79-DC686D1D2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7" y="3147239"/>
            <a:ext cx="4244816" cy="31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53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16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32FF40-A5F5-49C7-BC0B-5728D9530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16" y="1536327"/>
            <a:ext cx="4666749" cy="35000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5D491C-6E9C-4A57-91E4-30F181FE3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86" y="1536327"/>
            <a:ext cx="4666750" cy="350006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133B98B-6062-4D3B-A8E3-6B8D079587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TOPHAT at JOYCE: </a:t>
            </a:r>
            <a:r>
              <a:rPr lang="de-DE" sz="3600" dirty="0" err="1">
                <a:solidFill>
                  <a:srgbClr val="C00000"/>
                </a:solidFill>
              </a:rPr>
              <a:t>Covariance</a:t>
            </a:r>
            <a:r>
              <a:rPr lang="de-DE" sz="3600" dirty="0">
                <a:solidFill>
                  <a:srgbClr val="C00000"/>
                </a:solidFill>
              </a:rPr>
              <a:t> Diagonals </a:t>
            </a:r>
            <a:r>
              <a:rPr lang="de-DE" sz="3600" dirty="0" err="1">
                <a:solidFill>
                  <a:srgbClr val="C00000"/>
                </a:solidFill>
              </a:rPr>
              <a:t>Hotload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451E73-7A40-49E2-A43A-A0A8D195AF2E}"/>
              </a:ext>
            </a:extLst>
          </p:cNvPr>
          <p:cNvSpPr txBox="1"/>
          <p:nvPr/>
        </p:nvSpPr>
        <p:spPr>
          <a:xfrm>
            <a:off x="2657061" y="5071972"/>
            <a:ext cx="6877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Coldload</a:t>
            </a:r>
            <a:r>
              <a:rPr lang="de-DE" dirty="0">
                <a:solidFill>
                  <a:srgbClr val="457A93"/>
                </a:solidFill>
              </a:rPr>
              <a:t> and </a:t>
            </a:r>
            <a:r>
              <a:rPr lang="de-DE" dirty="0" err="1">
                <a:solidFill>
                  <a:srgbClr val="457A93"/>
                </a:solidFill>
              </a:rPr>
              <a:t>Hotload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Covariances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similar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all Gen5 HATPROs,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 err="1">
                <a:solidFill>
                  <a:srgbClr val="457A93"/>
                </a:solidFill>
              </a:rPr>
              <a:t>significantly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higher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values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Gen2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Operator </a:t>
            </a:r>
            <a:r>
              <a:rPr lang="de-DE" dirty="0" err="1">
                <a:solidFill>
                  <a:srgbClr val="457A93"/>
                </a:solidFill>
              </a:rPr>
              <a:t>independent</a:t>
            </a:r>
            <a:r>
              <a:rPr lang="de-DE" dirty="0">
                <a:solidFill>
                  <a:srgbClr val="457A93"/>
                </a:solidFill>
              </a:rPr>
              <a:t>, </a:t>
            </a:r>
            <a:r>
              <a:rPr lang="de-DE" dirty="0" err="1">
                <a:solidFill>
                  <a:srgbClr val="457A93"/>
                </a:solidFill>
              </a:rPr>
              <a:t>instrument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specific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Square root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diagonals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as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standard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deviation</a:t>
            </a: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1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</a:t>
            </a:r>
            <a:r>
              <a:rPr lang="de-DE" sz="3600" dirty="0" err="1">
                <a:solidFill>
                  <a:srgbClr val="C00000"/>
                </a:solidFill>
              </a:rPr>
              <a:t>during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FESSTVaL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17</a:t>
            </a:fld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893D99-5114-4037-A5F9-83E590734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736" y="947247"/>
            <a:ext cx="6474759" cy="36420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C2E79C-7231-4E28-85B4-A987AA2DC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88" y="2646218"/>
            <a:ext cx="7487612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at RAO in Lindenberg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4 HATPROs </a:t>
            </a:r>
            <a:r>
              <a:rPr lang="en-US" altLang="it-IT" sz="2400" dirty="0">
                <a:solidFill>
                  <a:srgbClr val="3E5978"/>
                </a:solidFill>
              </a:rPr>
              <a:t>(FOGHAT G5, DWDHAT G5, SUNHAT G2, HAMHAT G2)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Calibration campaign:</a:t>
            </a: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Calibrate all 3 HATPROs on the roof</a:t>
            </a:r>
            <a:br>
              <a:rPr lang="en-US" altLang="it-IT" sz="2000" dirty="0">
                <a:solidFill>
                  <a:srgbClr val="3E5978"/>
                </a:solidFill>
              </a:rPr>
            </a:br>
            <a:r>
              <a:rPr lang="en-US" altLang="it-IT" sz="2000" dirty="0">
                <a:solidFill>
                  <a:srgbClr val="3E5978"/>
                </a:solidFill>
              </a:rPr>
              <a:t>in a row for </a:t>
            </a:r>
            <a:r>
              <a:rPr lang="en-US" altLang="it-IT" sz="2000" b="1" dirty="0">
                <a:solidFill>
                  <a:srgbClr val="3E5978"/>
                </a:solidFill>
              </a:rPr>
              <a:t>three times </a:t>
            </a:r>
            <a:r>
              <a:rPr lang="en-US" altLang="it-IT" sz="2000" dirty="0">
                <a:solidFill>
                  <a:srgbClr val="3E5978"/>
                </a:solidFill>
              </a:rPr>
              <a:t>each with the</a:t>
            </a:r>
            <a:br>
              <a:rPr lang="en-US" altLang="it-IT" sz="2000" dirty="0">
                <a:solidFill>
                  <a:srgbClr val="3E5978"/>
                </a:solidFill>
              </a:rPr>
            </a:br>
            <a:r>
              <a:rPr lang="en-US" altLang="it-IT" sz="2000" dirty="0">
                <a:solidFill>
                  <a:srgbClr val="3E5978"/>
                </a:solidFill>
              </a:rPr>
              <a:t>standard procedure</a:t>
            </a:r>
          </a:p>
          <a:p>
            <a:pPr lvl="1">
              <a:buClr>
                <a:srgbClr val="C00000"/>
              </a:buClr>
            </a:pPr>
            <a:r>
              <a:rPr lang="en-US" altLang="it-IT" sz="2000" b="1" dirty="0">
                <a:solidFill>
                  <a:srgbClr val="3E5978"/>
                </a:solidFill>
              </a:rPr>
              <a:t>Zenith</a:t>
            </a:r>
            <a:r>
              <a:rPr lang="en-US" altLang="it-IT" sz="2000" dirty="0">
                <a:solidFill>
                  <a:srgbClr val="3E5978"/>
                </a:solidFill>
              </a:rPr>
              <a:t> measurements in between</a:t>
            </a: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4</a:t>
            </a:r>
            <a:r>
              <a:rPr lang="en-US" altLang="it-IT" sz="2000" baseline="30000" dirty="0">
                <a:solidFill>
                  <a:srgbClr val="3E5978"/>
                </a:solidFill>
              </a:rPr>
              <a:t>th</a:t>
            </a:r>
            <a:r>
              <a:rPr lang="en-US" altLang="it-IT" sz="2000" dirty="0">
                <a:solidFill>
                  <a:srgbClr val="3E5978"/>
                </a:solidFill>
              </a:rPr>
              <a:t> HATPRO nearby gets calibrated only</a:t>
            </a:r>
            <a:br>
              <a:rPr lang="en-US" altLang="it-IT" sz="2000" dirty="0">
                <a:solidFill>
                  <a:srgbClr val="3E5978"/>
                </a:solidFill>
              </a:rPr>
            </a:br>
            <a:r>
              <a:rPr lang="en-US" altLang="it-IT" sz="2000" dirty="0">
                <a:solidFill>
                  <a:srgbClr val="3E5978"/>
                </a:solidFill>
              </a:rPr>
              <a:t>once and then always measures zenith;</a:t>
            </a:r>
            <a:br>
              <a:rPr lang="en-US" altLang="it-IT" sz="2000" dirty="0">
                <a:solidFill>
                  <a:srgbClr val="3E5978"/>
                </a:solidFill>
              </a:rPr>
            </a:br>
            <a:r>
              <a:rPr lang="en-US" altLang="it-IT" sz="2000" dirty="0">
                <a:solidFill>
                  <a:srgbClr val="3E5978"/>
                </a:solidFill>
              </a:rPr>
              <a:t>is used as a reference later</a:t>
            </a:r>
          </a:p>
          <a:p>
            <a:pPr lvl="1">
              <a:buClr>
                <a:srgbClr val="C00000"/>
              </a:buClr>
            </a:pPr>
            <a:endParaRPr lang="en-US" altLang="it-IT" sz="800" dirty="0">
              <a:solidFill>
                <a:srgbClr val="3E5978"/>
              </a:solidFill>
            </a:endParaRPr>
          </a:p>
          <a:p>
            <a:pPr lvl="2">
              <a:buClr>
                <a:srgbClr val="C00000"/>
              </a:buClr>
            </a:pPr>
            <a:r>
              <a:rPr lang="en-US" altLang="it-IT" sz="1600" dirty="0">
                <a:solidFill>
                  <a:srgbClr val="3E5978"/>
                </a:solidFill>
              </a:rPr>
              <a:t>First calibration round: May 5, 2021</a:t>
            </a:r>
          </a:p>
          <a:p>
            <a:pPr lvl="2">
              <a:buClr>
                <a:srgbClr val="C00000"/>
              </a:buClr>
            </a:pPr>
            <a:r>
              <a:rPr lang="en-US" altLang="it-IT" sz="1600" dirty="0">
                <a:solidFill>
                  <a:srgbClr val="3E5978"/>
                </a:solidFill>
              </a:rPr>
              <a:t>Second and third calibration round:</a:t>
            </a:r>
            <a:br>
              <a:rPr lang="en-US" altLang="it-IT" sz="1600" dirty="0">
                <a:solidFill>
                  <a:srgbClr val="3E5978"/>
                </a:solidFill>
              </a:rPr>
            </a:br>
            <a:r>
              <a:rPr lang="en-US" altLang="it-IT" sz="1600" dirty="0">
                <a:solidFill>
                  <a:srgbClr val="3E5978"/>
                </a:solidFill>
              </a:rPr>
              <a:t>May 6, 2021</a:t>
            </a:r>
            <a:br>
              <a:rPr lang="en-US" altLang="it-IT" sz="1600" dirty="0">
                <a:solidFill>
                  <a:srgbClr val="3E5978"/>
                </a:solidFill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Comparisons of zenith and blackbody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measurements (to find out </a:t>
            </a:r>
            <a:r>
              <a:rPr lang="en-US" altLang="it-IT" sz="2400" b="1" dirty="0">
                <a:solidFill>
                  <a:srgbClr val="3E5978"/>
                </a:solidFill>
              </a:rPr>
              <a:t>biases</a:t>
            </a:r>
            <a:r>
              <a:rPr lang="en-US" altLang="it-IT" sz="2400" dirty="0">
                <a:solidFill>
                  <a:srgbClr val="3E5978"/>
                </a:solidFill>
              </a:rPr>
              <a:t>, </a:t>
            </a:r>
            <a:r>
              <a:rPr lang="en-US" altLang="it-IT" sz="2400" b="1" dirty="0">
                <a:solidFill>
                  <a:srgbClr val="3E5978"/>
                </a:solidFill>
              </a:rPr>
              <a:t>drifts/leaps</a:t>
            </a:r>
            <a:r>
              <a:rPr lang="en-US" altLang="it-IT" sz="2400" dirty="0">
                <a:solidFill>
                  <a:srgbClr val="3E5978"/>
                </a:solidFill>
              </a:rPr>
              <a:t>, </a:t>
            </a:r>
            <a:r>
              <a:rPr lang="en-US" altLang="it-IT" sz="2400" b="1" dirty="0">
                <a:solidFill>
                  <a:srgbClr val="3E5978"/>
                </a:solidFill>
              </a:rPr>
              <a:t>noise levels, repeatability</a:t>
            </a:r>
            <a:r>
              <a:rPr lang="en-US" altLang="it-IT" sz="2400" dirty="0">
                <a:solidFill>
                  <a:srgbClr val="3E5978"/>
                </a:solidFill>
              </a:rPr>
              <a:t>)</a:t>
            </a: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18</a:t>
            </a:fld>
            <a:endParaRPr lang="de-DE" sz="1400" dirty="0"/>
          </a:p>
        </p:txBody>
      </p:sp>
      <p:pic>
        <p:nvPicPr>
          <p:cNvPr id="7" name="Grafik 6" descr="Ein Bild, das draußen, Gerät enthält.&#10;&#10;Automatisch generierte Beschreibung">
            <a:extLst>
              <a:ext uri="{FF2B5EF4-FFF2-40B4-BE49-F238E27FC236}">
                <a16:creationId xmlns:a16="http://schemas.microsoft.com/office/drawing/2014/main" id="{CF36D38F-339C-411C-BDB9-992E2008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9"/>
          <a:stretch/>
        </p:blipFill>
        <p:spPr>
          <a:xfrm>
            <a:off x="6847332" y="1638461"/>
            <a:ext cx="4839188" cy="40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0963F76-F5EA-452E-BA4D-F83C3823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38" y="-12560"/>
            <a:ext cx="4860132" cy="343441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2EE8A7-7F71-4BCD-8E49-868C9E179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938" y="3050324"/>
            <a:ext cx="4860132" cy="33796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5231953-8C1A-4EE6-BCFE-9A3FD44FB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99" y="-12560"/>
            <a:ext cx="4860132" cy="34344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FD72E8-A39C-49FE-9430-3CD6B12B7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44" y="3044247"/>
            <a:ext cx="4791287" cy="33857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2133026" y="2666579"/>
            <a:ext cx="6056752" cy="1093791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First </a:t>
            </a:r>
            <a:r>
              <a:rPr lang="de-DE" sz="3600" dirty="0" err="1">
                <a:solidFill>
                  <a:srgbClr val="C00000"/>
                </a:solidFill>
              </a:rPr>
              <a:t>Results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Comparisons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19</a:t>
            </a:fld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6DBDED-A747-4FC6-A338-87EE67C58D2E}"/>
              </a:ext>
            </a:extLst>
          </p:cNvPr>
          <p:cNvSpPr txBox="1"/>
          <p:nvPr/>
        </p:nvSpPr>
        <p:spPr>
          <a:xfrm rot="16200000">
            <a:off x="8820459" y="4654512"/>
            <a:ext cx="2043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Plots </a:t>
            </a:r>
            <a:r>
              <a:rPr lang="de-DE" sz="1000" dirty="0" err="1"/>
              <a:t>from</a:t>
            </a:r>
            <a:r>
              <a:rPr lang="de-DE" sz="1000" dirty="0"/>
              <a:t> Dr. Bernhard </a:t>
            </a:r>
            <a:r>
              <a:rPr lang="de-DE" sz="1000" dirty="0" err="1"/>
              <a:t>Pospichal</a:t>
            </a:r>
            <a:r>
              <a:rPr lang="de-DE" sz="1000" dirty="0"/>
              <a:t>, University </a:t>
            </a:r>
            <a:r>
              <a:rPr lang="de-DE" sz="1000" dirty="0" err="1"/>
              <a:t>of</a:t>
            </a:r>
            <a:r>
              <a:rPr lang="de-DE" sz="1000" dirty="0"/>
              <a:t> Cologne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356C69-19E6-4C8C-B1B4-0D86F4C1FF9A}"/>
              </a:ext>
            </a:extLst>
          </p:cNvPr>
          <p:cNvSpPr txBox="1"/>
          <p:nvPr/>
        </p:nvSpPr>
        <p:spPr>
          <a:xfrm>
            <a:off x="9973226" y="592931"/>
            <a:ext cx="198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campaign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zenith</a:t>
            </a:r>
            <a:r>
              <a:rPr lang="de-DE" dirty="0"/>
              <a:t>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sky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86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5066"/>
            <a:ext cx="12192000" cy="476387"/>
          </a:xfrm>
        </p:spPr>
        <p:txBody>
          <a:bodyPr/>
          <a:lstStyle/>
          <a:p>
            <a:pPr algn="ctr"/>
            <a:r>
              <a:rPr lang="de-DE" sz="2200" b="1" dirty="0">
                <a:solidFill>
                  <a:srgbClr val="C00000"/>
                </a:solidFill>
              </a:rPr>
              <a:t>Quality Assessment </a:t>
            </a:r>
            <a:r>
              <a:rPr lang="de-DE" sz="2200" b="1" dirty="0" err="1">
                <a:solidFill>
                  <a:srgbClr val="C00000"/>
                </a:solidFill>
              </a:rPr>
              <a:t>for</a:t>
            </a:r>
            <a:r>
              <a:rPr lang="de-DE" sz="2200" b="1" dirty="0">
                <a:solidFill>
                  <a:srgbClr val="C00000"/>
                </a:solidFill>
              </a:rPr>
              <a:t> HATPRO </a:t>
            </a:r>
            <a:r>
              <a:rPr lang="de-DE" sz="2200" b="1" dirty="0" err="1">
                <a:solidFill>
                  <a:srgbClr val="C00000"/>
                </a:solidFill>
              </a:rPr>
              <a:t>Microwave</a:t>
            </a:r>
            <a:r>
              <a:rPr lang="de-DE" sz="2200" b="1" dirty="0">
                <a:solidFill>
                  <a:srgbClr val="C00000"/>
                </a:solidFill>
              </a:rPr>
              <a:t> Radiometer </a:t>
            </a:r>
            <a:r>
              <a:rPr lang="de-DE" sz="2200" b="1" dirty="0" err="1">
                <a:solidFill>
                  <a:srgbClr val="C00000"/>
                </a:solidFill>
              </a:rPr>
              <a:t>Measurements</a:t>
            </a:r>
            <a:r>
              <a:rPr lang="de-DE" sz="2200" b="1" dirty="0">
                <a:solidFill>
                  <a:srgbClr val="C00000"/>
                </a:solidFill>
              </a:rPr>
              <a:t> and </a:t>
            </a:r>
            <a:r>
              <a:rPr lang="de-DE" sz="2200" b="1" dirty="0" err="1">
                <a:solidFill>
                  <a:srgbClr val="C00000"/>
                </a:solidFill>
              </a:rPr>
              <a:t>Calibrations</a:t>
            </a:r>
            <a:br>
              <a:rPr lang="de-DE" sz="3600" b="1" dirty="0">
                <a:solidFill>
                  <a:srgbClr val="C00000"/>
                </a:solidFill>
              </a:rPr>
            </a:b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0817" y="748748"/>
            <a:ext cx="11781182" cy="5665303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sz="1600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b="1" dirty="0">
                <a:solidFill>
                  <a:srgbClr val="C00000"/>
                </a:solidFill>
              </a:rPr>
              <a:t>Goals:</a:t>
            </a:r>
          </a:p>
          <a:p>
            <a:pPr>
              <a:buClr>
                <a:srgbClr val="C00000"/>
              </a:buClr>
            </a:pPr>
            <a:r>
              <a:rPr lang="en-US" sz="1500" dirty="0">
                <a:solidFill>
                  <a:srgbClr val="3E5978"/>
                </a:solidFill>
              </a:rPr>
              <a:t>Integration of </a:t>
            </a:r>
            <a:r>
              <a:rPr lang="en-US" sz="1500" b="1" dirty="0">
                <a:solidFill>
                  <a:srgbClr val="3E5978"/>
                </a:solidFill>
              </a:rPr>
              <a:t>ground-based</a:t>
            </a:r>
            <a:r>
              <a:rPr lang="en-US" sz="1500" dirty="0">
                <a:solidFill>
                  <a:srgbClr val="3E5978"/>
                </a:solidFill>
              </a:rPr>
              <a:t> thermodynamic profilers into the</a:t>
            </a:r>
            <a:br>
              <a:rPr lang="en-US" sz="1500" dirty="0">
                <a:solidFill>
                  <a:srgbClr val="3E5978"/>
                </a:solidFill>
              </a:rPr>
            </a:br>
            <a:r>
              <a:rPr lang="en-US" sz="1500" dirty="0">
                <a:solidFill>
                  <a:srgbClr val="3E5978"/>
                </a:solidFill>
              </a:rPr>
              <a:t>DWD forecasting system (TDYN-PRO)</a:t>
            </a:r>
            <a:endParaRPr lang="en-US" altLang="it-IT" sz="15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1500" dirty="0">
                <a:solidFill>
                  <a:srgbClr val="3E5978"/>
                </a:solidFill>
              </a:rPr>
              <a:t>Q: Are the considered state-of-the-art ground-based profilers</a:t>
            </a:r>
            <a:br>
              <a:rPr lang="en-US" sz="1500" dirty="0">
                <a:solidFill>
                  <a:srgbClr val="3E5978"/>
                </a:solidFill>
              </a:rPr>
            </a:br>
            <a:r>
              <a:rPr lang="en-US" sz="1500" b="1" dirty="0">
                <a:solidFill>
                  <a:srgbClr val="3E5978"/>
                </a:solidFill>
              </a:rPr>
              <a:t>accurate and reliable enough </a:t>
            </a:r>
            <a:r>
              <a:rPr lang="en-US" sz="1500" dirty="0">
                <a:solidFill>
                  <a:srgbClr val="3E5978"/>
                </a:solidFill>
              </a:rPr>
              <a:t>for data assimilation at DWD?</a:t>
            </a: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b="1" dirty="0">
                <a:solidFill>
                  <a:srgbClr val="C00000"/>
                </a:solidFill>
              </a:rPr>
              <a:t>Accuracy of HATPROs (Instrument Error):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1500" dirty="0">
                <a:solidFill>
                  <a:srgbClr val="3E5978"/>
                </a:solidFill>
              </a:rPr>
              <a:t>Characterize</a:t>
            </a:r>
          </a:p>
          <a:p>
            <a:pPr>
              <a:buClr>
                <a:srgbClr val="C00000"/>
              </a:buClr>
            </a:pPr>
            <a:r>
              <a:rPr lang="en-US" sz="1500" dirty="0">
                <a:solidFill>
                  <a:srgbClr val="C00000"/>
                </a:solidFill>
              </a:rPr>
              <a:t>systematic errors</a:t>
            </a:r>
            <a:r>
              <a:rPr lang="en-US" sz="15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1500" dirty="0">
                <a:solidFill>
                  <a:srgbClr val="3E5978"/>
                </a:solidFill>
              </a:rPr>
              <a:t>absolute LN2 </a:t>
            </a:r>
            <a:r>
              <a:rPr lang="en-US" sz="1500" b="1" dirty="0">
                <a:solidFill>
                  <a:srgbClr val="3E5978"/>
                </a:solidFill>
              </a:rPr>
              <a:t>calibration errors </a:t>
            </a:r>
            <a:r>
              <a:rPr lang="en-US" sz="1500" dirty="0">
                <a:solidFill>
                  <a:srgbClr val="3E5978"/>
                </a:solidFill>
              </a:rPr>
              <a:t>(bias)</a:t>
            </a:r>
          </a:p>
          <a:p>
            <a:pPr lvl="1">
              <a:buClr>
                <a:srgbClr val="C00000"/>
              </a:buClr>
            </a:pPr>
            <a:r>
              <a:rPr lang="en-US" sz="1500" b="1" dirty="0">
                <a:solidFill>
                  <a:srgbClr val="3E5978"/>
                </a:solidFill>
              </a:rPr>
              <a:t>drifts </a:t>
            </a:r>
            <a:r>
              <a:rPr lang="en-US" sz="1500" dirty="0">
                <a:solidFill>
                  <a:srgbClr val="3E5978"/>
                </a:solidFill>
              </a:rPr>
              <a:t>(instrument stability, TB leaps between calibrations)</a:t>
            </a:r>
          </a:p>
          <a:p>
            <a:pPr>
              <a:buClr>
                <a:srgbClr val="C00000"/>
              </a:buClr>
            </a:pPr>
            <a:r>
              <a:rPr lang="en-US" sz="1500" dirty="0">
                <a:solidFill>
                  <a:srgbClr val="C00000"/>
                </a:solidFill>
              </a:rPr>
              <a:t>random errors</a:t>
            </a:r>
            <a:r>
              <a:rPr lang="en-US" sz="15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1500" b="1" dirty="0">
                <a:solidFill>
                  <a:srgbClr val="3E5978"/>
                </a:solidFill>
              </a:rPr>
              <a:t>radiometric noise </a:t>
            </a:r>
            <a:r>
              <a:rPr lang="en-US" sz="1500" dirty="0">
                <a:solidFill>
                  <a:srgbClr val="3E5978"/>
                </a:solidFill>
              </a:rPr>
              <a:t>(e.g. via covariance matrices)</a:t>
            </a:r>
          </a:p>
          <a:p>
            <a:pPr>
              <a:buClr>
                <a:srgbClr val="C00000"/>
              </a:buClr>
            </a:pPr>
            <a:r>
              <a:rPr lang="en-US" sz="1500" dirty="0">
                <a:solidFill>
                  <a:srgbClr val="C00000"/>
                </a:solidFill>
              </a:rPr>
              <a:t>repeatability of calibrations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1500" dirty="0">
                <a:solidFill>
                  <a:srgbClr val="3E5978"/>
                </a:solidFill>
              </a:rPr>
              <a:t>through </a:t>
            </a:r>
            <a:r>
              <a:rPr lang="en-US" sz="1500" b="1" dirty="0">
                <a:solidFill>
                  <a:srgbClr val="3E5978"/>
                </a:solidFill>
              </a:rPr>
              <a:t>coordinated experiments </a:t>
            </a:r>
            <a:r>
              <a:rPr lang="en-US" sz="1500" dirty="0">
                <a:solidFill>
                  <a:srgbClr val="3E5978"/>
                </a:solidFill>
              </a:rPr>
              <a:t>at the JOYCE site and during</a:t>
            </a:r>
            <a:br>
              <a:rPr lang="en-US" sz="1500" dirty="0">
                <a:solidFill>
                  <a:srgbClr val="3E5978"/>
                </a:solidFill>
              </a:rPr>
            </a:br>
            <a:r>
              <a:rPr lang="en-US" sz="1500" dirty="0">
                <a:solidFill>
                  <a:srgbClr val="3E5978"/>
                </a:solidFill>
              </a:rPr>
              <a:t>a LN2 calibration campaign at </a:t>
            </a:r>
            <a:r>
              <a:rPr lang="en-US" sz="1500" b="1" dirty="0" err="1">
                <a:solidFill>
                  <a:srgbClr val="3E5978"/>
                </a:solidFill>
              </a:rPr>
              <a:t>FESSTVaL</a:t>
            </a:r>
            <a:r>
              <a:rPr lang="en-US" sz="1500" b="1" dirty="0">
                <a:solidFill>
                  <a:srgbClr val="3E5978"/>
                </a:solidFill>
              </a:rPr>
              <a:t> 2021 </a:t>
            </a:r>
            <a:r>
              <a:rPr lang="en-US" sz="1500" dirty="0">
                <a:solidFill>
                  <a:srgbClr val="3E5978"/>
                </a:solidFill>
              </a:rPr>
              <a:t>with 4 HATPROs.</a:t>
            </a:r>
            <a:endParaRPr lang="en-US" sz="1500" b="1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</a:t>
            </a:fld>
            <a:endParaRPr lang="de-DE" sz="1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4F8CA9E-2EC9-4F8A-A4B8-65C706D4F548}"/>
              </a:ext>
            </a:extLst>
          </p:cNvPr>
          <p:cNvSpPr/>
          <p:nvPr/>
        </p:nvSpPr>
        <p:spPr>
          <a:xfrm>
            <a:off x="471021" y="472652"/>
            <a:ext cx="11518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Cologne, Germany | 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Bernhard </a:t>
            </a:r>
            <a:r>
              <a:rPr lang="de-DE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  <a:b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EMS Lightning Talk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Sep. 8th 2021</a:t>
            </a:r>
          </a:p>
        </p:txBody>
      </p:sp>
      <p:pic>
        <p:nvPicPr>
          <p:cNvPr id="7" name="Grafik 6" descr="Ein Bild, das draußen, Gerät enthält.&#10;&#10;Automatisch generierte Beschreibung">
            <a:extLst>
              <a:ext uri="{FF2B5EF4-FFF2-40B4-BE49-F238E27FC236}">
                <a16:creationId xmlns:a16="http://schemas.microsoft.com/office/drawing/2014/main" id="{9E8332CA-7316-4703-B490-D918E4B32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9"/>
          <a:stretch/>
        </p:blipFill>
        <p:spPr>
          <a:xfrm>
            <a:off x="6447182" y="1012540"/>
            <a:ext cx="5121965" cy="382877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9612A9-79B4-47EF-844A-CBE9A58CB9E0}"/>
              </a:ext>
            </a:extLst>
          </p:cNvPr>
          <p:cNvSpPr txBox="1"/>
          <p:nvPr/>
        </p:nvSpPr>
        <p:spPr>
          <a:xfrm>
            <a:off x="9704466" y="1501179"/>
            <a:ext cx="176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HATPRO MWRs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DDC814-9EAA-41B1-94F1-7A53323DA887}"/>
              </a:ext>
            </a:extLst>
          </p:cNvPr>
          <p:cNvSpPr txBox="1"/>
          <p:nvPr/>
        </p:nvSpPr>
        <p:spPr>
          <a:xfrm>
            <a:off x="6361043" y="4841319"/>
            <a:ext cx="58888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1: H</a:t>
            </a:r>
            <a:r>
              <a:rPr lang="en-US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umidity </a:t>
            </a:r>
            <a:r>
              <a:rPr lang="en-US" alt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alt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emperature </a:t>
            </a:r>
            <a:r>
              <a:rPr lang="en-US" alt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en-US" altLang="it-IT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filer</a:t>
            </a:r>
            <a:r>
              <a:rPr lang="en-US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(HATPRO).</a:t>
            </a:r>
          </a:p>
          <a:p>
            <a:r>
              <a:rPr lang="en-US" altLang="it-IT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jjjjjjjjj</a:t>
            </a:r>
            <a:endParaRPr lang="en-US" altLang="it-IT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altLang="it-IT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measures </a:t>
            </a:r>
            <a:r>
              <a:rPr lang="en-US" altLang="it-IT" sz="1300" b="1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emissions</a:t>
            </a:r>
            <a:r>
              <a:rPr lang="en-US" altLang="it-IT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atmosphere in </a:t>
            </a:r>
            <a:r>
              <a:rPr lang="en-US" altLang="it-IT" sz="1300" b="1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different frequencies</a:t>
            </a:r>
            <a:r>
              <a:rPr lang="en-US" altLang="it-IT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 </a:t>
            </a:r>
            <a:r>
              <a:rPr lang="en-US" altLang="it-IT" sz="1300" b="1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 and V-band </a:t>
            </a:r>
            <a:r>
              <a:rPr lang="en-US" altLang="it-IT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investigation of:</a:t>
            </a:r>
          </a:p>
          <a:p>
            <a:pPr>
              <a:buClr>
                <a:srgbClr val="C00000"/>
              </a:buClr>
            </a:pPr>
            <a:r>
              <a:rPr lang="en-US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jjjjjjjjjjjjj</a:t>
            </a:r>
            <a:br>
              <a:rPr lang="en-US" sz="14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profiles, rudimentary humidity profiles,</a:t>
            </a:r>
            <a:br>
              <a:rPr lang="en-US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water vapor (IWV), liquid water path (LWP)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C12C1B9-8E1E-40E2-86B8-68D645E70AEF}"/>
              </a:ext>
            </a:extLst>
          </p:cNvPr>
          <p:cNvCxnSpPr>
            <a:cxnSpLocks/>
          </p:cNvCxnSpPr>
          <p:nvPr/>
        </p:nvCxnSpPr>
        <p:spPr>
          <a:xfrm flipH="1">
            <a:off x="9393589" y="1822174"/>
            <a:ext cx="453885" cy="93427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FB09F9C-5A8F-496C-AC67-34D5EF3A2885}"/>
              </a:ext>
            </a:extLst>
          </p:cNvPr>
          <p:cNvCxnSpPr>
            <a:cxnSpLocks/>
          </p:cNvCxnSpPr>
          <p:nvPr/>
        </p:nvCxnSpPr>
        <p:spPr>
          <a:xfrm flipH="1">
            <a:off x="8209722" y="1769064"/>
            <a:ext cx="1559768" cy="76740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D15243F-21AB-4AC2-9577-3F4F63C4C336}"/>
              </a:ext>
            </a:extLst>
          </p:cNvPr>
          <p:cNvCxnSpPr>
            <a:cxnSpLocks/>
          </p:cNvCxnSpPr>
          <p:nvPr/>
        </p:nvCxnSpPr>
        <p:spPr>
          <a:xfrm flipH="1">
            <a:off x="7652518" y="1665740"/>
            <a:ext cx="2065993" cy="76776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26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6560510-1157-40C9-8899-0FF4B076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181" y="0"/>
            <a:ext cx="4852468" cy="3429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333CD69-591E-4F9C-821C-9C34460C2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187" y="2981992"/>
            <a:ext cx="4852468" cy="34290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D89D8D-5940-4A6D-92E5-64A60D5AF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777" y="-72352"/>
            <a:ext cx="4812935" cy="3401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7B52936-8DE2-4692-8DF6-E91E08029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894" y="2981992"/>
            <a:ext cx="4956830" cy="34402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2133026" y="2666579"/>
            <a:ext cx="6056752" cy="1093791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First </a:t>
            </a:r>
            <a:r>
              <a:rPr lang="de-DE" sz="3600" dirty="0" err="1">
                <a:solidFill>
                  <a:srgbClr val="C00000"/>
                </a:solidFill>
              </a:rPr>
              <a:t>Results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Comparisons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20</a:t>
            </a:fld>
            <a:endParaRPr lang="de-DE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478693E-30D7-4E66-9E90-8FBB23232809}"/>
              </a:ext>
            </a:extLst>
          </p:cNvPr>
          <p:cNvSpPr txBox="1"/>
          <p:nvPr/>
        </p:nvSpPr>
        <p:spPr>
          <a:xfrm rot="16200000">
            <a:off x="8820459" y="4654512"/>
            <a:ext cx="2043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Plots </a:t>
            </a:r>
            <a:r>
              <a:rPr lang="de-DE" sz="1000" dirty="0" err="1"/>
              <a:t>from</a:t>
            </a:r>
            <a:r>
              <a:rPr lang="de-DE" sz="1000" dirty="0"/>
              <a:t> Dr. Bernhard </a:t>
            </a:r>
            <a:r>
              <a:rPr lang="de-DE" sz="1000" dirty="0" err="1"/>
              <a:t>Pospichal</a:t>
            </a:r>
            <a:r>
              <a:rPr lang="de-DE" sz="1000" dirty="0"/>
              <a:t>, University </a:t>
            </a:r>
            <a:r>
              <a:rPr lang="de-DE" sz="1000" dirty="0" err="1"/>
              <a:t>of</a:t>
            </a:r>
            <a:r>
              <a:rPr lang="de-DE" sz="1000" dirty="0"/>
              <a:t> Cologne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9E59AA-6F37-483F-B202-C6A3BEBF811A}"/>
              </a:ext>
            </a:extLst>
          </p:cNvPr>
          <p:cNvSpPr txBox="1"/>
          <p:nvPr/>
        </p:nvSpPr>
        <p:spPr>
          <a:xfrm>
            <a:off x="9973226" y="592931"/>
            <a:ext cx="198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After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round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zenith</a:t>
            </a:r>
            <a:r>
              <a:rPr lang="de-DE" dirty="0"/>
              <a:t>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sky</a:t>
            </a:r>
            <a:r>
              <a:rPr lang="de-DE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737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0CD274F-F2A0-4F6E-BC4F-EF517B9F7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602" y="-142112"/>
            <a:ext cx="4999669" cy="35330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2DCBE12-4E61-4395-998E-1E59246B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993" y="2948804"/>
            <a:ext cx="4954860" cy="35013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AA9138-B4CB-4C66-9525-D67CFED90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40" y="-142113"/>
            <a:ext cx="4852468" cy="3429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8EC889-F762-4CA3-9CD5-4F57CDA6B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44" y="2929074"/>
            <a:ext cx="4954860" cy="35013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2133026" y="2666579"/>
            <a:ext cx="6056752" cy="1093791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First </a:t>
            </a:r>
            <a:r>
              <a:rPr lang="de-DE" sz="3600" dirty="0" err="1">
                <a:solidFill>
                  <a:srgbClr val="C00000"/>
                </a:solidFill>
              </a:rPr>
              <a:t>Results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Comparisons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21</a:t>
            </a:fld>
            <a:endParaRPr lang="de-DE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BD0A49B-652D-4C06-AC2B-3328D2F90D89}"/>
              </a:ext>
            </a:extLst>
          </p:cNvPr>
          <p:cNvSpPr txBox="1"/>
          <p:nvPr/>
        </p:nvSpPr>
        <p:spPr>
          <a:xfrm rot="16200000">
            <a:off x="8820459" y="4654512"/>
            <a:ext cx="2043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Plots </a:t>
            </a:r>
            <a:r>
              <a:rPr lang="de-DE" sz="1000" dirty="0" err="1"/>
              <a:t>from</a:t>
            </a:r>
            <a:r>
              <a:rPr lang="de-DE" sz="1000" dirty="0"/>
              <a:t> Dr. Bernhard </a:t>
            </a:r>
            <a:r>
              <a:rPr lang="de-DE" sz="1000" dirty="0" err="1"/>
              <a:t>Pospichal</a:t>
            </a:r>
            <a:r>
              <a:rPr lang="de-DE" sz="1000" dirty="0"/>
              <a:t>, University </a:t>
            </a:r>
            <a:r>
              <a:rPr lang="de-DE" sz="1000" dirty="0" err="1"/>
              <a:t>of</a:t>
            </a:r>
            <a:r>
              <a:rPr lang="de-DE" sz="1000" dirty="0"/>
              <a:t> Cologne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AD20F66-157B-458F-B23F-4D72ADDC30B2}"/>
              </a:ext>
            </a:extLst>
          </p:cNvPr>
          <p:cNvSpPr txBox="1"/>
          <p:nvPr/>
        </p:nvSpPr>
        <p:spPr>
          <a:xfrm>
            <a:off x="9973226" y="592931"/>
            <a:ext cx="198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After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campaign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zenith</a:t>
            </a:r>
            <a:r>
              <a:rPr lang="de-DE" dirty="0"/>
              <a:t>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sky</a:t>
            </a:r>
            <a:r>
              <a:rPr lang="de-DE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0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200" dirty="0" err="1">
                <a:solidFill>
                  <a:srgbClr val="C00000"/>
                </a:solidFill>
              </a:rPr>
              <a:t>Biases</a:t>
            </a:r>
            <a:r>
              <a:rPr lang="de-DE" sz="3200" dirty="0">
                <a:solidFill>
                  <a:srgbClr val="C00000"/>
                </a:solidFill>
              </a:rPr>
              <a:t>/Offsets via </a:t>
            </a:r>
            <a:r>
              <a:rPr lang="de-DE" sz="3200" dirty="0" err="1">
                <a:solidFill>
                  <a:srgbClr val="C00000"/>
                </a:solidFill>
              </a:rPr>
              <a:t>Zenith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Comparisons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A07648-B9B0-42BF-AFE8-80EA2599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48" y="1128713"/>
            <a:ext cx="9440170" cy="46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15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reibgerät, Briefpapier, Bleistift enthält.&#10;&#10;Automatisch generierte Beschreibung">
            <a:extLst>
              <a:ext uri="{FF2B5EF4-FFF2-40B4-BE49-F238E27FC236}">
                <a16:creationId xmlns:a16="http://schemas.microsoft.com/office/drawing/2014/main" id="{929A0084-4A58-4ED3-9C95-D24AECD5E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66" y="1128714"/>
            <a:ext cx="9269896" cy="4526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200" dirty="0" err="1">
                <a:solidFill>
                  <a:srgbClr val="C00000"/>
                </a:solidFill>
              </a:rPr>
              <a:t>Biases</a:t>
            </a:r>
            <a:r>
              <a:rPr lang="de-DE" sz="3200" dirty="0">
                <a:solidFill>
                  <a:srgbClr val="C00000"/>
                </a:solidFill>
              </a:rPr>
              <a:t>/Offsets via </a:t>
            </a:r>
            <a:r>
              <a:rPr lang="de-DE" sz="3200" dirty="0" err="1">
                <a:solidFill>
                  <a:srgbClr val="C00000"/>
                </a:solidFill>
              </a:rPr>
              <a:t>Zenith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Comparisons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23</a:t>
            </a:fld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66AE5C-1BD0-4CB1-B061-C25276B0D386}"/>
              </a:ext>
            </a:extLst>
          </p:cNvPr>
          <p:cNvSpPr txBox="1"/>
          <p:nvPr/>
        </p:nvSpPr>
        <p:spPr>
          <a:xfrm>
            <a:off x="8400635" y="1718882"/>
            <a:ext cx="422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EF946C-FF75-459B-B26A-D558FD582EEB}"/>
              </a:ext>
            </a:extLst>
          </p:cNvPr>
          <p:cNvSpPr txBox="1"/>
          <p:nvPr/>
        </p:nvSpPr>
        <p:spPr>
          <a:xfrm>
            <a:off x="8400635" y="1491145"/>
            <a:ext cx="3791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Biases</a:t>
            </a:r>
            <a:r>
              <a:rPr lang="de-DE" dirty="0">
                <a:solidFill>
                  <a:srgbClr val="457A93"/>
                </a:solidFill>
              </a:rPr>
              <a:t>/Offsets </a:t>
            </a:r>
            <a:r>
              <a:rPr lang="de-DE" dirty="0" err="1">
                <a:solidFill>
                  <a:srgbClr val="457A93"/>
                </a:solidFill>
              </a:rPr>
              <a:t>can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reduced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better</a:t>
            </a:r>
            <a:r>
              <a:rPr lang="de-DE" dirty="0">
                <a:solidFill>
                  <a:srgbClr val="457A93"/>
                </a:solidFill>
              </a:rPr>
              <a:t> LN2 </a:t>
            </a:r>
            <a:r>
              <a:rPr lang="de-DE" dirty="0" err="1">
                <a:solidFill>
                  <a:srgbClr val="457A93"/>
                </a:solidFill>
              </a:rPr>
              <a:t>calibrations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All </a:t>
            </a:r>
            <a:r>
              <a:rPr lang="de-DE" dirty="0" err="1">
                <a:solidFill>
                  <a:srgbClr val="457A93"/>
                </a:solidFill>
              </a:rPr>
              <a:t>errors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relative, </a:t>
            </a:r>
            <a:r>
              <a:rPr lang="de-DE" dirty="0" err="1">
                <a:solidFill>
                  <a:srgbClr val="457A93"/>
                </a:solidFill>
              </a:rPr>
              <a:t>there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no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perfect</a:t>
            </a:r>
            <a:r>
              <a:rPr lang="de-DE" dirty="0">
                <a:solidFill>
                  <a:srgbClr val="457A93"/>
                </a:solidFill>
              </a:rPr>
              <a:t> absolute </a:t>
            </a:r>
            <a:r>
              <a:rPr lang="de-DE" dirty="0" err="1">
                <a:solidFill>
                  <a:srgbClr val="457A93"/>
                </a:solidFill>
              </a:rPr>
              <a:t>reference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(</a:t>
            </a:r>
            <a:r>
              <a:rPr lang="de-DE" dirty="0" err="1">
                <a:solidFill>
                  <a:srgbClr val="457A93"/>
                </a:solidFill>
              </a:rPr>
              <a:t>add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from</a:t>
            </a:r>
            <a:r>
              <a:rPr lang="de-DE" dirty="0">
                <a:solidFill>
                  <a:srgbClr val="457A93"/>
                </a:solidFill>
              </a:rPr>
              <a:t> August)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64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on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FOGHAT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24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59EBE8-9388-4D10-B976-96D0B4867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350"/>
            <a:ext cx="5554937" cy="41662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53403E-52C5-478E-8DCE-747830F06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63" y="1324350"/>
            <a:ext cx="5554937" cy="41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0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on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DWDHAT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25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BF9BA2-BB3B-4E23-9886-F64F0D98A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95"/>
            <a:ext cx="5569762" cy="41773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50F0DAC-0499-4D37-B6C3-76549B451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38" y="1346495"/>
            <a:ext cx="5569762" cy="417732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9789616-926E-4666-BD5C-366B8241CEB3}"/>
              </a:ext>
            </a:extLst>
          </p:cNvPr>
          <p:cNvSpPr txBox="1"/>
          <p:nvPr/>
        </p:nvSpPr>
        <p:spPr>
          <a:xfrm>
            <a:off x="2597426" y="5511505"/>
            <a:ext cx="687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Can also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used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repeatability</a:t>
            </a:r>
            <a:r>
              <a:rPr lang="de-DE" dirty="0">
                <a:solidFill>
                  <a:srgbClr val="457A93"/>
                </a:solidFill>
              </a:rPr>
              <a:t> check (</a:t>
            </a:r>
            <a:r>
              <a:rPr lang="de-DE" dirty="0" err="1">
                <a:solidFill>
                  <a:srgbClr val="457A93"/>
                </a:solidFill>
              </a:rPr>
              <a:t>consecutive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calibrations</a:t>
            </a:r>
            <a:r>
              <a:rPr lang="de-DE" dirty="0">
                <a:solidFill>
                  <a:srgbClr val="457A93"/>
                </a:solidFill>
              </a:rPr>
              <a:t> on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day</a:t>
            </a:r>
            <a:r>
              <a:rPr lang="de-DE" dirty="0">
                <a:solidFill>
                  <a:srgbClr val="457A93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Mean </a:t>
            </a:r>
            <a:r>
              <a:rPr lang="de-DE" dirty="0" err="1">
                <a:solidFill>
                  <a:srgbClr val="457A93"/>
                </a:solidFill>
              </a:rPr>
              <a:t>over</a:t>
            </a:r>
            <a:r>
              <a:rPr lang="de-DE" dirty="0">
                <a:solidFill>
                  <a:srgbClr val="457A93"/>
                </a:solidFill>
              </a:rPr>
              <a:t> 3min</a:t>
            </a:r>
          </a:p>
        </p:txBody>
      </p:sp>
    </p:spTree>
    <p:extLst>
      <p:ext uri="{BB962C8B-B14F-4D97-AF65-F5344CB8AC3E}">
        <p14:creationId xmlns:p14="http://schemas.microsoft.com/office/powerpoint/2010/main" val="51359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at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FOGHAT (</a:t>
            </a:r>
            <a:r>
              <a:rPr lang="de-DE" sz="3600" dirty="0" err="1">
                <a:solidFill>
                  <a:srgbClr val="C00000"/>
                </a:solidFill>
              </a:rPr>
              <a:t>Repeatability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26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617811-4D53-4243-B1AD-651E3B63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957"/>
            <a:ext cx="8554278" cy="41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9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at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DWDHAT (</a:t>
            </a:r>
            <a:r>
              <a:rPr lang="de-DE" sz="3600" dirty="0" err="1">
                <a:solidFill>
                  <a:srgbClr val="C00000"/>
                </a:solidFill>
              </a:rPr>
              <a:t>Repeatability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27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4EC048-B6A9-4958-AA57-3EA90309C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813"/>
            <a:ext cx="8594035" cy="419632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1D00239-942E-4AA0-B05B-ED9AA82B14A0}"/>
              </a:ext>
            </a:extLst>
          </p:cNvPr>
          <p:cNvSpPr txBox="1"/>
          <p:nvPr/>
        </p:nvSpPr>
        <p:spPr>
          <a:xfrm>
            <a:off x="7871481" y="1753135"/>
            <a:ext cx="42048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quality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Can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done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way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when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at least </a:t>
            </a:r>
            <a:r>
              <a:rPr lang="de-DE" dirty="0" err="1">
                <a:solidFill>
                  <a:srgbClr val="457A93"/>
                </a:solidFill>
              </a:rPr>
              <a:t>two</a:t>
            </a:r>
            <a:r>
              <a:rPr lang="de-DE" dirty="0">
                <a:solidFill>
                  <a:srgbClr val="457A93"/>
                </a:solidFill>
              </a:rPr>
              <a:t> MWRs on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site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simultaneously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Should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very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similar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noise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level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Meaningful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values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achieved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with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conditions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each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>
                <a:solidFill>
                  <a:srgbClr val="457A93"/>
                </a:solidFill>
              </a:rPr>
              <a:t>(same </a:t>
            </a:r>
            <a:r>
              <a:rPr lang="de-DE" dirty="0" err="1">
                <a:solidFill>
                  <a:srgbClr val="457A93"/>
                </a:solidFill>
              </a:rPr>
              <a:t>day</a:t>
            </a:r>
            <a:r>
              <a:rPr lang="de-DE" dirty="0">
                <a:solidFill>
                  <a:srgbClr val="457A93"/>
                </a:solidFill>
              </a:rPr>
              <a:t>, same </a:t>
            </a:r>
            <a:r>
              <a:rPr lang="de-DE" dirty="0" err="1">
                <a:solidFill>
                  <a:srgbClr val="457A93"/>
                </a:solidFill>
              </a:rPr>
              <a:t>weather</a:t>
            </a:r>
            <a:r>
              <a:rPr lang="de-DE" dirty="0">
                <a:solidFill>
                  <a:srgbClr val="457A93"/>
                </a:solidFill>
              </a:rPr>
              <a:t>, same </a:t>
            </a:r>
            <a:r>
              <a:rPr lang="de-DE" dirty="0" err="1">
                <a:solidFill>
                  <a:srgbClr val="457A93"/>
                </a:solidFill>
              </a:rPr>
              <a:t>target</a:t>
            </a:r>
            <a:r>
              <a:rPr lang="de-DE" dirty="0">
                <a:solidFill>
                  <a:srgbClr val="457A93"/>
                </a:solidFill>
              </a:rPr>
              <a:t>,…)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124D21A-C163-40BD-9B6F-36AC1FFA3FFD}"/>
              </a:ext>
            </a:extLst>
          </p:cNvPr>
          <p:cNvSpPr txBox="1"/>
          <p:nvPr/>
        </p:nvSpPr>
        <p:spPr>
          <a:xfrm>
            <a:off x="2345636" y="3710350"/>
            <a:ext cx="108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≤ 0.12 K </a:t>
            </a:r>
          </a:p>
          <a:p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K-band</a:t>
            </a:r>
            <a:endParaRPr lang="de-DE" sz="18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43AA0E5-6B4E-4BE6-8D5A-AE357398E9BE}"/>
              </a:ext>
            </a:extLst>
          </p:cNvPr>
          <p:cNvSpPr txBox="1"/>
          <p:nvPr/>
        </p:nvSpPr>
        <p:spPr>
          <a:xfrm>
            <a:off x="5552661" y="2630298"/>
            <a:ext cx="108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≤ 0.24 K</a:t>
            </a:r>
          </a:p>
          <a:p>
            <a:r>
              <a:rPr lang="en-US" altLang="it-IT" b="1" dirty="0">
                <a:solidFill>
                  <a:srgbClr val="C00000"/>
                </a:solidFill>
                <a:sym typeface="Wingdings" panose="05000000000000000000" pitchFamily="2" charset="2"/>
              </a:rPr>
              <a:t>V-band</a:t>
            </a:r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33409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321" y="949039"/>
            <a:ext cx="11781182" cy="5465012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sz="1600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b="1" dirty="0">
                <a:solidFill>
                  <a:srgbClr val="C00000"/>
                </a:solidFill>
              </a:rPr>
              <a:t>            Preliminary Results (for Gen5 HATPROs):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altLang="it-IT" sz="18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457200" lvl="1" indent="0">
              <a:buClr>
                <a:srgbClr val="C00000"/>
              </a:buClr>
              <a:buNone/>
            </a:pPr>
            <a:br>
              <a:rPr lang="en-US" altLang="it-IT" sz="800" baseline="300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altLang="it-IT" sz="8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en-US" altLang="it-IT" sz="800" b="1" dirty="0">
              <a:solidFill>
                <a:srgbClr val="3E5978"/>
              </a:solidFill>
              <a:sym typeface="Wingdings" panose="05000000000000000000" pitchFamily="2" charset="2"/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28</a:t>
            </a:fld>
            <a:endParaRPr lang="de-DE" sz="1400" dirty="0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675193B3-29A0-489B-B252-B309042B0E51}"/>
              </a:ext>
            </a:extLst>
          </p:cNvPr>
          <p:cNvGraphicFramePr>
            <a:graphicFrameLocks noGrp="1"/>
          </p:cNvGraphicFramePr>
          <p:nvPr/>
        </p:nvGraphicFramePr>
        <p:xfrm>
          <a:off x="1292767" y="1800273"/>
          <a:ext cx="9875081" cy="391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311">
                  <a:extLst>
                    <a:ext uri="{9D8B030D-6E8A-4147-A177-3AD203B41FA5}">
                      <a16:colId xmlns:a16="http://schemas.microsoft.com/office/drawing/2014/main" val="753485111"/>
                    </a:ext>
                  </a:extLst>
                </a:gridCol>
                <a:gridCol w="1589311">
                  <a:extLst>
                    <a:ext uri="{9D8B030D-6E8A-4147-A177-3AD203B41FA5}">
                      <a16:colId xmlns:a16="http://schemas.microsoft.com/office/drawing/2014/main" val="616949033"/>
                    </a:ext>
                  </a:extLst>
                </a:gridCol>
                <a:gridCol w="1589311">
                  <a:extLst>
                    <a:ext uri="{9D8B030D-6E8A-4147-A177-3AD203B41FA5}">
                      <a16:colId xmlns:a16="http://schemas.microsoft.com/office/drawing/2014/main" val="10656042"/>
                    </a:ext>
                  </a:extLst>
                </a:gridCol>
                <a:gridCol w="2235161">
                  <a:extLst>
                    <a:ext uri="{9D8B030D-6E8A-4147-A177-3AD203B41FA5}">
                      <a16:colId xmlns:a16="http://schemas.microsoft.com/office/drawing/2014/main" val="465521793"/>
                    </a:ext>
                  </a:extLst>
                </a:gridCol>
                <a:gridCol w="1404730">
                  <a:extLst>
                    <a:ext uri="{9D8B030D-6E8A-4147-A177-3AD203B41FA5}">
                      <a16:colId xmlns:a16="http://schemas.microsoft.com/office/drawing/2014/main" val="2656783056"/>
                    </a:ext>
                  </a:extLst>
                </a:gridCol>
                <a:gridCol w="1467257">
                  <a:extLst>
                    <a:ext uri="{9D8B030D-6E8A-4147-A177-3AD203B41FA5}">
                      <a16:colId xmlns:a16="http://schemas.microsoft.com/office/drawing/2014/main" val="1221179001"/>
                    </a:ext>
                  </a:extLst>
                </a:gridCol>
              </a:tblGrid>
              <a:tr h="777735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Type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Error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r>
                        <a:rPr lang="de-DE" sz="1500" dirty="0"/>
                        <a:t> 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K-band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V-band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Determined</a:t>
                      </a:r>
                      <a:r>
                        <a:rPr lang="de-DE" sz="1500" dirty="0"/>
                        <a:t> via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Error </a:t>
                      </a:r>
                      <a:r>
                        <a:rPr lang="de-DE" sz="1500" dirty="0" err="1"/>
                        <a:t>influenced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by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handling</a:t>
                      </a:r>
                      <a:r>
                        <a:rPr lang="de-DE" sz="1500" dirty="0"/>
                        <a:t>? 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How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to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reduce</a:t>
                      </a:r>
                      <a:r>
                        <a:rPr lang="de-DE" sz="1500" dirty="0"/>
                        <a:t> Error?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30986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Biases/Offsets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0.48 K)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0.5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1.1 K)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differences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between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MWRs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yes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Quality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672850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Drifts (over 6 months)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0.6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0.8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1.3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at </a:t>
                      </a:r>
                      <a:r>
                        <a:rPr lang="de-DE" sz="1500" dirty="0" err="1"/>
                        <a:t>coldload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no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Frequency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243400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Calibration Repeatability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0.12 K</a:t>
                      </a:r>
                      <a:b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</a:br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0.24 K</a:t>
                      </a:r>
                    </a:p>
                    <a:p>
                      <a:pPr algn="ctr"/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to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reference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measurements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immediate </a:t>
                      </a:r>
                      <a:r>
                        <a:rPr lang="de-DE" sz="1500" dirty="0" err="1"/>
                        <a:t>consecutive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calibrations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yes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Qualtity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253461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Noise Levels</a:t>
                      </a:r>
                      <a:b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coldload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 – 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hotload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) (1s) 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0.11 K – 0.18 K</a:t>
                      </a:r>
                      <a:br>
                        <a:rPr lang="en-US" altLang="it-IT" sz="1600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</a:br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0.27 K – 0.35 K</a:t>
                      </a:r>
                      <a:br>
                        <a:rPr lang="en-US" altLang="it-IT" sz="1600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</a:br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Standard </a:t>
                      </a:r>
                      <a:r>
                        <a:rPr lang="de-DE" sz="1500" dirty="0" err="1"/>
                        <a:t>deviation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no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Not possible, </a:t>
                      </a:r>
                      <a:r>
                        <a:rPr lang="de-DE" sz="1500" dirty="0" err="1"/>
                        <a:t>instrument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specific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964491"/>
                  </a:ext>
                </a:extLst>
              </a:tr>
            </a:tbl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1E8DB77B-6E31-4B48-B864-45339916D8E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743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Next </a:t>
            </a:r>
            <a:r>
              <a:rPr lang="de-DE" sz="3600" dirty="0" err="1">
                <a:solidFill>
                  <a:srgbClr val="C00000"/>
                </a:solidFill>
              </a:rPr>
              <a:t>Steps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More in-depth analysis of all the data from the calibration campaign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in order to characterize all instrument errors and uncertainties in detail:</a:t>
            </a: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Assess differences between different HATPRO generations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altLang="it-IT" sz="2400" dirty="0">
                <a:solidFill>
                  <a:srgbClr val="3E5978"/>
                </a:solidFill>
              </a:rPr>
              <a:t>	</a:t>
            </a:r>
            <a:r>
              <a:rPr lang="en-US" altLang="it-IT" sz="2400" dirty="0">
                <a:solidFill>
                  <a:srgbClr val="3E5978"/>
                </a:solidFill>
                <a:sym typeface="Wingdings" panose="05000000000000000000" pitchFamily="2" charset="2"/>
              </a:rPr>
              <a:t> all uncertainty values </a:t>
            </a:r>
            <a:r>
              <a:rPr lang="en-US" altLang="it-IT" sz="2400" b="1" dirty="0">
                <a:solidFill>
                  <a:srgbClr val="3E5978"/>
                </a:solidFill>
                <a:sym typeface="Wingdings" panose="05000000000000000000" pitchFamily="2" charset="2"/>
              </a:rPr>
              <a:t>per channel </a:t>
            </a:r>
            <a:r>
              <a:rPr lang="en-US" altLang="it-IT" sz="2400" dirty="0">
                <a:solidFill>
                  <a:srgbClr val="3E5978"/>
                </a:solidFill>
                <a:sym typeface="Wingdings" panose="05000000000000000000" pitchFamily="2" charset="2"/>
              </a:rPr>
              <a:t>need to be implemented into</a:t>
            </a:r>
            <a:br>
              <a:rPr lang="en-US" altLang="it-IT" sz="2400" dirty="0">
                <a:solidFill>
                  <a:srgbClr val="3E5978"/>
                </a:solidFill>
                <a:sym typeface="Wingdings" panose="05000000000000000000" pitchFamily="2" charset="2"/>
              </a:rPr>
            </a:br>
            <a:r>
              <a:rPr lang="en-US" altLang="it-IT" sz="2400" dirty="0">
                <a:solidFill>
                  <a:srgbClr val="3E5978"/>
                </a:solidFill>
                <a:sym typeface="Wingdings" panose="05000000000000000000" pitchFamily="2" charset="2"/>
              </a:rPr>
              <a:t>               level 1 files (necessary for DA)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altLang="it-IT" dirty="0">
                <a:solidFill>
                  <a:srgbClr val="3E5978"/>
                </a:solidFill>
                <a:sym typeface="Wingdings" panose="05000000000000000000" pitchFamily="2" charset="2"/>
              </a:rPr>
              <a:t>	    values like:  </a:t>
            </a:r>
            <a:r>
              <a:rPr lang="en-US" altLang="it-IT" b="1" dirty="0">
                <a:solidFill>
                  <a:srgbClr val="3E5978"/>
                </a:solidFill>
                <a:sym typeface="Wingdings" panose="05000000000000000000" pitchFamily="2" charset="2"/>
              </a:rPr>
              <a:t>typical biases/offsets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altLang="it-IT" b="1" dirty="0">
                <a:solidFill>
                  <a:srgbClr val="3E5978"/>
                </a:solidFill>
                <a:sym typeface="Wingdings" panose="05000000000000000000" pitchFamily="2" charset="2"/>
              </a:rPr>
              <a:t>			  typical drifts over a certain time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altLang="it-IT" b="1" dirty="0">
                <a:solidFill>
                  <a:srgbClr val="3E5978"/>
                </a:solidFill>
                <a:sym typeface="Wingdings" panose="05000000000000000000" pitchFamily="2" charset="2"/>
              </a:rPr>
              <a:t>			  typical noise levels (covariance matrix)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altLang="it-IT" b="1" dirty="0">
                <a:solidFill>
                  <a:srgbClr val="3E5978"/>
                </a:solidFill>
                <a:sym typeface="Wingdings" panose="05000000000000000000" pitchFamily="2" charset="2"/>
              </a:rPr>
              <a:t>			  typical calibration repeatability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altLang="it-IT" b="1" dirty="0">
                <a:solidFill>
                  <a:srgbClr val="3E5978"/>
                </a:solidFill>
                <a:sym typeface="Wingdings" panose="05000000000000000000" pitchFamily="2" charset="2"/>
              </a:rPr>
              <a:t>	    </a:t>
            </a:r>
            <a:r>
              <a:rPr lang="en-US" altLang="it-IT" dirty="0">
                <a:solidFill>
                  <a:srgbClr val="3E5978"/>
                </a:solidFill>
                <a:sym typeface="Wingdings" panose="05000000000000000000" pitchFamily="2" charset="2"/>
              </a:rPr>
              <a:t>(everything above 0.5K may be a problem)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Determine some kind of </a:t>
            </a:r>
            <a:r>
              <a:rPr lang="en-US" sz="2400" b="1" dirty="0">
                <a:solidFill>
                  <a:srgbClr val="C00000"/>
                </a:solidFill>
              </a:rPr>
              <a:t>total error!</a:t>
            </a:r>
          </a:p>
          <a:p>
            <a:pPr marL="914400" lvl="2" indent="0">
              <a:buClr>
                <a:srgbClr val="C00000"/>
              </a:buClr>
              <a:buNone/>
            </a:pPr>
            <a:endParaRPr lang="en-US" sz="1600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29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35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5066"/>
            <a:ext cx="12192000" cy="476387"/>
          </a:xfrm>
        </p:spPr>
        <p:txBody>
          <a:bodyPr/>
          <a:lstStyle/>
          <a:p>
            <a:pPr algn="ctr"/>
            <a:r>
              <a:rPr lang="de-DE" sz="2200" b="1" dirty="0">
                <a:solidFill>
                  <a:srgbClr val="C00000"/>
                </a:solidFill>
              </a:rPr>
              <a:t>Quality Assessment </a:t>
            </a:r>
            <a:r>
              <a:rPr lang="de-DE" sz="2200" b="1" dirty="0" err="1">
                <a:solidFill>
                  <a:srgbClr val="C00000"/>
                </a:solidFill>
              </a:rPr>
              <a:t>for</a:t>
            </a:r>
            <a:r>
              <a:rPr lang="de-DE" sz="2200" b="1" dirty="0">
                <a:solidFill>
                  <a:srgbClr val="C00000"/>
                </a:solidFill>
              </a:rPr>
              <a:t> HATPRO </a:t>
            </a:r>
            <a:r>
              <a:rPr lang="de-DE" sz="2200" b="1" dirty="0" err="1">
                <a:solidFill>
                  <a:srgbClr val="C00000"/>
                </a:solidFill>
              </a:rPr>
              <a:t>Microwave</a:t>
            </a:r>
            <a:r>
              <a:rPr lang="de-DE" sz="2200" b="1" dirty="0">
                <a:solidFill>
                  <a:srgbClr val="C00000"/>
                </a:solidFill>
              </a:rPr>
              <a:t> Radiometer </a:t>
            </a:r>
            <a:r>
              <a:rPr lang="de-DE" sz="2200" b="1" dirty="0" err="1">
                <a:solidFill>
                  <a:srgbClr val="C00000"/>
                </a:solidFill>
              </a:rPr>
              <a:t>Measurements</a:t>
            </a:r>
            <a:r>
              <a:rPr lang="de-DE" sz="2200" b="1" dirty="0">
                <a:solidFill>
                  <a:srgbClr val="C00000"/>
                </a:solidFill>
              </a:rPr>
              <a:t> and </a:t>
            </a:r>
            <a:r>
              <a:rPr lang="de-DE" sz="2200" b="1" dirty="0" err="1">
                <a:solidFill>
                  <a:srgbClr val="C00000"/>
                </a:solidFill>
              </a:rPr>
              <a:t>Calibrations</a:t>
            </a:r>
            <a:br>
              <a:rPr lang="de-DE" sz="3600" b="1" dirty="0">
                <a:solidFill>
                  <a:srgbClr val="C00000"/>
                </a:solidFill>
              </a:rPr>
            </a:b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321" y="949039"/>
            <a:ext cx="11781182" cy="5465012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sz="1600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b="1" dirty="0">
                <a:solidFill>
                  <a:srgbClr val="C00000"/>
                </a:solidFill>
              </a:rPr>
              <a:t>Preliminary Results (for Gen5 HATPROs):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altLang="it-IT" sz="18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457200" lvl="1" indent="0">
              <a:buClr>
                <a:srgbClr val="C00000"/>
              </a:buClr>
              <a:buNone/>
            </a:pPr>
            <a:br>
              <a:rPr lang="en-US" altLang="it-IT" sz="800" baseline="300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altLang="it-IT" sz="8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en-US" altLang="it-IT" sz="800" b="1" dirty="0">
              <a:solidFill>
                <a:srgbClr val="3E5978"/>
              </a:solidFill>
              <a:sym typeface="Wingdings" panose="05000000000000000000" pitchFamily="2" charset="2"/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</a:t>
            </a:fld>
            <a:endParaRPr lang="de-DE" sz="1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4F8CA9E-2EC9-4F8A-A4B8-65C706D4F548}"/>
              </a:ext>
            </a:extLst>
          </p:cNvPr>
          <p:cNvSpPr/>
          <p:nvPr/>
        </p:nvSpPr>
        <p:spPr>
          <a:xfrm>
            <a:off x="471021" y="472652"/>
            <a:ext cx="11518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Cologne, Germany | 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Bernhard </a:t>
            </a:r>
            <a:r>
              <a:rPr lang="de-DE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  <a:b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EMS Lightning Talk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Sep. 8th 2021</a:t>
            </a:r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675193B3-29A0-489B-B252-B309042B0E51}"/>
              </a:ext>
            </a:extLst>
          </p:cNvPr>
          <p:cNvGraphicFramePr>
            <a:graphicFrameLocks noGrp="1"/>
          </p:cNvGraphicFramePr>
          <p:nvPr/>
        </p:nvGraphicFramePr>
        <p:xfrm>
          <a:off x="1292767" y="1800273"/>
          <a:ext cx="9875081" cy="4572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311">
                  <a:extLst>
                    <a:ext uri="{9D8B030D-6E8A-4147-A177-3AD203B41FA5}">
                      <a16:colId xmlns:a16="http://schemas.microsoft.com/office/drawing/2014/main" val="753485111"/>
                    </a:ext>
                  </a:extLst>
                </a:gridCol>
                <a:gridCol w="1589311">
                  <a:extLst>
                    <a:ext uri="{9D8B030D-6E8A-4147-A177-3AD203B41FA5}">
                      <a16:colId xmlns:a16="http://schemas.microsoft.com/office/drawing/2014/main" val="616949033"/>
                    </a:ext>
                  </a:extLst>
                </a:gridCol>
                <a:gridCol w="1589311">
                  <a:extLst>
                    <a:ext uri="{9D8B030D-6E8A-4147-A177-3AD203B41FA5}">
                      <a16:colId xmlns:a16="http://schemas.microsoft.com/office/drawing/2014/main" val="10656042"/>
                    </a:ext>
                  </a:extLst>
                </a:gridCol>
                <a:gridCol w="2235161">
                  <a:extLst>
                    <a:ext uri="{9D8B030D-6E8A-4147-A177-3AD203B41FA5}">
                      <a16:colId xmlns:a16="http://schemas.microsoft.com/office/drawing/2014/main" val="465521793"/>
                    </a:ext>
                  </a:extLst>
                </a:gridCol>
                <a:gridCol w="1404730">
                  <a:extLst>
                    <a:ext uri="{9D8B030D-6E8A-4147-A177-3AD203B41FA5}">
                      <a16:colId xmlns:a16="http://schemas.microsoft.com/office/drawing/2014/main" val="2656783056"/>
                    </a:ext>
                  </a:extLst>
                </a:gridCol>
                <a:gridCol w="1467257">
                  <a:extLst>
                    <a:ext uri="{9D8B030D-6E8A-4147-A177-3AD203B41FA5}">
                      <a16:colId xmlns:a16="http://schemas.microsoft.com/office/drawing/2014/main" val="1221179001"/>
                    </a:ext>
                  </a:extLst>
                </a:gridCol>
              </a:tblGrid>
              <a:tr h="777735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Type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Error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r>
                        <a:rPr lang="de-DE" sz="1500" dirty="0"/>
                        <a:t> 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K-band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V-band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Determined</a:t>
                      </a:r>
                      <a:r>
                        <a:rPr lang="de-DE" sz="1500" dirty="0"/>
                        <a:t> via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Error </a:t>
                      </a:r>
                      <a:r>
                        <a:rPr lang="de-DE" sz="1500" dirty="0" err="1"/>
                        <a:t>influenced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by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handling</a:t>
                      </a:r>
                      <a:r>
                        <a:rPr lang="de-DE" sz="1500" dirty="0"/>
                        <a:t>? 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How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to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reduce</a:t>
                      </a:r>
                      <a:r>
                        <a:rPr lang="de-DE" sz="1500" dirty="0"/>
                        <a:t> Error?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30986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Biases/Offsets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0.48 K)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0.5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1.1 K)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differences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between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MWRs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yes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Quality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672850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Drifts (over 6 months)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0.6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usually ≤ 0.8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1.3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at </a:t>
                      </a:r>
                      <a:r>
                        <a:rPr lang="de-DE" sz="1500" dirty="0" err="1"/>
                        <a:t>coldload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calibration</a:t>
                      </a:r>
                      <a:r>
                        <a:rPr lang="de-DE" sz="1500" dirty="0"/>
                        <a:t> 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(</a:t>
                      </a:r>
                      <a:r>
                        <a:rPr lang="de-DE" sz="1500" dirty="0" err="1"/>
                        <a:t>should</a:t>
                      </a:r>
                      <a:r>
                        <a:rPr lang="de-DE" sz="1500" dirty="0"/>
                        <a:t> V-band </a:t>
                      </a:r>
                      <a:r>
                        <a:rPr lang="de-DE" sz="1500" dirty="0" err="1"/>
                        <a:t>be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determinded</a:t>
                      </a:r>
                      <a:r>
                        <a:rPr lang="de-DE" sz="1500" dirty="0"/>
                        <a:t> via </a:t>
                      </a:r>
                      <a:r>
                        <a:rPr lang="de-DE" sz="1500" dirty="0" err="1"/>
                        <a:t>coldload</a:t>
                      </a:r>
                      <a:r>
                        <a:rPr lang="de-DE" sz="1500"/>
                        <a:t> at all?)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no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Frequency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243400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Calibration Repeatability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0.12 K</a:t>
                      </a:r>
                      <a:b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</a:br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0.24 K</a:t>
                      </a:r>
                    </a:p>
                    <a:p>
                      <a:pPr algn="ctr"/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to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reference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measurements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immediate </a:t>
                      </a:r>
                      <a:r>
                        <a:rPr lang="de-DE" sz="1500" dirty="0" err="1"/>
                        <a:t>consecutive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calibrations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yes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Qualtity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253461"/>
                  </a:ext>
                </a:extLst>
              </a:tr>
              <a:tr h="450593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Noise Levels</a:t>
                      </a:r>
                      <a:b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coldload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 – 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hotload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) (1s) 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0.11 K – 0.18 K</a:t>
                      </a:r>
                      <a:br>
                        <a:rPr lang="en-US" altLang="it-IT" sz="1600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</a:br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≤ 0.27 K – 0.35 K</a:t>
                      </a:r>
                      <a:br>
                        <a:rPr lang="en-US" altLang="it-IT" sz="1600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</a:br>
                      <a:endParaRPr lang="de-DE" sz="15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Standard </a:t>
                      </a:r>
                      <a:r>
                        <a:rPr lang="de-DE" sz="1500" dirty="0" err="1"/>
                        <a:t>deviation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no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Not possible, </a:t>
                      </a:r>
                      <a:r>
                        <a:rPr lang="de-DE" sz="1500" dirty="0" err="1"/>
                        <a:t>instrument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specific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96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211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484" y="1417477"/>
            <a:ext cx="4765063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Thank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attention</a:t>
            </a:r>
            <a:r>
              <a:rPr lang="de-DE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30</a:t>
            </a:fld>
            <a:endParaRPr lang="de-DE" sz="1400" dirty="0"/>
          </a:p>
        </p:txBody>
      </p:sp>
      <p:pic>
        <p:nvPicPr>
          <p:cNvPr id="5" name="Picture 2" descr="Sonne, Glücklich, Sonnenschein, Golden, Gelb, Strahlen">
            <a:extLst>
              <a:ext uri="{FF2B5EF4-FFF2-40B4-BE49-F238E27FC236}">
                <a16:creationId xmlns:a16="http://schemas.microsoft.com/office/drawing/2014/main" id="{5D8C57D9-D547-4A48-9D1A-8F0B6F77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88" y="714858"/>
            <a:ext cx="6182944" cy="52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1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7257" y="2398138"/>
            <a:ext cx="4765063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Bonus </a:t>
            </a:r>
            <a:r>
              <a:rPr lang="de-DE" dirty="0" err="1">
                <a:solidFill>
                  <a:srgbClr val="C00000"/>
                </a:solidFill>
              </a:rPr>
              <a:t>Slides</a:t>
            </a:r>
            <a:r>
              <a:rPr lang="de-DE" dirty="0">
                <a:solidFill>
                  <a:srgbClr val="C00000"/>
                </a:solidFill>
              </a:rPr>
              <a:t>: External Errors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31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56739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32</a:t>
            </a:fld>
            <a:endParaRPr lang="de-DE" sz="14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5D99443-5603-4143-BB43-6185D50E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27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33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C36800-2236-4CCE-9BD3-50EAB5B1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6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34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55DBFB-B05A-4857-92F6-E4557D55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39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35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636C6A-8919-4715-81FC-EA9E01C68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D223609-BB9B-458A-97B7-64F91AF24791}"/>
              </a:ext>
            </a:extLst>
          </p:cNvPr>
          <p:cNvCxnSpPr>
            <a:cxnSpLocks/>
          </p:cNvCxnSpPr>
          <p:nvPr/>
        </p:nvCxnSpPr>
        <p:spPr>
          <a:xfrm flipH="1">
            <a:off x="6246160" y="1506704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62472F4-5F44-4C93-AB8D-D8A85762F2B6}"/>
              </a:ext>
            </a:extLst>
          </p:cNvPr>
          <p:cNvCxnSpPr>
            <a:cxnSpLocks/>
          </p:cNvCxnSpPr>
          <p:nvPr/>
        </p:nvCxnSpPr>
        <p:spPr>
          <a:xfrm flipH="1">
            <a:off x="6754907" y="3103248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34AC9ED6-1EC7-483B-B4E4-DF39036596D0}"/>
              </a:ext>
            </a:extLst>
          </p:cNvPr>
          <p:cNvSpPr txBox="1"/>
          <p:nvPr/>
        </p:nvSpPr>
        <p:spPr>
          <a:xfrm>
            <a:off x="8585248" y="1758631"/>
            <a:ext cx="225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wall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endParaRPr lang="de-DE" sz="2000" dirty="0"/>
          </a:p>
          <a:p>
            <a:r>
              <a:rPr lang="de-DE" sz="2000" dirty="0" err="1"/>
              <a:t>between</a:t>
            </a:r>
            <a:endParaRPr lang="de-DE" sz="2000" dirty="0"/>
          </a:p>
          <a:p>
            <a:r>
              <a:rPr lang="de-DE" sz="2000" dirty="0"/>
              <a:t>NE and SE</a:t>
            </a:r>
          </a:p>
        </p:txBody>
      </p:sp>
    </p:spTree>
    <p:extLst>
      <p:ext uri="{BB962C8B-B14F-4D97-AF65-F5344CB8AC3E}">
        <p14:creationId xmlns:p14="http://schemas.microsoft.com/office/powerpoint/2010/main" val="12611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36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08DEF0-0FB0-4940-9C4F-789CDDED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43667BE-CD3E-4DD1-B15A-4A33055B1BBC}"/>
              </a:ext>
            </a:extLst>
          </p:cNvPr>
          <p:cNvCxnSpPr>
            <a:cxnSpLocks/>
          </p:cNvCxnSpPr>
          <p:nvPr/>
        </p:nvCxnSpPr>
        <p:spPr>
          <a:xfrm flipH="1">
            <a:off x="6246160" y="1506704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518CEBF-CCFD-499D-B550-752F41565020}"/>
              </a:ext>
            </a:extLst>
          </p:cNvPr>
          <p:cNvCxnSpPr>
            <a:cxnSpLocks/>
          </p:cNvCxnSpPr>
          <p:nvPr/>
        </p:nvCxnSpPr>
        <p:spPr>
          <a:xfrm flipH="1">
            <a:off x="6754907" y="3103248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27B3267-D697-4981-AD3B-2583630594C0}"/>
              </a:ext>
            </a:extLst>
          </p:cNvPr>
          <p:cNvSpPr txBox="1"/>
          <p:nvPr/>
        </p:nvSpPr>
        <p:spPr>
          <a:xfrm>
            <a:off x="8585248" y="1758631"/>
            <a:ext cx="225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wall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endParaRPr lang="de-DE" sz="2000" dirty="0"/>
          </a:p>
          <a:p>
            <a:r>
              <a:rPr lang="de-DE" sz="2000" dirty="0" err="1"/>
              <a:t>between</a:t>
            </a:r>
            <a:endParaRPr lang="de-DE" sz="2000" dirty="0"/>
          </a:p>
          <a:p>
            <a:r>
              <a:rPr lang="de-DE" sz="2000" dirty="0"/>
              <a:t>NE and SE</a:t>
            </a:r>
          </a:p>
        </p:txBody>
      </p:sp>
    </p:spTree>
    <p:extLst>
      <p:ext uri="{BB962C8B-B14F-4D97-AF65-F5344CB8AC3E}">
        <p14:creationId xmlns:p14="http://schemas.microsoft.com/office/powerpoint/2010/main" val="1080941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37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A7A290-25A5-490C-9509-2FC5514B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79BBA5-F3AE-4478-80AC-6498143890AA}"/>
              </a:ext>
            </a:extLst>
          </p:cNvPr>
          <p:cNvCxnSpPr>
            <a:cxnSpLocks/>
          </p:cNvCxnSpPr>
          <p:nvPr/>
        </p:nvCxnSpPr>
        <p:spPr>
          <a:xfrm flipH="1">
            <a:off x="6246160" y="1506704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807C155-C2D5-42E0-B277-F0EF01A67379}"/>
              </a:ext>
            </a:extLst>
          </p:cNvPr>
          <p:cNvCxnSpPr>
            <a:cxnSpLocks/>
          </p:cNvCxnSpPr>
          <p:nvPr/>
        </p:nvCxnSpPr>
        <p:spPr>
          <a:xfrm flipH="1">
            <a:off x="6754907" y="3103248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727F5DF-3FD3-4498-8B8E-988D7D6F4DF2}"/>
              </a:ext>
            </a:extLst>
          </p:cNvPr>
          <p:cNvSpPr txBox="1"/>
          <p:nvPr/>
        </p:nvSpPr>
        <p:spPr>
          <a:xfrm>
            <a:off x="8585248" y="1758631"/>
            <a:ext cx="225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wall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endParaRPr lang="de-DE" sz="2000" dirty="0"/>
          </a:p>
          <a:p>
            <a:r>
              <a:rPr lang="de-DE" sz="2000" dirty="0" err="1"/>
              <a:t>between</a:t>
            </a:r>
            <a:endParaRPr lang="de-DE" sz="2000" dirty="0"/>
          </a:p>
          <a:p>
            <a:r>
              <a:rPr lang="de-DE" sz="2000" dirty="0"/>
              <a:t>NE and SE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3FBFCE7-4D2D-4B90-8D88-A8258DF64B57}"/>
              </a:ext>
            </a:extLst>
          </p:cNvPr>
          <p:cNvCxnSpPr>
            <a:cxnSpLocks/>
          </p:cNvCxnSpPr>
          <p:nvPr/>
        </p:nvCxnSpPr>
        <p:spPr>
          <a:xfrm flipV="1">
            <a:off x="3177376" y="4296945"/>
            <a:ext cx="1777459" cy="80790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1F8085F-B0E9-4F03-86CC-28A76D7C17C0}"/>
              </a:ext>
            </a:extLst>
          </p:cNvPr>
          <p:cNvCxnSpPr>
            <a:cxnSpLocks/>
          </p:cNvCxnSpPr>
          <p:nvPr/>
        </p:nvCxnSpPr>
        <p:spPr>
          <a:xfrm flipV="1">
            <a:off x="2953709" y="3151641"/>
            <a:ext cx="1874153" cy="187657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D02E25C-12E2-4E01-8FBB-0A40F6011AAC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012995" cy="57298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216F856-B0C1-4CED-BD4F-B2675071C6A8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672110" cy="69139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2354509-9C21-4174-8BB3-9153227E0A72}"/>
              </a:ext>
            </a:extLst>
          </p:cNvPr>
          <p:cNvSpPr txBox="1"/>
          <p:nvPr/>
        </p:nvSpPr>
        <p:spPr>
          <a:xfrm>
            <a:off x="1204282" y="5028212"/>
            <a:ext cx="225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EM </a:t>
            </a:r>
            <a:r>
              <a:rPr lang="de-DE" sz="2000" dirty="0" err="1">
                <a:solidFill>
                  <a:schemeClr val="accent1"/>
                </a:solidFill>
              </a:rPr>
              <a:t>interference</a:t>
            </a:r>
            <a:r>
              <a:rPr lang="de-DE" sz="2000" dirty="0">
                <a:solidFill>
                  <a:schemeClr val="accent1"/>
                </a:solidFill>
              </a:rPr>
              <a:t>?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26013AB-A490-4417-B8C8-D11E6995101E}"/>
              </a:ext>
            </a:extLst>
          </p:cNvPr>
          <p:cNvCxnSpPr>
            <a:cxnSpLocks/>
          </p:cNvCxnSpPr>
          <p:nvPr/>
        </p:nvCxnSpPr>
        <p:spPr>
          <a:xfrm flipV="1">
            <a:off x="3131327" y="3863006"/>
            <a:ext cx="1552506" cy="116520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78604"/>
            <a:ext cx="10515600" cy="763588"/>
          </a:xfrm>
        </p:spPr>
        <p:txBody>
          <a:bodyPr/>
          <a:lstStyle/>
          <a:p>
            <a:pPr algn="ctr"/>
            <a:r>
              <a:rPr lang="de-DE" sz="3600" dirty="0">
                <a:solidFill>
                  <a:srgbClr val="C00000"/>
                </a:solidFill>
              </a:rPr>
              <a:t>In </a:t>
            </a:r>
            <a:r>
              <a:rPr lang="de-DE" sz="3600" dirty="0" err="1">
                <a:solidFill>
                  <a:srgbClr val="C00000"/>
                </a:solidFill>
              </a:rPr>
              <a:t>more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detail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4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0175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Introduction</a:t>
            </a:r>
            <a:r>
              <a:rPr lang="de-DE" sz="3600" dirty="0">
                <a:solidFill>
                  <a:srgbClr val="C00000"/>
                </a:solidFill>
              </a:rPr>
              <a:t>: Status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Atmospheric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185863"/>
            <a:ext cx="5701679" cy="4579143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Upper-air observations (radiosondes)</a:t>
            </a:r>
          </a:p>
          <a:p>
            <a:pPr marL="338137" lvl="2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en-US" dirty="0">
                <a:solidFill>
                  <a:srgbClr val="3E5978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3E5978"/>
                </a:solidFill>
              </a:rPr>
              <a:t>Problem horizontal and temporal coverage:</a:t>
            </a:r>
            <a:br>
              <a:rPr lang="en-US" dirty="0">
                <a:solidFill>
                  <a:srgbClr val="3E5978"/>
                </a:solidFill>
              </a:rPr>
            </a:br>
            <a:r>
              <a:rPr lang="en-US" dirty="0">
                <a:solidFill>
                  <a:srgbClr val="3E5978"/>
                </a:solidFill>
              </a:rPr>
              <a:t>    diurnal cycle and meso-scale circulation</a:t>
            </a:r>
            <a:br>
              <a:rPr lang="en-US" dirty="0">
                <a:solidFill>
                  <a:srgbClr val="3E5978"/>
                </a:solidFill>
              </a:rPr>
            </a:br>
            <a:r>
              <a:rPr lang="en-US" dirty="0">
                <a:solidFill>
                  <a:srgbClr val="3E5978"/>
                </a:solidFill>
              </a:rPr>
              <a:t>    not resolvable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Aircraft (AMDAR, E-AMDAR, MODE-S,…)</a:t>
            </a:r>
          </a:p>
          <a:p>
            <a:pPr marL="0" lvl="1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en-US" dirty="0">
                <a:solidFill>
                  <a:srgbClr val="3E5978"/>
                </a:solidFill>
                <a:sym typeface="Wingdings"/>
              </a:rPr>
              <a:t>    </a:t>
            </a:r>
            <a:r>
              <a:rPr lang="en-US" sz="2000" dirty="0">
                <a:solidFill>
                  <a:srgbClr val="3E5978"/>
                </a:solidFill>
                <a:sym typeface="Wingdings"/>
              </a:rPr>
              <a:t> </a:t>
            </a:r>
            <a:r>
              <a:rPr lang="en-US" sz="2000" dirty="0">
                <a:solidFill>
                  <a:srgbClr val="3E5978"/>
                </a:solidFill>
              </a:rPr>
              <a:t>Regionally limited to areas around large</a:t>
            </a:r>
            <a:br>
              <a:rPr lang="en-US" sz="2000" dirty="0">
                <a:solidFill>
                  <a:srgbClr val="3E5978"/>
                </a:solidFill>
              </a:rPr>
            </a:br>
            <a:r>
              <a:rPr lang="en-US" sz="2000" dirty="0">
                <a:solidFill>
                  <a:srgbClr val="3E5978"/>
                </a:solidFill>
              </a:rPr>
              <a:t>          airports &amp; no humidity yet</a:t>
            </a:r>
          </a:p>
          <a:p>
            <a:pPr lvl="0"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Polar-orbiting satellites (AMSU-A/B, AIRS, IASI,..): ~2x daily overpasses deliver world-wide coverage of T and WV profiles, as well as clouds</a:t>
            </a:r>
          </a:p>
          <a:p>
            <a:pPr marL="0" lvl="1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en-US" dirty="0">
                <a:solidFill>
                  <a:srgbClr val="3E5978"/>
                </a:solidFill>
                <a:sym typeface="Wingdings" panose="05000000000000000000" pitchFamily="2" charset="2"/>
              </a:rPr>
              <a:t>     </a:t>
            </a:r>
            <a:endParaRPr lang="en-US" dirty="0">
              <a:solidFill>
                <a:srgbClr val="3E5978"/>
              </a:solidFill>
            </a:endParaRPr>
          </a:p>
          <a:p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5</a:t>
            </a:fld>
            <a:endParaRPr lang="de-DE" sz="1400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6BD5167-B992-4FC3-B2FC-749546F60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9" y="1185863"/>
            <a:ext cx="5757800" cy="402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4B9447-7AA8-4391-841E-CF4965383CBB}"/>
              </a:ext>
            </a:extLst>
          </p:cNvPr>
          <p:cNvSpPr txBox="1"/>
          <p:nvPr/>
        </p:nvSpPr>
        <p:spPr>
          <a:xfrm>
            <a:off x="1228724" y="5499855"/>
            <a:ext cx="90297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Atmospheric Boundary Layer (A</a:t>
            </a:r>
            <a:r>
              <a:rPr lang="en-US" sz="20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BL) not resolved (variable surface emissivity</a:t>
            </a:r>
            <a:br>
              <a:rPr lang="en-US" sz="20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3E5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low vertical resolution)</a:t>
            </a:r>
          </a:p>
          <a:p>
            <a:endParaRPr lang="de-DE" dirty="0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37E6087E-F1E2-4789-A9F5-BB17D8D518ED}"/>
              </a:ext>
            </a:extLst>
          </p:cNvPr>
          <p:cNvSpPr/>
          <p:nvPr/>
        </p:nvSpPr>
        <p:spPr bwMode="auto">
          <a:xfrm>
            <a:off x="7835231" y="3553625"/>
            <a:ext cx="4392488" cy="1800200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97BD47-F1AA-4B08-A087-8F1DBB79AFF1}"/>
              </a:ext>
            </a:extLst>
          </p:cNvPr>
          <p:cNvSpPr txBox="1"/>
          <p:nvPr/>
        </p:nvSpPr>
        <p:spPr>
          <a:xfrm>
            <a:off x="6620184" y="5018722"/>
            <a:ext cx="2043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WMO</a:t>
            </a:r>
          </a:p>
        </p:txBody>
      </p:sp>
    </p:spTree>
    <p:extLst>
      <p:ext uri="{BB962C8B-B14F-4D97-AF65-F5344CB8AC3E}">
        <p14:creationId xmlns:p14="http://schemas.microsoft.com/office/powerpoint/2010/main" val="15351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Motivation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The atmospheric boundary layer (ABL) is the </a:t>
            </a:r>
            <a:r>
              <a:rPr lang="en-US" sz="2400" b="1" dirty="0">
                <a:solidFill>
                  <a:srgbClr val="3E5978"/>
                </a:solidFill>
              </a:rPr>
              <a:t>most important under-sampled </a:t>
            </a:r>
            <a:r>
              <a:rPr lang="en-US" sz="2400" dirty="0">
                <a:solidFill>
                  <a:srgbClr val="3E5978"/>
                </a:solidFill>
              </a:rPr>
              <a:t>part of the atmosphere*</a:t>
            </a: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For NWP applications, the top-priority atmospheric variables not currently adequately measured**</a:t>
            </a:r>
          </a:p>
          <a:p>
            <a:pPr lvl="1">
              <a:buClr>
                <a:srgbClr val="C00000"/>
              </a:buClr>
            </a:pPr>
            <a:r>
              <a:rPr lang="en-US" altLang="it-IT" dirty="0">
                <a:solidFill>
                  <a:srgbClr val="3E5978"/>
                </a:solidFill>
              </a:rPr>
              <a:t>wind profiles</a:t>
            </a:r>
          </a:p>
          <a:p>
            <a:pPr lvl="1">
              <a:buClr>
                <a:srgbClr val="C00000"/>
              </a:buClr>
            </a:pPr>
            <a:r>
              <a:rPr lang="en-US" altLang="it-IT" b="1" dirty="0">
                <a:solidFill>
                  <a:srgbClr val="3E5978"/>
                </a:solidFill>
              </a:rPr>
              <a:t>temperature (T) and humidity (H) profiles </a:t>
            </a:r>
            <a:r>
              <a:rPr lang="en-US" altLang="it-IT" dirty="0">
                <a:solidFill>
                  <a:srgbClr val="3E5978"/>
                </a:solidFill>
              </a:rPr>
              <a:t>(specifically in cloudy areas)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T and H profiles can be obtained by </a:t>
            </a:r>
            <a:r>
              <a:rPr lang="en-US" altLang="it-IT" sz="2400" b="1" dirty="0">
                <a:solidFill>
                  <a:srgbClr val="3E5978"/>
                </a:solidFill>
              </a:rPr>
              <a:t>ground-based microwave radiometer (MWR) </a:t>
            </a:r>
            <a:r>
              <a:rPr lang="en-US" altLang="it-IT" sz="2400" dirty="0">
                <a:solidFill>
                  <a:srgbClr val="3E5978"/>
                </a:solidFill>
              </a:rPr>
              <a:t>observations</a:t>
            </a: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Yet MWR observations are not assimilated by any operational NWP system</a:t>
            </a: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>
              <a:buNone/>
            </a:pP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>
              <a:buNone/>
            </a:pPr>
            <a:r>
              <a:rPr lang="en-US" altLang="it-IT" sz="1200" i="1" dirty="0">
                <a:latin typeface="Calibri"/>
                <a:ea typeface="Arial" charset="0"/>
                <a:cs typeface="Calibri"/>
              </a:rPr>
              <a:t>*US National Research Council Reports	</a:t>
            </a:r>
            <a: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  <a:t>**WMO guidance on observations for NWP:</a:t>
            </a:r>
            <a:b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  <a:t>			    </a:t>
            </a:r>
            <a:r>
              <a:rPr lang="en-US" altLang="it-IT" sz="1200" b="0" i="1" u="none" dirty="0">
                <a:solidFill>
                  <a:schemeClr val="tx1"/>
                </a:solidFill>
                <a:latin typeface="Calibri"/>
                <a:ea typeface="Arial" charset="0"/>
                <a:cs typeface="Calibri"/>
                <a:hlinkClick r:id="rId2"/>
              </a:rPr>
              <a:t>https://www.wmo.int/pages/prog/www/OSY/GOS-RRR.html</a:t>
            </a: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6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6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Goals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28714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Integration of </a:t>
            </a:r>
            <a:r>
              <a:rPr lang="en-US" sz="2400" b="1" dirty="0">
                <a:solidFill>
                  <a:srgbClr val="3E5978"/>
                </a:solidFill>
              </a:rPr>
              <a:t>ground-based</a:t>
            </a:r>
            <a:r>
              <a:rPr lang="en-US" sz="2400" dirty="0">
                <a:solidFill>
                  <a:srgbClr val="3E5978"/>
                </a:solidFill>
              </a:rPr>
              <a:t> thermodynamic profilers into the DWD forecasting system (TDYN-PRO)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rgbClr val="3E5978"/>
                </a:solidFill>
              </a:rPr>
              <a:t>EMF III: The potential of ground-based thermodynamic profilers for</a:t>
            </a:r>
            <a:br>
              <a:rPr lang="en-US" sz="2400" dirty="0">
                <a:solidFill>
                  <a:srgbClr val="3E5978"/>
                </a:solidFill>
              </a:rPr>
            </a:br>
            <a:r>
              <a:rPr lang="en-US" sz="2400" dirty="0">
                <a:solidFill>
                  <a:srgbClr val="3E5978"/>
                </a:solidFill>
              </a:rPr>
              <a:t>              improving short-term weather forecasts</a:t>
            </a:r>
            <a:br>
              <a:rPr lang="en-US" sz="2400" dirty="0">
                <a:solidFill>
                  <a:srgbClr val="3E5978"/>
                </a:solidFill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</a:rPr>
              <a:t>Q: Are the considered state-of-the-art ground-based profilers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accurate and reliable enough </a:t>
            </a:r>
            <a:r>
              <a:rPr lang="en-US" sz="2400" dirty="0">
                <a:solidFill>
                  <a:srgbClr val="C00000"/>
                </a:solidFill>
              </a:rPr>
              <a:t>for data assimilation at DWD?</a:t>
            </a:r>
            <a:br>
              <a:rPr lang="en-US" b="0" dirty="0">
                <a:solidFill>
                  <a:srgbClr val="457A93"/>
                </a:solidFill>
                <a:latin typeface="+mn-lt"/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7</a:t>
            </a:fld>
            <a:endParaRPr lang="de-DE" sz="1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030E2E6-783D-4854-AB2B-8B1CDB3517FC}"/>
              </a:ext>
            </a:extLst>
          </p:cNvPr>
          <p:cNvSpPr/>
          <p:nvPr/>
        </p:nvSpPr>
        <p:spPr>
          <a:xfrm>
            <a:off x="2747287" y="936010"/>
            <a:ext cx="58821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E5978"/>
                </a:solidFill>
                <a:cs typeface="Calibri"/>
              </a:rPr>
              <a:t>WMO:</a:t>
            </a:r>
            <a:endParaRPr lang="en-US" i="1" dirty="0">
              <a:solidFill>
                <a:srgbClr val="3E5978"/>
              </a:solidFill>
              <a:cs typeface="Calibri"/>
            </a:endParaRPr>
          </a:p>
          <a:p>
            <a:r>
              <a:rPr lang="en-US" i="1" dirty="0">
                <a:solidFill>
                  <a:srgbClr val="3E5978"/>
                </a:solidFill>
                <a:cs typeface="Calibri"/>
              </a:rPr>
              <a:t>“…remote sensing techniques (surface-based) are especially useful for making observations at times </a:t>
            </a:r>
            <a:r>
              <a:rPr lang="en-US" b="1" i="1" dirty="0">
                <a:solidFill>
                  <a:srgbClr val="3E5978"/>
                </a:solidFill>
                <a:cs typeface="Calibri"/>
              </a:rPr>
              <a:t>between balloon-borne soundings</a:t>
            </a:r>
            <a:r>
              <a:rPr lang="en-US" i="1" dirty="0">
                <a:solidFill>
                  <a:srgbClr val="3E5978"/>
                </a:solidFill>
                <a:cs typeface="Calibri"/>
              </a:rPr>
              <a:t> and for </a:t>
            </a:r>
            <a:r>
              <a:rPr lang="en-US" b="1" i="1" dirty="0">
                <a:solidFill>
                  <a:srgbClr val="3E5978"/>
                </a:solidFill>
                <a:cs typeface="Calibri"/>
              </a:rPr>
              <a:t>filling gaps</a:t>
            </a:r>
            <a:r>
              <a:rPr lang="en-US" i="1" dirty="0">
                <a:solidFill>
                  <a:srgbClr val="3E5978"/>
                </a:solidFill>
                <a:cs typeface="Calibri"/>
              </a:rPr>
              <a:t> at locations without regular radiosonde ascents. They thus have great potential to be a valuable part of </a:t>
            </a:r>
            <a:r>
              <a:rPr lang="en-US" b="1" i="1" dirty="0">
                <a:solidFill>
                  <a:srgbClr val="3E5978"/>
                </a:solidFill>
                <a:cs typeface="Calibri"/>
              </a:rPr>
              <a:t>integrated networks</a:t>
            </a:r>
            <a:r>
              <a:rPr lang="en-US" i="1" dirty="0">
                <a:solidFill>
                  <a:srgbClr val="3E5978"/>
                </a:solidFill>
                <a:cs typeface="Calibri"/>
              </a:rPr>
              <a:t>.”</a:t>
            </a:r>
          </a:p>
          <a:p>
            <a:endParaRPr lang="en-US" i="1" dirty="0">
              <a:solidFill>
                <a:srgbClr val="3E5978"/>
              </a:solidFill>
              <a:latin typeface="Calibri"/>
              <a:cs typeface="Calibri"/>
            </a:endParaRPr>
          </a:p>
          <a:p>
            <a:r>
              <a:rPr lang="en-US" sz="1200" dirty="0">
                <a:solidFill>
                  <a:srgbClr val="3E5978"/>
                </a:solidFill>
                <a:cs typeface="Calibri"/>
                <a:hlinkClick r:id="rId2"/>
              </a:rPr>
              <a:t>http://www.wmo.int/pages/prog/www/OSY/Gos-components.html</a:t>
            </a:r>
            <a:r>
              <a:rPr lang="en-US" sz="1200" dirty="0">
                <a:solidFill>
                  <a:srgbClr val="3E5978"/>
                </a:solidFill>
                <a:cs typeface="Calibri"/>
              </a:rPr>
              <a:t> </a:t>
            </a:r>
          </a:p>
          <a:p>
            <a:endParaRPr lang="en-US" i="1" dirty="0">
              <a:solidFill>
                <a:srgbClr val="3E597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9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4059DBBE-B3A9-4A53-97B7-215658AA8259}"/>
              </a:ext>
            </a:extLst>
          </p:cNvPr>
          <p:cNvSpPr/>
          <p:nvPr/>
        </p:nvSpPr>
        <p:spPr bwMode="auto">
          <a:xfrm>
            <a:off x="5737300" y="5185503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Instrument: HATPRO MWR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7141655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H</a:t>
            </a:r>
            <a:r>
              <a:rPr lang="en-US" altLang="it-IT" sz="2400" dirty="0">
                <a:solidFill>
                  <a:srgbClr val="3E5978"/>
                </a:solidFill>
              </a:rPr>
              <a:t>umidity </a:t>
            </a:r>
            <a:r>
              <a:rPr lang="en-US" altLang="it-IT" sz="2400" b="1" dirty="0">
                <a:solidFill>
                  <a:srgbClr val="3E5978"/>
                </a:solidFill>
              </a:rPr>
              <a:t>A</a:t>
            </a:r>
            <a:r>
              <a:rPr lang="en-US" altLang="it-IT" sz="2400" dirty="0">
                <a:solidFill>
                  <a:srgbClr val="3E5978"/>
                </a:solidFill>
              </a:rPr>
              <a:t>nd </a:t>
            </a:r>
            <a:r>
              <a:rPr lang="en-US" altLang="it-IT" sz="2400" b="1" dirty="0">
                <a:solidFill>
                  <a:srgbClr val="3E5978"/>
                </a:solidFill>
              </a:rPr>
              <a:t>T</a:t>
            </a:r>
            <a:r>
              <a:rPr lang="en-US" altLang="it-IT" sz="2400" dirty="0">
                <a:solidFill>
                  <a:srgbClr val="3E5978"/>
                </a:solidFill>
              </a:rPr>
              <a:t>emperature </a:t>
            </a:r>
            <a:r>
              <a:rPr lang="en-US" altLang="it-IT" sz="2400" b="1" dirty="0" err="1">
                <a:solidFill>
                  <a:srgbClr val="3E5978"/>
                </a:solidFill>
              </a:rPr>
              <a:t>PRO</a:t>
            </a:r>
            <a:r>
              <a:rPr lang="en-US" altLang="it-IT" sz="2400" dirty="0" err="1">
                <a:solidFill>
                  <a:srgbClr val="3E5978"/>
                </a:solidFill>
              </a:rPr>
              <a:t>filer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from Radiometer Physics GmbH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Measures </a:t>
            </a:r>
            <a:r>
              <a:rPr lang="en-US" altLang="it-IT" sz="2400" b="1" dirty="0">
                <a:solidFill>
                  <a:srgbClr val="3E5978"/>
                </a:solidFill>
              </a:rPr>
              <a:t>thermal emissions</a:t>
            </a:r>
            <a:r>
              <a:rPr lang="en-US" altLang="it-IT" sz="2400" dirty="0">
                <a:solidFill>
                  <a:srgbClr val="3E5978"/>
                </a:solidFill>
              </a:rPr>
              <a:t> from the </a:t>
            </a:r>
            <a:r>
              <a:rPr lang="en-US" altLang="it-IT" sz="2400" dirty="0" err="1">
                <a:solidFill>
                  <a:srgbClr val="3E5978"/>
                </a:solidFill>
              </a:rPr>
              <a:t>atmos-phere</a:t>
            </a:r>
            <a:r>
              <a:rPr lang="en-US" altLang="it-IT" sz="2400" dirty="0">
                <a:solidFill>
                  <a:srgbClr val="3E5978"/>
                </a:solidFill>
              </a:rPr>
              <a:t> in </a:t>
            </a:r>
            <a:r>
              <a:rPr lang="en-US" altLang="it-IT" sz="2400" b="1" dirty="0">
                <a:solidFill>
                  <a:srgbClr val="3E5978"/>
                </a:solidFill>
              </a:rPr>
              <a:t>14 different frequencies</a:t>
            </a:r>
            <a:r>
              <a:rPr lang="en-US" altLang="it-IT" sz="2400" dirty="0">
                <a:solidFill>
                  <a:srgbClr val="3E5978"/>
                </a:solidFill>
              </a:rPr>
              <a:t> (primarily from oxygen, water vapor and liquid water)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Converts these radiances into </a:t>
            </a:r>
            <a:r>
              <a:rPr lang="en-US" altLang="it-IT" sz="2400" b="1" dirty="0">
                <a:solidFill>
                  <a:srgbClr val="3E5978"/>
                </a:solidFill>
              </a:rPr>
              <a:t>Brightness Temperatures TB</a:t>
            </a:r>
            <a:r>
              <a:rPr lang="en-US" altLang="it-IT" sz="2400" dirty="0">
                <a:solidFill>
                  <a:srgbClr val="3E5978"/>
                </a:solidFill>
              </a:rPr>
              <a:t>s [K] (through Planck’s law)</a:t>
            </a: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allows investigation of (via inversion):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rudimentary humidity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temperature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integrated water vapor (IWV)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liquid water path (LWP)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8</a:t>
            </a:fld>
            <a:endParaRPr lang="de-DE" sz="1400" dirty="0"/>
          </a:p>
        </p:txBody>
      </p:sp>
      <p:pic>
        <p:nvPicPr>
          <p:cNvPr id="5" name="Grafik 4" descr="Ein Bild, das draußen, Straße, Licht, Verkehr enthält.&#10;&#10;Automatisch generierte Beschreibung">
            <a:extLst>
              <a:ext uri="{FF2B5EF4-FFF2-40B4-BE49-F238E27FC236}">
                <a16:creationId xmlns:a16="http://schemas.microsoft.com/office/drawing/2014/main" id="{691FD94B-D04B-485E-B1A8-E5963DBD1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1313" y="214313"/>
            <a:ext cx="4100512" cy="44749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FFF7B6F-F728-48D5-B672-CACBFD01CCE7}"/>
              </a:ext>
            </a:extLst>
          </p:cNvPr>
          <p:cNvSpPr txBox="1"/>
          <p:nvPr/>
        </p:nvSpPr>
        <p:spPr>
          <a:xfrm>
            <a:off x="9233224" y="863619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HATPRO MWR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546064C-24AB-4A2D-9ECE-D84692F8CE39}"/>
              </a:ext>
            </a:extLst>
          </p:cNvPr>
          <p:cNvSpPr/>
          <p:nvPr/>
        </p:nvSpPr>
        <p:spPr>
          <a:xfrm>
            <a:off x="5890444" y="5369971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C00000"/>
                </a:solidFill>
                <a:latin typeface="Calibri"/>
                <a:ea typeface="ヒラギノ角ゴ Pro W3"/>
                <a:cs typeface="Calibri"/>
              </a:rPr>
              <a:t>continuous data in all-sky conditions: resolution of seconds to minutes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D7ECB449-7D8B-4361-848D-D818215BF0DB}"/>
              </a:ext>
            </a:extLst>
          </p:cNvPr>
          <p:cNvSpPr/>
          <p:nvPr/>
        </p:nvSpPr>
        <p:spPr bwMode="auto">
          <a:xfrm>
            <a:off x="8704041" y="4485781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099F2E-4791-411E-839E-00D051760120}"/>
              </a:ext>
            </a:extLst>
          </p:cNvPr>
          <p:cNvSpPr txBox="1"/>
          <p:nvPr/>
        </p:nvSpPr>
        <p:spPr>
          <a:xfrm>
            <a:off x="9233224" y="4544860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D0921"/>
                </a:solidFill>
                <a:latin typeface="Calibri"/>
                <a:cs typeface="Calibri"/>
              </a:rPr>
              <a:t>commercially available for ~10 years, ready for network applications (in principle)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8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6" grpId="0"/>
      <p:bldP spid="7" grpId="0"/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MW-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How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does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it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work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theoretically</a:t>
            </a:r>
            <a:r>
              <a:rPr lang="de-DE" sz="3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9</a:t>
            </a:fld>
            <a:endParaRPr lang="de-DE" sz="14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DCEB1A-487A-4D57-A506-32CCDF9831AC}"/>
              </a:ext>
            </a:extLst>
          </p:cNvPr>
          <p:cNvGrpSpPr/>
          <p:nvPr/>
        </p:nvGrpSpPr>
        <p:grpSpPr>
          <a:xfrm>
            <a:off x="2180804" y="997744"/>
            <a:ext cx="6332537" cy="4862512"/>
            <a:chOff x="971600" y="692696"/>
            <a:chExt cx="6332537" cy="48625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14D81-F2E5-41C2-9C64-0A72F587D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t="18198" r="20850" b="8598"/>
            <a:stretch>
              <a:fillRect/>
            </a:stretch>
          </p:blipFill>
          <p:spPr bwMode="auto">
            <a:xfrm>
              <a:off x="971600" y="692696"/>
              <a:ext cx="6332537" cy="486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AC20D19-6F92-4E96-BC5B-CEB75B17299E}"/>
                </a:ext>
              </a:extLst>
            </p:cNvPr>
            <p:cNvSpPr/>
            <p:nvPr/>
          </p:nvSpPr>
          <p:spPr bwMode="auto">
            <a:xfrm>
              <a:off x="4211960" y="1052736"/>
              <a:ext cx="504056" cy="3888432"/>
            </a:xfrm>
            <a:prstGeom prst="rect">
              <a:avLst/>
            </a:prstGeom>
            <a:solidFill>
              <a:srgbClr val="CD0921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C288397-7308-439B-8CD7-FFD693D62BD6}"/>
                </a:ext>
              </a:extLst>
            </p:cNvPr>
            <p:cNvSpPr/>
            <p:nvPr/>
          </p:nvSpPr>
          <p:spPr bwMode="auto">
            <a:xfrm>
              <a:off x="2627784" y="1052736"/>
              <a:ext cx="504056" cy="3888432"/>
            </a:xfrm>
            <a:prstGeom prst="rect">
              <a:avLst/>
            </a:prstGeom>
            <a:solidFill>
              <a:srgbClr val="3E5978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EC28B5A1-D5B7-4C4F-9BB0-589909AFCCB9}"/>
              </a:ext>
            </a:extLst>
          </p:cNvPr>
          <p:cNvSpPr txBox="1"/>
          <p:nvPr/>
        </p:nvSpPr>
        <p:spPr>
          <a:xfrm>
            <a:off x="6811542" y="3681413"/>
            <a:ext cx="2560414" cy="46166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E5978"/>
                </a:solidFill>
                <a:latin typeface="Calibri"/>
                <a:cs typeface="Calibri"/>
              </a:rPr>
              <a:t>cloud contribution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B4A51F-E9F9-44A4-917B-C9DE0C3BFFEF}"/>
              </a:ext>
            </a:extLst>
          </p:cNvPr>
          <p:cNvSpPr txBox="1"/>
          <p:nvPr/>
        </p:nvSpPr>
        <p:spPr>
          <a:xfrm>
            <a:off x="6327553" y="1357784"/>
            <a:ext cx="35283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E5978"/>
                </a:solidFill>
                <a:latin typeface="Calibri"/>
                <a:cs typeface="Calibri"/>
              </a:rPr>
              <a:t>Oxygen absorption </a:t>
            </a:r>
            <a:r>
              <a:rPr lang="en-US" dirty="0">
                <a:solidFill>
                  <a:srgbClr val="3E5978"/>
                </a:solidFill>
                <a:latin typeface="Calibri"/>
                <a:cs typeface="Calibri"/>
                <a:sym typeface="Wingdings"/>
              </a:rPr>
              <a:t> constant VMR, so only temperature dependent</a:t>
            </a:r>
            <a:endParaRPr lang="en-US" dirty="0">
              <a:solidFill>
                <a:srgbClr val="3E5978"/>
              </a:solidFill>
              <a:latin typeface="Calibri"/>
              <a:cs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6570D3-1681-44FA-90DA-70FE315EC6C9}"/>
              </a:ext>
            </a:extLst>
          </p:cNvPr>
          <p:cNvSpPr txBox="1"/>
          <p:nvPr/>
        </p:nvSpPr>
        <p:spPr>
          <a:xfrm>
            <a:off x="2180804" y="5455740"/>
            <a:ext cx="302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E5978"/>
                </a:solidFill>
                <a:latin typeface="Calibri"/>
                <a:cs typeface="Calibri"/>
              </a:rPr>
              <a:t>pressure broadened WV line </a:t>
            </a:r>
            <a:r>
              <a:rPr lang="en-US" dirty="0">
                <a:solidFill>
                  <a:srgbClr val="3E5978"/>
                </a:solidFill>
                <a:latin typeface="Calibri"/>
                <a:cs typeface="Calibri"/>
                <a:sym typeface="Wingdings"/>
              </a:rPr>
              <a:t> total water vapor &amp; weak</a:t>
            </a:r>
            <a:br>
              <a:rPr lang="en-US" dirty="0">
                <a:solidFill>
                  <a:srgbClr val="3E5978"/>
                </a:solidFill>
                <a:latin typeface="Calibri"/>
                <a:cs typeface="Calibri"/>
                <a:sym typeface="Wingdings"/>
              </a:rPr>
            </a:br>
            <a:r>
              <a:rPr lang="en-US" dirty="0">
                <a:solidFill>
                  <a:srgbClr val="3E5978"/>
                </a:solidFill>
                <a:latin typeface="Calibri"/>
                <a:cs typeface="Calibri"/>
                <a:sym typeface="Wingdings"/>
              </a:rPr>
              <a:t>     profile information</a:t>
            </a:r>
            <a:endParaRPr lang="en-US" dirty="0">
              <a:solidFill>
                <a:srgbClr val="3E5978"/>
              </a:solidFill>
              <a:latin typeface="Calibri"/>
              <a:cs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9D100A-DD75-4BA6-8AEB-2AC38A39E351}"/>
              </a:ext>
            </a:extLst>
          </p:cNvPr>
          <p:cNvSpPr txBox="1"/>
          <p:nvPr/>
        </p:nvSpPr>
        <p:spPr>
          <a:xfrm>
            <a:off x="3255578" y="929857"/>
            <a:ext cx="166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K-Band</a:t>
            </a: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(7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channels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6B5F46-F2D1-482C-AFAC-B8825F658006}"/>
              </a:ext>
            </a:extLst>
          </p:cNvPr>
          <p:cNvSpPr txBox="1"/>
          <p:nvPr/>
        </p:nvSpPr>
        <p:spPr>
          <a:xfrm>
            <a:off x="4839754" y="906515"/>
            <a:ext cx="166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D83C4F"/>
                </a:solidFill>
              </a:rPr>
              <a:t>V-Band</a:t>
            </a:r>
          </a:p>
          <a:p>
            <a:pPr algn="ctr"/>
            <a:r>
              <a:rPr lang="de-DE" dirty="0">
                <a:solidFill>
                  <a:srgbClr val="D83C4F"/>
                </a:solidFill>
              </a:rPr>
              <a:t>(7 </a:t>
            </a:r>
            <a:r>
              <a:rPr lang="de-DE" dirty="0" err="1">
                <a:solidFill>
                  <a:srgbClr val="D83C4F"/>
                </a:solidFill>
              </a:rPr>
              <a:t>channels</a:t>
            </a:r>
            <a:r>
              <a:rPr lang="de-DE" dirty="0">
                <a:solidFill>
                  <a:srgbClr val="D83C4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32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4" grpId="0"/>
      <p:bldP spid="16" grpId="0"/>
      <p:bldP spid="1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2048</Words>
  <Application>Microsoft Office PowerPoint</Application>
  <PresentationFormat>Breitbild</PresentationFormat>
  <Paragraphs>344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Office</vt:lpstr>
      <vt:lpstr>PowerPoint-Präsentation</vt:lpstr>
      <vt:lpstr>Quality Assessment for HATPRO Microwave Radiometer Measurements and Calibrations </vt:lpstr>
      <vt:lpstr>Quality Assessment for HATPRO Microwave Radiometer Measurements and Calibrations </vt:lpstr>
      <vt:lpstr>In more detail: </vt:lpstr>
      <vt:lpstr>Introduction: Status of Atmospheric Profiling</vt:lpstr>
      <vt:lpstr>Motivation</vt:lpstr>
      <vt:lpstr>Goals</vt:lpstr>
      <vt:lpstr>Instrument: HATPRO MWR</vt:lpstr>
      <vt:lpstr>MW-profiling: How does it work theoretically?</vt:lpstr>
      <vt:lpstr>Accuracy of HATPROs (Instrument Errors)</vt:lpstr>
      <vt:lpstr>HATPRO Calibration</vt:lpstr>
      <vt:lpstr>First Look at some Preliminary Results </vt:lpstr>
      <vt:lpstr>TOPHAT at JOYCE: Drifts (via Coldload Leaps) </vt:lpstr>
      <vt:lpstr>Short Reminder: Covariance Matrix</vt:lpstr>
      <vt:lpstr>TOPHAT at JOYCE: Covariance Diagonals Coldload </vt:lpstr>
      <vt:lpstr>PowerPoint-Präsentation</vt:lpstr>
      <vt:lpstr>Calibration Campaign during FESSTVaL</vt:lpstr>
      <vt:lpstr>Calibration Campaign at RAO in Lindenberg</vt:lpstr>
      <vt:lpstr>Calibration Campaign First Results: Zenith Comparisons</vt:lpstr>
      <vt:lpstr>Calibration Campaign First Results: Zenith Comparisons</vt:lpstr>
      <vt:lpstr>Calibration Campaign First Results: Zenith Comparisons</vt:lpstr>
      <vt:lpstr>Biases/Offsets via Zenith Comparisons</vt:lpstr>
      <vt:lpstr>Biases/Offsets via Zenith Comparisons</vt:lpstr>
      <vt:lpstr>Leaps on Coldload between calibrations FOGHAT</vt:lpstr>
      <vt:lpstr>Leaps on Coldload between calibrations DWDHAT</vt:lpstr>
      <vt:lpstr>Leaps at Zenith between calibrations FOGHAT (Repeatability)</vt:lpstr>
      <vt:lpstr>Leaps at Zenith between calibrations DWDHAT (Repeatability)</vt:lpstr>
      <vt:lpstr>PowerPoint-Präsentation</vt:lpstr>
      <vt:lpstr>Next Steps</vt:lpstr>
      <vt:lpstr>Thank you for your attention!</vt:lpstr>
      <vt:lpstr>Bonus Slides: External Errors</vt:lpstr>
      <vt:lpstr>FOGHAT at Köln: Azimuth Scans (Obstacles and external Interference)</vt:lpstr>
      <vt:lpstr>FOGHAT at Köln: Azimuth Scans (Obstacles and external Interference)</vt:lpstr>
      <vt:lpstr>FOGHAT at Köln: Azimuth Scans (Obstacles and external Interference)</vt:lpstr>
      <vt:lpstr>FOGHAT at Köln: Azimuth Scans (Obstacles and external Interference)</vt:lpstr>
      <vt:lpstr>FOGHAT at Köln: Azimuth Scans (Obstacles and external Interference)</vt:lpstr>
      <vt:lpstr>FOGHAT at Köln: Azimuth Scans (Obstacles and external Interference)</vt:lpstr>
    </vt:vector>
  </TitlesOfParts>
  <Company>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debora schiffer</dc:creator>
  <cp:lastModifiedBy>Tobsen Boe</cp:lastModifiedBy>
  <cp:revision>178</cp:revision>
  <dcterms:created xsi:type="dcterms:W3CDTF">2017-04-11T15:02:11Z</dcterms:created>
  <dcterms:modified xsi:type="dcterms:W3CDTF">2021-09-20T12:02:50Z</dcterms:modified>
</cp:coreProperties>
</file>