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6"/>
  </p:notesMasterIdLst>
  <p:handoutMasterIdLst>
    <p:handoutMasterId r:id="rId7"/>
  </p:handoutMasterIdLst>
  <p:sldIdLst>
    <p:sldId id="305" r:id="rId2"/>
    <p:sldId id="300" r:id="rId3"/>
    <p:sldId id="301" r:id="rId4"/>
    <p:sldId id="30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7A93"/>
    <a:srgbClr val="D83C4F"/>
    <a:srgbClr val="EEA9B2"/>
    <a:srgbClr val="BA06A5"/>
    <a:srgbClr val="E84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85" autoAdjust="0"/>
    <p:restoredTop sz="94660"/>
  </p:normalViewPr>
  <p:slideViewPr>
    <p:cSldViewPr snapToGrid="0">
      <p:cViewPr varScale="1">
        <p:scale>
          <a:sx n="96" d="100"/>
          <a:sy n="96" d="100"/>
        </p:scale>
        <p:origin x="6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E0D79C9A-F8BE-4D45-B8EA-E7026A6EFF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04B07D-2A8A-4FF3-93A1-908C02CE517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C4C00-A796-4676-85A7-E483A41FD712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B8B5D56-CFFB-411A-A5C9-3D5E426F1C9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417DD03-6B4E-4C4F-890C-BC28740670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1852C-751A-4528-8A2A-85454042A1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84990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4AA7D-A1B8-470F-AE18-7C936727A201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D9E18-6A82-4BEB-8810-1BD0D267E0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5534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57A9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360363" indent="-360363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4863" indent="-347663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457A93"/>
              </a:buClr>
              <a:buFont typeface="Wingdings" panose="05000000000000000000" pitchFamily="2" charset="2"/>
              <a:buChar char="§"/>
              <a:tabLst>
                <a:tab pos="1255713" algn="l"/>
              </a:tabLst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6075" indent="-244475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0575" indent="-231775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6738994"/>
            <a:ext cx="12192000" cy="119006"/>
          </a:xfrm>
          <a:prstGeom prst="rect">
            <a:avLst/>
          </a:prstGeom>
          <a:solidFill>
            <a:srgbClr val="457A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9" name="Rechteck 8"/>
          <p:cNvSpPr/>
          <p:nvPr userDrawn="1"/>
        </p:nvSpPr>
        <p:spPr>
          <a:xfrm>
            <a:off x="797045" y="6383868"/>
            <a:ext cx="84398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err="1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ExOb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Seminar </a:t>
            </a:r>
            <a:r>
              <a:rPr lang="de-DE" altLang="de-DE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T. Böck | 19.07.2021</a:t>
            </a:r>
          </a:p>
        </p:txBody>
      </p:sp>
      <p:pic>
        <p:nvPicPr>
          <p:cNvPr id="10" name="Picture 4" descr="M:\Marketing\CD\CD_Logos\UzK_Logo_Quadrat_uniblau\UzK_LogoQuadra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8025" y="5702198"/>
            <a:ext cx="1517275" cy="77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46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57A9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8" name="Rechteck 7"/>
          <p:cNvSpPr/>
          <p:nvPr userDrawn="1"/>
        </p:nvSpPr>
        <p:spPr>
          <a:xfrm>
            <a:off x="0" y="6738994"/>
            <a:ext cx="12192000" cy="119006"/>
          </a:xfrm>
          <a:prstGeom prst="rect">
            <a:avLst/>
          </a:prstGeom>
          <a:solidFill>
            <a:srgbClr val="457A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11" name="Picture 4" descr="M:\Marketing\CD\CD_Logos\UzK_Logo_Quadrat_uniblau\UzK_LogoQuadra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8025" y="5702198"/>
            <a:ext cx="1517275" cy="77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hteck 11"/>
          <p:cNvSpPr/>
          <p:nvPr userDrawn="1"/>
        </p:nvSpPr>
        <p:spPr>
          <a:xfrm>
            <a:off x="797044" y="6383868"/>
            <a:ext cx="84612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err="1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ExOb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Seminar </a:t>
            </a:r>
            <a:r>
              <a:rPr lang="de-DE" altLang="de-DE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T. Böck | 19.07.2021</a:t>
            </a:r>
          </a:p>
        </p:txBody>
      </p:sp>
    </p:spTree>
    <p:extLst>
      <p:ext uri="{BB962C8B-B14F-4D97-AF65-F5344CB8AC3E}">
        <p14:creationId xmlns:p14="http://schemas.microsoft.com/office/powerpoint/2010/main" val="200042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632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9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03852" y="1068525"/>
            <a:ext cx="10515600" cy="763588"/>
          </a:xfrm>
        </p:spPr>
        <p:txBody>
          <a:bodyPr/>
          <a:lstStyle/>
          <a:p>
            <a:pPr algn="ctr"/>
            <a:r>
              <a:rPr lang="de-DE" sz="3600" dirty="0">
                <a:solidFill>
                  <a:srgbClr val="C00000"/>
                </a:solidFill>
              </a:rPr>
              <a:t>MIA:</a:t>
            </a:r>
            <a:br>
              <a:rPr lang="de-DE" sz="3600" dirty="0">
                <a:solidFill>
                  <a:srgbClr val="C00000"/>
                </a:solidFill>
              </a:rPr>
            </a:br>
            <a:br>
              <a:rPr lang="de-DE" sz="3600" dirty="0">
                <a:solidFill>
                  <a:srgbClr val="C00000"/>
                </a:solidFill>
              </a:rPr>
            </a:br>
            <a:r>
              <a:rPr lang="en-US" sz="3600" dirty="0">
                <a:solidFill>
                  <a:srgbClr val="C00000"/>
                </a:solidFill>
              </a:rPr>
              <a:t>RTTOV-</a:t>
            </a:r>
            <a:r>
              <a:rPr lang="en-US" sz="3600" dirty="0" err="1">
                <a:solidFill>
                  <a:srgbClr val="C00000"/>
                </a:solidFill>
              </a:rPr>
              <a:t>gb</a:t>
            </a:r>
            <a:r>
              <a:rPr lang="en-US" sz="3600" dirty="0">
                <a:solidFill>
                  <a:srgbClr val="C00000"/>
                </a:solidFill>
              </a:rPr>
              <a:t> – adapting the fast radiative transfer model RTTOV for</a:t>
            </a:r>
            <a:br>
              <a:rPr lang="en-US" sz="3600" dirty="0">
                <a:solidFill>
                  <a:srgbClr val="C00000"/>
                </a:solidFill>
              </a:rPr>
            </a:br>
            <a:r>
              <a:rPr lang="en-US" sz="3600" dirty="0">
                <a:solidFill>
                  <a:srgbClr val="C00000"/>
                </a:solidFill>
              </a:rPr>
              <a:t>the assimilation of ground-based microwave radiometer</a:t>
            </a:r>
            <a:br>
              <a:rPr lang="en-US" sz="3600" dirty="0">
                <a:solidFill>
                  <a:srgbClr val="C00000"/>
                </a:solidFill>
              </a:rPr>
            </a:br>
            <a:r>
              <a:rPr lang="en-US" sz="3600" dirty="0">
                <a:solidFill>
                  <a:srgbClr val="C00000"/>
                </a:solidFill>
              </a:rPr>
              <a:t>observations</a:t>
            </a:r>
            <a:br>
              <a:rPr lang="en-US" sz="3600" dirty="0">
                <a:solidFill>
                  <a:srgbClr val="C00000"/>
                </a:solidFill>
              </a:rPr>
            </a:br>
            <a:r>
              <a:rPr lang="en-US" sz="3600" dirty="0">
                <a:solidFill>
                  <a:srgbClr val="C00000"/>
                </a:solidFill>
              </a:rPr>
              <a:t>(Francesco De Angelis et al.)</a:t>
            </a:r>
            <a:endParaRPr lang="de-DE" sz="3600" dirty="0">
              <a:solidFill>
                <a:srgbClr val="C00000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10E263C-BF2C-49B0-8126-262A4862C1C0}"/>
              </a:ext>
            </a:extLst>
          </p:cNvPr>
          <p:cNvSpPr txBox="1"/>
          <p:nvPr/>
        </p:nvSpPr>
        <p:spPr>
          <a:xfrm>
            <a:off x="11787188" y="6176963"/>
            <a:ext cx="4048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A80803C-F3CA-42D3-8E5E-F589C7428F54}" type="slidenum">
              <a:rPr lang="de-DE" sz="1400" smtClean="0"/>
              <a:t>1</a:t>
            </a:fld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988300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3588"/>
          </a:xfrm>
        </p:spPr>
        <p:txBody>
          <a:bodyPr/>
          <a:lstStyle/>
          <a:p>
            <a:r>
              <a:rPr lang="de-DE" sz="3600" dirty="0" err="1">
                <a:solidFill>
                  <a:srgbClr val="C00000"/>
                </a:solidFill>
              </a:rPr>
              <a:t>Comparison</a:t>
            </a:r>
            <a:r>
              <a:rPr lang="de-DE" sz="3600" dirty="0">
                <a:solidFill>
                  <a:srgbClr val="C00000"/>
                </a:solidFill>
              </a:rPr>
              <a:t> 1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CA4C9C36-2597-4359-A267-8603BA8D21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025" y="1246063"/>
            <a:ext cx="5835950" cy="4870700"/>
          </a:xfr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D10E263C-BF2C-49B0-8126-262A4862C1C0}"/>
              </a:ext>
            </a:extLst>
          </p:cNvPr>
          <p:cNvSpPr txBox="1"/>
          <p:nvPr/>
        </p:nvSpPr>
        <p:spPr>
          <a:xfrm>
            <a:off x="11787188" y="6176963"/>
            <a:ext cx="4048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A80803C-F3CA-42D3-8E5E-F589C7428F54}" type="slidenum">
              <a:rPr lang="de-DE" sz="1400" smtClean="0"/>
              <a:t>2</a:t>
            </a:fld>
            <a:endParaRPr lang="de-DE" sz="14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27AF97C-FB45-4087-8B21-2E2DE52841C9}"/>
              </a:ext>
            </a:extLst>
          </p:cNvPr>
          <p:cNvSpPr txBox="1"/>
          <p:nvPr/>
        </p:nvSpPr>
        <p:spPr>
          <a:xfrm>
            <a:off x="481631" y="1443841"/>
            <a:ext cx="251983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Figure 3: Bias (black solid line), rms (blue dashed line), and maximum (cyan dashed line) of </a:t>
            </a:r>
            <a:r>
              <a:rPr lang="en-US" sz="1400" b="1" dirty="0"/>
              <a:t>TB difference between RTTOV-</a:t>
            </a:r>
            <a:r>
              <a:rPr lang="en-US" sz="1400" b="1" dirty="0" err="1"/>
              <a:t>gb</a:t>
            </a:r>
            <a:r>
              <a:rPr lang="en-US" sz="1400" b="1" dirty="0"/>
              <a:t> and LBL</a:t>
            </a:r>
          </a:p>
          <a:p>
            <a:r>
              <a:rPr lang="en-US" sz="1400" b="1" dirty="0"/>
              <a:t>R98 (Rosenkranz, 1998)</a:t>
            </a:r>
            <a:r>
              <a:rPr lang="en-US" sz="1400" dirty="0"/>
              <a:t> for the </a:t>
            </a:r>
            <a:r>
              <a:rPr lang="en-US" sz="1400" b="1" dirty="0"/>
              <a:t>dependent 83-proﬁle </a:t>
            </a:r>
            <a:r>
              <a:rPr lang="en-US" sz="1400" dirty="0"/>
              <a:t>set and the best training conﬁguration (R98 minus RTTOV-</a:t>
            </a:r>
            <a:r>
              <a:rPr lang="en-US" sz="1400" dirty="0" err="1"/>
              <a:t>gb</a:t>
            </a:r>
            <a:r>
              <a:rPr lang="en-US" sz="1400" dirty="0"/>
              <a:t>). Top panels: K-band</a:t>
            </a:r>
          </a:p>
          <a:p>
            <a:r>
              <a:rPr lang="en-US" sz="1400" dirty="0"/>
              <a:t>channels; bottom panels: V-band channels. Panels (a),(b),(c), and (d) report results at 90, 30, 19, and 10◦ elevation angle, respectively. Note</a:t>
            </a:r>
          </a:p>
          <a:p>
            <a:r>
              <a:rPr lang="en-US" sz="1400" dirty="0"/>
              <a:t>that the top panel (d) has a different y axis scale with respect to the other top panels.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768481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3588"/>
          </a:xfrm>
        </p:spPr>
        <p:txBody>
          <a:bodyPr/>
          <a:lstStyle/>
          <a:p>
            <a:r>
              <a:rPr lang="de-DE" sz="3600" dirty="0" err="1">
                <a:solidFill>
                  <a:srgbClr val="C00000"/>
                </a:solidFill>
              </a:rPr>
              <a:t>Comparison</a:t>
            </a:r>
            <a:r>
              <a:rPr lang="de-DE" sz="3600" dirty="0">
                <a:solidFill>
                  <a:srgbClr val="C00000"/>
                </a:solidFill>
              </a:rPr>
              <a:t> 2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774982D5-8354-4E30-AC89-8F6FC703FA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200" y="1242887"/>
            <a:ext cx="5829600" cy="4877051"/>
          </a:xfr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D10E263C-BF2C-49B0-8126-262A4862C1C0}"/>
              </a:ext>
            </a:extLst>
          </p:cNvPr>
          <p:cNvSpPr txBox="1"/>
          <p:nvPr/>
        </p:nvSpPr>
        <p:spPr>
          <a:xfrm>
            <a:off x="11787188" y="6176963"/>
            <a:ext cx="4048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A80803C-F3CA-42D3-8E5E-F589C7428F54}" type="slidenum">
              <a:rPr lang="de-DE" sz="1400" smtClean="0"/>
              <a:t>3</a:t>
            </a:fld>
            <a:endParaRPr lang="de-DE" sz="14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43E1FAA-B868-4622-A0E2-AE042FCE0E2E}"/>
              </a:ext>
            </a:extLst>
          </p:cNvPr>
          <p:cNvSpPr txBox="1"/>
          <p:nvPr/>
        </p:nvSpPr>
        <p:spPr>
          <a:xfrm>
            <a:off x="481631" y="1443841"/>
            <a:ext cx="25198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Figure 4: Same as Fig. 3 but for the </a:t>
            </a:r>
            <a:r>
              <a:rPr lang="en-US" sz="1400" b="1" dirty="0"/>
              <a:t>independent 52-proﬁle </a:t>
            </a:r>
            <a:r>
              <a:rPr lang="en-US" sz="1400" dirty="0"/>
              <a:t>set (</a:t>
            </a:r>
            <a:r>
              <a:rPr lang="en-US" sz="1400" b="1" dirty="0"/>
              <a:t>R98 minus RTTOV-</a:t>
            </a:r>
            <a:r>
              <a:rPr lang="en-US" sz="1400" b="1" dirty="0" err="1"/>
              <a:t>gb</a:t>
            </a:r>
            <a:r>
              <a:rPr lang="en-US" sz="1400" dirty="0"/>
              <a:t>). Top panels: K-band channels; bottom panels: V-band</a:t>
            </a:r>
          </a:p>
          <a:p>
            <a:r>
              <a:rPr lang="en-US" sz="1400" dirty="0"/>
              <a:t>channels. Panels (a),(b),(c), and (d) report results at 90, 30, 19, and 10◦ elevation angle, respectively. Note that top panel (d) has a different</a:t>
            </a:r>
          </a:p>
          <a:p>
            <a:r>
              <a:rPr lang="en-US" sz="1400" dirty="0"/>
              <a:t>y axis scale to the other top panels.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403784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3588"/>
          </a:xfrm>
        </p:spPr>
        <p:txBody>
          <a:bodyPr/>
          <a:lstStyle/>
          <a:p>
            <a:r>
              <a:rPr lang="de-DE" sz="3600" dirty="0" err="1">
                <a:solidFill>
                  <a:srgbClr val="C00000"/>
                </a:solidFill>
              </a:rPr>
              <a:t>Comparison</a:t>
            </a:r>
            <a:r>
              <a:rPr lang="de-DE" sz="3600" dirty="0">
                <a:solidFill>
                  <a:srgbClr val="C00000"/>
                </a:solidFill>
              </a:rPr>
              <a:t> 3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813F9724-D792-4A66-AD81-DD344585FA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886" y="1224703"/>
            <a:ext cx="5835950" cy="2336920"/>
          </a:xfr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D10E263C-BF2C-49B0-8126-262A4862C1C0}"/>
              </a:ext>
            </a:extLst>
          </p:cNvPr>
          <p:cNvSpPr txBox="1"/>
          <p:nvPr/>
        </p:nvSpPr>
        <p:spPr>
          <a:xfrm>
            <a:off x="11787188" y="6176963"/>
            <a:ext cx="4048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A80803C-F3CA-42D3-8E5E-F589C7428F54}" type="slidenum">
              <a:rPr lang="de-DE" sz="1400" smtClean="0"/>
              <a:t>4</a:t>
            </a:fld>
            <a:endParaRPr lang="de-DE" sz="14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1E9F720-9E99-4FF0-A018-961E6ACBD43C}"/>
              </a:ext>
            </a:extLst>
          </p:cNvPr>
          <p:cNvSpPr txBox="1"/>
          <p:nvPr/>
        </p:nvSpPr>
        <p:spPr>
          <a:xfrm>
            <a:off x="642174" y="1224703"/>
            <a:ext cx="234533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Figure 5. Bias (</a:t>
            </a:r>
            <a:r>
              <a:rPr lang="de-DE" sz="1400" dirty="0" err="1"/>
              <a:t>black</a:t>
            </a:r>
            <a:r>
              <a:rPr lang="de-DE" sz="1400" dirty="0"/>
              <a:t> solid </a:t>
            </a:r>
            <a:r>
              <a:rPr lang="de-DE" sz="1400" dirty="0" err="1"/>
              <a:t>line</a:t>
            </a:r>
            <a:r>
              <a:rPr lang="de-DE" sz="1400" dirty="0"/>
              <a:t>), </a:t>
            </a:r>
            <a:r>
              <a:rPr lang="de-DE" sz="1400" dirty="0" err="1"/>
              <a:t>standard</a:t>
            </a:r>
            <a:r>
              <a:rPr lang="de-DE" sz="1400" dirty="0"/>
              <a:t> </a:t>
            </a:r>
            <a:r>
              <a:rPr lang="de-DE" sz="1400" dirty="0" err="1"/>
              <a:t>deviation</a:t>
            </a:r>
            <a:r>
              <a:rPr lang="de-DE" sz="1400" dirty="0"/>
              <a:t> (</a:t>
            </a:r>
            <a:r>
              <a:rPr lang="de-DE" sz="1400" dirty="0" err="1"/>
              <a:t>red</a:t>
            </a:r>
            <a:r>
              <a:rPr lang="de-DE" sz="1400" dirty="0"/>
              <a:t> </a:t>
            </a:r>
            <a:r>
              <a:rPr lang="de-DE" sz="1400" dirty="0" err="1"/>
              <a:t>dashed</a:t>
            </a:r>
            <a:r>
              <a:rPr lang="de-DE" sz="1400" dirty="0"/>
              <a:t> </a:t>
            </a:r>
            <a:r>
              <a:rPr lang="de-DE" sz="1400" dirty="0" err="1"/>
              <a:t>line</a:t>
            </a:r>
            <a:r>
              <a:rPr lang="de-DE" sz="1400" dirty="0"/>
              <a:t>), and </a:t>
            </a:r>
            <a:r>
              <a:rPr lang="de-DE" sz="1400" dirty="0" err="1"/>
              <a:t>rms</a:t>
            </a:r>
            <a:r>
              <a:rPr lang="de-DE" sz="1400" dirty="0"/>
              <a:t> (</a:t>
            </a:r>
            <a:r>
              <a:rPr lang="de-DE" sz="1400" dirty="0" err="1"/>
              <a:t>blue</a:t>
            </a:r>
            <a:r>
              <a:rPr lang="de-DE" sz="1400" dirty="0"/>
              <a:t> </a:t>
            </a:r>
            <a:r>
              <a:rPr lang="de-DE" sz="1400" dirty="0" err="1"/>
              <a:t>dashed</a:t>
            </a:r>
            <a:r>
              <a:rPr lang="de-DE" sz="1400" dirty="0"/>
              <a:t> </a:t>
            </a:r>
            <a:r>
              <a:rPr lang="de-DE" sz="1400" dirty="0" err="1"/>
              <a:t>line</a:t>
            </a:r>
            <a:r>
              <a:rPr lang="de-DE" sz="1400" dirty="0"/>
              <a:t>)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b="1" dirty="0"/>
              <a:t>TB </a:t>
            </a:r>
            <a:r>
              <a:rPr lang="de-DE" sz="1400" b="1" dirty="0" err="1"/>
              <a:t>differences</a:t>
            </a:r>
            <a:r>
              <a:rPr lang="de-DE" sz="1400" b="1" dirty="0"/>
              <a:t> </a:t>
            </a:r>
            <a:r>
              <a:rPr lang="de-DE" sz="1400" b="1" dirty="0" err="1"/>
              <a:t>between</a:t>
            </a:r>
            <a:r>
              <a:rPr lang="de-DE" sz="1400" b="1" dirty="0"/>
              <a:t> RTTOV-</a:t>
            </a:r>
            <a:r>
              <a:rPr lang="de-DE" sz="1400" b="1" dirty="0" err="1"/>
              <a:t>gb</a:t>
            </a:r>
            <a:r>
              <a:rPr lang="de-DE" sz="1400" b="1" dirty="0"/>
              <a:t> and</a:t>
            </a:r>
          </a:p>
          <a:p>
            <a:r>
              <a:rPr lang="de-DE" sz="1400" b="1" dirty="0" err="1"/>
              <a:t>the</a:t>
            </a:r>
            <a:r>
              <a:rPr lang="de-DE" sz="1400" b="1" dirty="0"/>
              <a:t> </a:t>
            </a:r>
            <a:r>
              <a:rPr lang="de-DE" sz="1400" b="1" dirty="0" err="1"/>
              <a:t>reference</a:t>
            </a:r>
            <a:r>
              <a:rPr lang="de-DE" sz="1400" b="1" dirty="0"/>
              <a:t> </a:t>
            </a:r>
            <a:r>
              <a:rPr lang="de-DE" sz="1400" b="1" dirty="0" err="1"/>
              <a:t>radiative</a:t>
            </a:r>
            <a:r>
              <a:rPr lang="de-DE" sz="1400" b="1" dirty="0"/>
              <a:t> </a:t>
            </a:r>
            <a:r>
              <a:rPr lang="de-DE" sz="1400" b="1" dirty="0" err="1"/>
              <a:t>transfer</a:t>
            </a:r>
            <a:r>
              <a:rPr lang="de-DE" sz="1400" b="1" dirty="0"/>
              <a:t> </a:t>
            </a:r>
            <a:r>
              <a:rPr lang="de-DE" sz="1400" b="1" dirty="0" err="1"/>
              <a:t>model</a:t>
            </a:r>
            <a:r>
              <a:rPr lang="de-DE" sz="1400" b="1" dirty="0"/>
              <a:t> ARTS</a:t>
            </a:r>
            <a:r>
              <a:rPr lang="de-DE" sz="1400" dirty="0"/>
              <a:t> (Eriksson and Buehler, 2015), </a:t>
            </a:r>
            <a:r>
              <a:rPr lang="de-DE" sz="1400" dirty="0" err="1"/>
              <a:t>for</a:t>
            </a:r>
            <a:r>
              <a:rPr lang="de-DE" sz="1400" dirty="0"/>
              <a:t> </a:t>
            </a:r>
            <a:r>
              <a:rPr lang="de-DE" sz="1400" dirty="0" err="1"/>
              <a:t>both</a:t>
            </a:r>
            <a:r>
              <a:rPr lang="de-DE" sz="1400" dirty="0"/>
              <a:t> </a:t>
            </a:r>
            <a:r>
              <a:rPr lang="de-DE" sz="1400" dirty="0" err="1"/>
              <a:t>clear</a:t>
            </a:r>
            <a:r>
              <a:rPr lang="de-DE" sz="1400" dirty="0"/>
              <a:t> (a1–2) and </a:t>
            </a:r>
            <a:r>
              <a:rPr lang="de-DE" sz="1400" dirty="0" err="1"/>
              <a:t>cloudy</a:t>
            </a:r>
            <a:r>
              <a:rPr lang="de-DE" sz="1400" dirty="0"/>
              <a:t> (b1–2) </a:t>
            </a:r>
            <a:r>
              <a:rPr lang="de-DE" sz="1400" dirty="0" err="1"/>
              <a:t>sky</a:t>
            </a:r>
            <a:r>
              <a:rPr lang="de-DE" sz="1400" dirty="0"/>
              <a:t> </a:t>
            </a:r>
            <a:r>
              <a:rPr lang="de-DE" sz="1400" dirty="0" err="1"/>
              <a:t>conditions</a:t>
            </a:r>
            <a:r>
              <a:rPr lang="de-DE" sz="1400" dirty="0"/>
              <a:t> (ARTS</a:t>
            </a:r>
          </a:p>
          <a:p>
            <a:r>
              <a:rPr lang="de-DE" sz="1400" dirty="0"/>
              <a:t>minus RTTOV-</a:t>
            </a:r>
            <a:r>
              <a:rPr lang="de-DE" sz="1400" dirty="0" err="1"/>
              <a:t>gb</a:t>
            </a:r>
            <a:r>
              <a:rPr lang="de-DE" sz="1400" dirty="0"/>
              <a:t>). Panels (a1, b1–a2, b2) </a:t>
            </a:r>
            <a:r>
              <a:rPr lang="de-DE" sz="1400" dirty="0" err="1"/>
              <a:t>are</a:t>
            </a:r>
            <a:r>
              <a:rPr lang="de-DE" sz="1400" dirty="0"/>
              <a:t> </a:t>
            </a:r>
            <a:r>
              <a:rPr lang="de-DE" sz="1400" dirty="0" err="1"/>
              <a:t>for</a:t>
            </a:r>
            <a:r>
              <a:rPr lang="de-DE" sz="1400" dirty="0"/>
              <a:t> K- and V-band </a:t>
            </a:r>
            <a:r>
              <a:rPr lang="de-DE" sz="1400" dirty="0" err="1"/>
              <a:t>channels</a:t>
            </a:r>
            <a:r>
              <a:rPr lang="de-DE" sz="1400" dirty="0"/>
              <a:t>, </a:t>
            </a:r>
            <a:r>
              <a:rPr lang="de-DE" sz="1400" dirty="0" err="1"/>
              <a:t>respectively</a:t>
            </a:r>
            <a:r>
              <a:rPr lang="de-DE" sz="1400" dirty="0"/>
              <a:t>. All </a:t>
            </a:r>
            <a:r>
              <a:rPr lang="de-DE" sz="1400" dirty="0" err="1"/>
              <a:t>panels</a:t>
            </a:r>
            <a:r>
              <a:rPr lang="de-DE" sz="1400" dirty="0"/>
              <a:t> </a:t>
            </a:r>
            <a:r>
              <a:rPr lang="de-DE" sz="1400" dirty="0" err="1"/>
              <a:t>report</a:t>
            </a:r>
            <a:r>
              <a:rPr lang="de-DE" sz="1400" dirty="0"/>
              <a:t> </a:t>
            </a:r>
            <a:r>
              <a:rPr lang="de-DE" sz="1400" dirty="0" err="1"/>
              <a:t>results</a:t>
            </a:r>
            <a:r>
              <a:rPr lang="de-DE" sz="1400" dirty="0"/>
              <a:t> at 90◦ </a:t>
            </a:r>
            <a:r>
              <a:rPr lang="de-DE" sz="1400" dirty="0" err="1"/>
              <a:t>elevation</a:t>
            </a:r>
            <a:r>
              <a:rPr lang="de-DE" sz="1400" dirty="0"/>
              <a:t> angle.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E8992B9-B64F-4354-A91F-D7EA64B2B0F4}"/>
              </a:ext>
            </a:extLst>
          </p:cNvPr>
          <p:cNvSpPr txBox="1"/>
          <p:nvPr/>
        </p:nvSpPr>
        <p:spPr>
          <a:xfrm>
            <a:off x="3336513" y="4104330"/>
            <a:ext cx="596803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Comparing Figs. 4 and 5, we no-</a:t>
            </a:r>
          </a:p>
          <a:p>
            <a:r>
              <a:rPr lang="en-US" sz="1400" dirty="0"/>
              <a:t>tice slightly larger differences (by 0.1–0.2 K) in the RTTOV-</a:t>
            </a:r>
          </a:p>
          <a:p>
            <a:r>
              <a:rPr lang="en-US" sz="1400" dirty="0" err="1"/>
              <a:t>gb</a:t>
            </a:r>
            <a:r>
              <a:rPr lang="en-US" sz="1400" dirty="0"/>
              <a:t> vs. ARTS than in the RTTOV-</a:t>
            </a:r>
            <a:r>
              <a:rPr lang="en-US" sz="1400" dirty="0" err="1"/>
              <a:t>gb</a:t>
            </a:r>
            <a:r>
              <a:rPr lang="en-US" sz="1400" dirty="0"/>
              <a:t> vs. R98 tests. We at-</a:t>
            </a:r>
          </a:p>
          <a:p>
            <a:r>
              <a:rPr lang="en-US" sz="1400" dirty="0"/>
              <a:t>tribute this to the fact that RTTOV-</a:t>
            </a:r>
            <a:r>
              <a:rPr lang="en-US" sz="1400" dirty="0" err="1"/>
              <a:t>gb</a:t>
            </a:r>
            <a:r>
              <a:rPr lang="en-US" sz="1400" dirty="0"/>
              <a:t> is totally independent</a:t>
            </a:r>
          </a:p>
          <a:p>
            <a:r>
              <a:rPr lang="en-US" sz="1400" dirty="0"/>
              <a:t>of ARTS and moreover to the speciﬁc proﬁle dataset, which</a:t>
            </a:r>
          </a:p>
          <a:p>
            <a:r>
              <a:rPr lang="en-US" sz="1400" dirty="0"/>
              <a:t>likely introduces biases with respect to the RTTOV-</a:t>
            </a:r>
            <a:r>
              <a:rPr lang="en-US" sz="1400" dirty="0" err="1"/>
              <a:t>gb</a:t>
            </a:r>
            <a:r>
              <a:rPr lang="en-US" sz="1400" dirty="0"/>
              <a:t> train-</a:t>
            </a:r>
          </a:p>
          <a:p>
            <a:r>
              <a:rPr lang="en-US" sz="1400" dirty="0" err="1"/>
              <a:t>ing</a:t>
            </a:r>
            <a:r>
              <a:rPr lang="en-US" sz="1400" dirty="0"/>
              <a:t> climatology.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982708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391</Words>
  <Application>Microsoft Office PowerPoint</Application>
  <PresentationFormat>Breitbild</PresentationFormat>
  <Paragraphs>25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</vt:lpstr>
      <vt:lpstr>MIA:  RTTOV-gb – adapting the fast radiative transfer model RTTOV for the assimilation of ground-based microwave radiometer observations (Francesco De Angelis et al.)</vt:lpstr>
      <vt:lpstr>Comparison 1</vt:lpstr>
      <vt:lpstr>Comparison 2</vt:lpstr>
      <vt:lpstr>Comparison 3</vt:lpstr>
    </vt:vector>
  </TitlesOfParts>
  <Company>Universität zu Köln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debora schiffer</dc:creator>
  <cp:lastModifiedBy>Tobsen Boe</cp:lastModifiedBy>
  <cp:revision>157</cp:revision>
  <dcterms:created xsi:type="dcterms:W3CDTF">2017-04-11T15:02:11Z</dcterms:created>
  <dcterms:modified xsi:type="dcterms:W3CDTF">2021-09-20T08:52:13Z</dcterms:modified>
</cp:coreProperties>
</file>