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3"/>
  </p:notesMasterIdLst>
  <p:sldIdLst>
    <p:sldId id="281" r:id="rId2"/>
    <p:sldId id="282" r:id="rId3"/>
    <p:sldId id="503" r:id="rId4"/>
    <p:sldId id="304" r:id="rId5"/>
    <p:sldId id="504" r:id="rId6"/>
    <p:sldId id="509" r:id="rId7"/>
    <p:sldId id="510" r:id="rId8"/>
    <p:sldId id="507" r:id="rId9"/>
    <p:sldId id="299" r:id="rId10"/>
    <p:sldId id="512" r:id="rId11"/>
    <p:sldId id="511" r:id="rId12"/>
  </p:sldIdLst>
  <p:sldSz cx="12192000" cy="6858000"/>
  <p:notesSz cx="6858000" cy="9144000"/>
  <p:embeddedFontLst>
    <p:embeddedFont>
      <p:font typeface="Albert Sans Medium" pitchFamily="2" charset="77"/>
      <p:regular r:id="rId14"/>
      <p:bold r:id="rId15"/>
      <p:italic r:id="rId16"/>
      <p:boldItalic r:id="rId17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B5F8"/>
    <a:srgbClr val="619E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08" autoAdjust="0"/>
    <p:restoredTop sz="95352" autoAdjust="0"/>
  </p:normalViewPr>
  <p:slideViewPr>
    <p:cSldViewPr snapToGrid="0" showGuides="1">
      <p:cViewPr varScale="1">
        <p:scale>
          <a:sx n="113" d="100"/>
          <a:sy n="113" d="100"/>
        </p:scale>
        <p:origin x="208" y="17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E479C-8473-5649-B36A-750E7B20C633}" type="datetimeFigureOut">
              <a:rPr lang="de-DE" smtClean="0"/>
              <a:t>02.05.24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E2BE3-FDEB-B245-8AD9-FE155515E7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5969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E2BE3-FDEB-B245-8AD9-FE155515E7D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9060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24BC67-9B79-EF75-0AF0-8F81DF93E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7572" y="1925948"/>
            <a:ext cx="9561843" cy="2133241"/>
          </a:xfrm>
        </p:spPr>
        <p:txBody>
          <a:bodyPr anchor="b" anchorCtr="0">
            <a:noAutofit/>
          </a:bodyPr>
          <a:lstStyle>
            <a:lvl1pPr algn="l">
              <a:defRPr sz="44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526B7D-4039-F443-1E7D-319E5DF86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7571" y="4419338"/>
            <a:ext cx="9561843" cy="934634"/>
          </a:xfrm>
        </p:spPr>
        <p:txBody>
          <a:bodyPr>
            <a:noAutofit/>
          </a:bodyPr>
          <a:lstStyle>
            <a:lvl1pPr marL="0" indent="0" algn="l">
              <a:buNone/>
              <a:defRPr sz="2400" b="0" i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17BBDAD-58CA-FBFC-962B-8788EF0E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7465" y="565322"/>
            <a:ext cx="3033077" cy="1339001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E02AF2BB-2CD2-4D94-98F3-D812D58D6819}"/>
              </a:ext>
            </a:extLst>
          </p:cNvPr>
          <p:cNvSpPr/>
          <p:nvPr userDrawn="1"/>
        </p:nvSpPr>
        <p:spPr>
          <a:xfrm>
            <a:off x="436880" y="5786120"/>
            <a:ext cx="1686560" cy="1071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lbert Sans Medium" pitchFamily="2" charset="0"/>
            </a:endParaRP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8A660AAD-253B-4D87-9A9A-18D772FDF4B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676228" y="6308734"/>
            <a:ext cx="1221711" cy="24483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B7AFE83-4F19-462B-9CDE-B0F73FB92808}" type="datetime1">
              <a:rPr lang="de-DE" smtClean="0"/>
              <a:pPr/>
              <a:t>02.05.24</a:t>
            </a:fld>
            <a:endParaRPr lang="de-DE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00BD1182-8153-47B0-8C09-8B01CE0F67E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07571" y="6308734"/>
            <a:ext cx="5436284" cy="24483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INSTITUT FÜR GEOPHYSIK UND METEOROLOGIE</a:t>
            </a:r>
          </a:p>
        </p:txBody>
      </p:sp>
    </p:spTree>
    <p:extLst>
      <p:ext uri="{BB962C8B-B14F-4D97-AF65-F5344CB8AC3E}">
        <p14:creationId xmlns:p14="http://schemas.microsoft.com/office/powerpoint/2010/main" val="2332740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1094" userDrawn="1">
          <p15:clr>
            <a:srgbClr val="FBAE40"/>
          </p15:clr>
        </p15:guide>
        <p15:guide id="4" orient="horz" pos="913" userDrawn="1">
          <p15:clr>
            <a:srgbClr val="FBAE40"/>
          </p15:clr>
        </p15:guide>
        <p15:guide id="5" orient="horz" pos="6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titelfolie 0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587547-EC04-5499-1CC7-AF77F74DC3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846603"/>
            <a:ext cx="5210175" cy="2852737"/>
          </a:xfrm>
        </p:spPr>
        <p:txBody>
          <a:bodyPr anchor="t" anchorCtr="0">
            <a:noAutofit/>
          </a:bodyPr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Mastertitel </a:t>
            </a:r>
            <a:r>
              <a:rPr lang="de-DE" dirty="0" err="1"/>
              <a:t>format</a:t>
            </a:r>
            <a:r>
              <a:rPr lang="de-DE" dirty="0"/>
              <a:t>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D3C3C8B-B081-5C18-932E-69376A7990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151" y="331894"/>
            <a:ext cx="2608263" cy="1584219"/>
          </a:xfrm>
        </p:spPr>
        <p:txBody>
          <a:bodyPr>
            <a:noAutofit/>
          </a:bodyPr>
          <a:lstStyle>
            <a:lvl1pPr marL="0" indent="0">
              <a:buNone/>
              <a:defRPr sz="13200" b="1" i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2B626D3E-1B09-408A-A2C0-B68CF0D22C4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676227" y="6323366"/>
            <a:ext cx="1221711" cy="2448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640E49-9379-41A3-8ECE-DB18F4715D8E}" type="datetime1">
              <a:rPr lang="de-DE" smtClean="0"/>
              <a:pPr/>
              <a:t>02.05.24</a:t>
            </a:fld>
            <a:endParaRPr lang="de-DE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F81FADA3-B9FE-4EDC-B2A6-FAD998CE6A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499360" y="6323366"/>
            <a:ext cx="5169436" cy="2448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INSTITUT FÜR GEOPHYSIK UND METEOROLOGIE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1C3DB5F2-3F4E-4A12-9FEB-A876A951A9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897938" y="6323366"/>
            <a:ext cx="2743200" cy="2448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33FA4B0-7731-EC49-88EA-B5E921ABE78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8DCBB7A7-D78F-49F8-BEF4-049208F844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97738" y="6092825"/>
            <a:ext cx="4343400" cy="215909"/>
          </a:xfrm>
        </p:spPr>
        <p:txBody>
          <a:bodyPr anchor="ctr">
            <a:noAutofit/>
          </a:bodyPr>
          <a:lstStyle>
            <a:lvl1pPr marL="0" marR="0" indent="0" algn="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None/>
              <a:tabLst/>
              <a:defRPr sz="800">
                <a:solidFill>
                  <a:schemeClr val="bg2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 dirty="0"/>
              <a:t>Foto: Hier können Sie einen Bildnachweis einfügen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6D148F8-63C5-46C5-A34B-F98FD4597797}"/>
              </a:ext>
            </a:extLst>
          </p:cNvPr>
          <p:cNvSpPr/>
          <p:nvPr userDrawn="1"/>
        </p:nvSpPr>
        <p:spPr>
          <a:xfrm>
            <a:off x="9571216" y="-1026339"/>
            <a:ext cx="4300683" cy="4300683"/>
          </a:xfrm>
          <a:prstGeom prst="ellipse">
            <a:avLst/>
          </a:prstGeom>
          <a:noFill/>
          <a:ln w="444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98EFC909-035C-4262-9908-EF1702D9EF0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93212" y="968591"/>
            <a:ext cx="4730751" cy="4730749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marR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None/>
              <a:tabLst/>
              <a:defRPr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Hier können Sie ein Bild einfügen</a:t>
            </a:r>
          </a:p>
        </p:txBody>
      </p:sp>
    </p:spTree>
    <p:extLst>
      <p:ext uri="{BB962C8B-B14F-4D97-AF65-F5344CB8AC3E}">
        <p14:creationId xmlns:p14="http://schemas.microsoft.com/office/powerpoint/2010/main" val="195425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E09D31D-F38C-EEB6-B21C-18608CCD2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2B626D3E-1B09-408A-A2C0-B68CF0D22C4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676227" y="6323366"/>
            <a:ext cx="1221711" cy="2448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CF1BF0E-C4E2-4891-8B35-B665088FCB7D}" type="datetime1">
              <a:rPr lang="de-DE" smtClean="0"/>
              <a:pPr/>
              <a:t>02.05.24</a:t>
            </a:fld>
            <a:endParaRPr lang="de-DE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F81FADA3-B9FE-4EDC-B2A6-FAD998CE6A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07571" y="6308734"/>
            <a:ext cx="5436284" cy="2448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INSTITUT FÜR GEOPHYSIK UND METEOROLOGIE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1C3DB5F2-3F4E-4A12-9FEB-A876A951A9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897938" y="6323366"/>
            <a:ext cx="2743200" cy="2448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33FA4B0-7731-EC49-88EA-B5E921ABE78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849ABC20-F75F-4E1D-BD15-DBC9D6909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7572" y="1925948"/>
            <a:ext cx="9561843" cy="2133241"/>
          </a:xfrm>
        </p:spPr>
        <p:txBody>
          <a:bodyPr anchor="b" anchorCtr="0">
            <a:noAutofit/>
          </a:bodyPr>
          <a:lstStyle>
            <a:lvl1pPr algn="l"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C0968FB3-E8DB-458A-A4F8-BFA34FFE8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7571" y="4419338"/>
            <a:ext cx="9561843" cy="934634"/>
          </a:xfrm>
        </p:spPr>
        <p:txBody>
          <a:bodyPr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AFD1DD12-F043-4583-B836-133EAD4FE0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5603" y="568914"/>
            <a:ext cx="3016801" cy="133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5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3">
    <p:bg>
      <p:bgPr>
        <a:solidFill>
          <a:srgbClr val="619E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162475E-C213-438E-BB37-4F3ED8A69BD5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DC936E9E-59F5-471F-A631-941270C81F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16" t="-45931" r="12815" b="1233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915E9D18-F2CB-4662-8EBA-659941955F9A}"/>
                </a:ext>
              </a:extLst>
            </p:cNvPr>
            <p:cNvSpPr/>
            <p:nvPr userDrawn="1"/>
          </p:nvSpPr>
          <p:spPr>
            <a:xfrm>
              <a:off x="0" y="2168872"/>
              <a:ext cx="12192000" cy="2695227"/>
            </a:xfrm>
            <a:prstGeom prst="rect">
              <a:avLst/>
            </a:prstGeom>
            <a:gradFill flip="none" rotWithShape="1">
              <a:gsLst>
                <a:gs pos="0">
                  <a:srgbClr val="619ECF">
                    <a:alpha val="0"/>
                  </a:srgbClr>
                </a:gs>
                <a:gs pos="86000">
                  <a:srgbClr val="619ECF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bg1"/>
                </a:solidFill>
                <a:latin typeface="Albert Sans Medium" pitchFamily="2" charset="0"/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80ABACE3-7650-415C-BEB6-3AC3C3EFBBC7}"/>
                </a:ext>
              </a:extLst>
            </p:cNvPr>
            <p:cNvSpPr/>
            <p:nvPr userDrawn="1"/>
          </p:nvSpPr>
          <p:spPr>
            <a:xfrm>
              <a:off x="0" y="4162772"/>
              <a:ext cx="6838950" cy="2695227"/>
            </a:xfrm>
            <a:prstGeom prst="rect">
              <a:avLst/>
            </a:prstGeom>
            <a:gradFill flip="none" rotWithShape="1">
              <a:gsLst>
                <a:gs pos="75000">
                  <a:srgbClr val="002060">
                    <a:alpha val="0"/>
                  </a:srgbClr>
                </a:gs>
                <a:gs pos="100000">
                  <a:schemeClr val="accent1">
                    <a:lumMod val="100000"/>
                    <a:alpha val="4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bg1"/>
                </a:solidFill>
                <a:latin typeface="Albert Sans Medium" pitchFamily="2" charset="0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A524BC67-9B79-EF75-0AF0-8F81DF93E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7572" y="1925716"/>
            <a:ext cx="9561843" cy="2133473"/>
          </a:xfrm>
        </p:spPr>
        <p:txBody>
          <a:bodyPr anchor="b" anchorCtr="0">
            <a:noAutofit/>
          </a:bodyPr>
          <a:lstStyle>
            <a:lvl1pPr algn="l"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526B7D-4039-F443-1E7D-319E5DF86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7571" y="4419338"/>
            <a:ext cx="9561843" cy="934634"/>
          </a:xfrm>
        </p:spPr>
        <p:txBody>
          <a:bodyPr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8A660AAD-253B-4D87-9A9A-18D772FDF4B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676228" y="6308734"/>
            <a:ext cx="1221711" cy="2448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sx="105000" sy="105000" algn="c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508A984-EFA6-4ABD-919A-A9FB76A14789}" type="datetime1">
              <a:rPr lang="de-DE" smtClean="0"/>
              <a:pPr/>
              <a:t>02.05.24</a:t>
            </a:fld>
            <a:endParaRPr lang="de-DE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00BD1182-8153-47B0-8C09-8B01CE0F67E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07571" y="6308734"/>
            <a:ext cx="5436284" cy="2448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27000" sx="105000" sy="105000" algn="c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INSTITUT FÜR GEOPHYSIK UND METEOROLOGIE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7CBD1EB-984B-43BE-9711-A80AE54FB0C1}"/>
              </a:ext>
            </a:extLst>
          </p:cNvPr>
          <p:cNvSpPr txBox="1"/>
          <p:nvPr userDrawn="1"/>
        </p:nvSpPr>
        <p:spPr>
          <a:xfrm rot="16200000">
            <a:off x="11150600" y="2184400"/>
            <a:ext cx="18669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Foto: Gregor Hübl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97F438F-8AFB-4F77-B370-9432B72DF9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5603" y="568914"/>
            <a:ext cx="3016801" cy="133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48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913">
          <p15:clr>
            <a:srgbClr val="FBAE40"/>
          </p15:clr>
        </p15:guide>
        <p15:guide id="5" orient="horz" pos="6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B2830F-D331-528E-5294-4809525231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6305" y="1925432"/>
            <a:ext cx="5202867" cy="4167393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1D6858F6-5929-23CF-45F8-6B80487D3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305" y="491060"/>
            <a:ext cx="10954833" cy="121563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69DA8AEF-4502-44C8-BCAE-522C934A6EA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38271" y="1930624"/>
            <a:ext cx="5202867" cy="4167393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Datumsplatzhalter 2">
            <a:extLst>
              <a:ext uri="{FF2B5EF4-FFF2-40B4-BE49-F238E27FC236}">
                <a16:creationId xmlns:a16="http://schemas.microsoft.com/office/drawing/2014/main" id="{C53DEB25-7162-449C-3D18-E40043E7DF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6227" y="6548532"/>
            <a:ext cx="1221711" cy="24483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5D87A2C-633B-4F9B-B395-7A4263E5FC92}" type="datetime1">
              <a:rPr lang="de-DE" smtClean="0"/>
              <a:pPr/>
              <a:t>02.05.24</a:t>
            </a:fld>
            <a:endParaRPr lang="de-DE" dirty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95FABB7F-71BD-47BB-E93D-8EC8B98E6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2510" y="6548532"/>
            <a:ext cx="5169436" cy="24483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INSTITUT FÜR GEOPHYSIK UND METEOROLOGIE</a:t>
            </a:r>
          </a:p>
        </p:txBody>
      </p:sp>
      <p:sp>
        <p:nvSpPr>
          <p:cNvPr id="11" name="Foliennummernplatzhalter 4">
            <a:extLst>
              <a:ext uri="{FF2B5EF4-FFF2-40B4-BE49-F238E27FC236}">
                <a16:creationId xmlns:a16="http://schemas.microsoft.com/office/drawing/2014/main" id="{0D0845F0-16C8-B842-8FBC-08FE72D2A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7938" y="6548532"/>
            <a:ext cx="2743200" cy="24483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33FA4B0-7731-EC49-88EA-B5E921ABE78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8509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83F2ED0D-59AA-1DCB-151E-733D18A5D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6305" y="1925432"/>
            <a:ext cx="10954833" cy="4167393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B3FC9CDE-4414-3EAA-F594-B1C3BC6DC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305" y="491060"/>
            <a:ext cx="10954833" cy="121563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E864DA7-6C02-419E-8405-6BE90083A5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6227" y="6548532"/>
            <a:ext cx="1221711" cy="24483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5D87A2C-633B-4F9B-B395-7A4263E5FC92}" type="datetime1">
              <a:rPr lang="de-DE" smtClean="0"/>
              <a:pPr/>
              <a:t>02.05.24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BBD6E6C-07E6-4F88-B45C-2056E3E33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2510" y="6548532"/>
            <a:ext cx="5169436" cy="24483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INSTITUT FÜR GEOPHYSIK UND METEOROLOGIE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00C6C7F-0833-4D5B-A2C2-173B6B370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7938" y="6548532"/>
            <a:ext cx="2743200" cy="24483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33FA4B0-7731-EC49-88EA-B5E921ABE78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24012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B2830F-D331-528E-5294-4809525231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6305" y="1925432"/>
            <a:ext cx="5181600" cy="4167393"/>
          </a:xfrm>
        </p:spPr>
        <p:txBody>
          <a:bodyPr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FCA0A4F3-F587-7736-0D65-8C49FA103CE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925638"/>
            <a:ext cx="6096000" cy="4167187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</a:lstStyle>
          <a:p>
            <a:r>
              <a:rPr lang="de-DE" dirty="0"/>
              <a:t>Hier können Sie ein Bild einfügen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689688D5-31CC-8F2D-A204-458401BB9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305" y="491060"/>
            <a:ext cx="10954833" cy="121563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B5C21017-6096-429D-B5EA-A79AA139C5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97738" y="6092825"/>
            <a:ext cx="4343400" cy="215909"/>
          </a:xfrm>
        </p:spPr>
        <p:txBody>
          <a:bodyPr anchor="ctr">
            <a:noAutofit/>
          </a:bodyPr>
          <a:lstStyle>
            <a:lvl1pPr marL="0" indent="0" algn="r">
              <a:buNone/>
              <a:defRPr sz="800">
                <a:solidFill>
                  <a:schemeClr val="bg2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 dirty="0"/>
              <a:t>Foto: Bildnachweis</a:t>
            </a:r>
          </a:p>
        </p:txBody>
      </p:sp>
      <p:sp>
        <p:nvSpPr>
          <p:cNvPr id="15" name="Datumsplatzhalter 2">
            <a:extLst>
              <a:ext uri="{FF2B5EF4-FFF2-40B4-BE49-F238E27FC236}">
                <a16:creationId xmlns:a16="http://schemas.microsoft.com/office/drawing/2014/main" id="{7CD8E21E-4F6D-2ED2-2270-72E84219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6227" y="6548532"/>
            <a:ext cx="1221711" cy="24483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5D87A2C-633B-4F9B-B395-7A4263E5FC92}" type="datetime1">
              <a:rPr lang="de-DE" smtClean="0"/>
              <a:pPr/>
              <a:t>02.05.24</a:t>
            </a:fld>
            <a:endParaRPr lang="de-DE" dirty="0"/>
          </a:p>
        </p:txBody>
      </p:sp>
      <p:sp>
        <p:nvSpPr>
          <p:cNvPr id="16" name="Fußzeilenplatzhalter 3">
            <a:extLst>
              <a:ext uri="{FF2B5EF4-FFF2-40B4-BE49-F238E27FC236}">
                <a16:creationId xmlns:a16="http://schemas.microsoft.com/office/drawing/2014/main" id="{46B8E6F4-78ED-010E-8924-468107EE4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2510" y="6548532"/>
            <a:ext cx="5169436" cy="24483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INSTITUT FÜR GEOPHYSIK UND METEOROLOGIE</a:t>
            </a:r>
          </a:p>
        </p:txBody>
      </p:sp>
      <p:sp>
        <p:nvSpPr>
          <p:cNvPr id="17" name="Foliennummernplatzhalter 4">
            <a:extLst>
              <a:ext uri="{FF2B5EF4-FFF2-40B4-BE49-F238E27FC236}">
                <a16:creationId xmlns:a16="http://schemas.microsoft.com/office/drawing/2014/main" id="{A9312313-4AC1-85D9-B564-06B98C4FB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7938" y="6548532"/>
            <a:ext cx="2743200" cy="24483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33FA4B0-7731-EC49-88EA-B5E921ABE78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8263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titelfolie 0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E09D31D-F38C-EEB6-B21C-18608CCD2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7587547-EC04-5499-1CC7-AF77F74DC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846603"/>
            <a:ext cx="8202613" cy="2852737"/>
          </a:xfrm>
        </p:spPr>
        <p:txBody>
          <a:bodyPr anchor="t" anchorCtr="0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D3C3C8B-B081-5C18-932E-69376A7990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151" y="331894"/>
            <a:ext cx="2608263" cy="1584219"/>
          </a:xfrm>
        </p:spPr>
        <p:txBody>
          <a:bodyPr>
            <a:noAutofit/>
          </a:bodyPr>
          <a:lstStyle>
            <a:lvl1pPr marL="0" indent="0">
              <a:buNone/>
              <a:defRPr sz="132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2B626D3E-1B09-408A-A2C0-B68CF0D22C4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676227" y="6323366"/>
            <a:ext cx="1221711" cy="2448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2E2233-BC02-4692-A2EE-F8906B800895}" type="datetime1">
              <a:rPr lang="de-DE" smtClean="0"/>
              <a:t>02.05.24</a:t>
            </a:fld>
            <a:endParaRPr lang="de-DE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F81FADA3-B9FE-4EDC-B2A6-FAD998CE6A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499360" y="6323366"/>
            <a:ext cx="5169436" cy="2448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INSTITUT FÜR GEOPHYSIK UND METEOROLOGIE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1C3DB5F2-3F4E-4A12-9FEB-A876A951A9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897938" y="6323366"/>
            <a:ext cx="2743200" cy="2448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3FA4B0-7731-EC49-88EA-B5E921ABE78A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9C29918-CB2F-4B95-8F78-CDB747560B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5825" y="6144225"/>
            <a:ext cx="1366153" cy="6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6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titelfoli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587547-EC04-5499-1CC7-AF77F74DC3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2846603"/>
            <a:ext cx="8202612" cy="2852737"/>
          </a:xfrm>
        </p:spPr>
        <p:txBody>
          <a:bodyPr anchor="t" anchorCtr="0">
            <a:noAutofit/>
          </a:bodyPr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Mastertitel </a:t>
            </a:r>
            <a:r>
              <a:rPr lang="de-DE" dirty="0" err="1"/>
              <a:t>format</a:t>
            </a:r>
            <a:r>
              <a:rPr lang="de-DE" dirty="0"/>
              <a:t>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D3C3C8B-B081-5C18-932E-69376A7990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151" y="331894"/>
            <a:ext cx="2608263" cy="1584219"/>
          </a:xfrm>
        </p:spPr>
        <p:txBody>
          <a:bodyPr>
            <a:noAutofit/>
          </a:bodyPr>
          <a:lstStyle>
            <a:lvl1pPr marL="0" indent="0">
              <a:buNone/>
              <a:defRPr sz="13200" b="1" i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2B626D3E-1B09-408A-A2C0-B68CF0D22C4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676227" y="6323366"/>
            <a:ext cx="1221711" cy="2448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33F1B8E-C7B0-4BC0-A26F-A8AA52BED294}" type="datetime1">
              <a:rPr lang="de-DE" smtClean="0"/>
              <a:pPr/>
              <a:t>02.05.24</a:t>
            </a:fld>
            <a:endParaRPr lang="de-DE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F81FADA3-B9FE-4EDC-B2A6-FAD998CE6A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499360" y="6323366"/>
            <a:ext cx="5169436" cy="2448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INSTITUT FÜR GEOPHYSIK UND METEOROLOGIE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1C3DB5F2-3F4E-4A12-9FEB-A876A951A9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897938" y="6323366"/>
            <a:ext cx="2743200" cy="2448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33FA4B0-7731-EC49-88EA-B5E921ABE78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32A2A40-5F05-4D0F-A092-D8D65B262210}"/>
              </a:ext>
            </a:extLst>
          </p:cNvPr>
          <p:cNvSpPr/>
          <p:nvPr userDrawn="1"/>
        </p:nvSpPr>
        <p:spPr>
          <a:xfrm>
            <a:off x="9571216" y="-1026339"/>
            <a:ext cx="4300683" cy="4300683"/>
          </a:xfrm>
          <a:prstGeom prst="ellipse">
            <a:avLst/>
          </a:prstGeom>
          <a:noFill/>
          <a:ln w="444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1670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titelfolie 01.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E09D31D-F38C-EEB6-B21C-18608CCD2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7587547-EC04-5499-1CC7-AF77F74DC3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846603"/>
            <a:ext cx="5210175" cy="2852737"/>
          </a:xfrm>
        </p:spPr>
        <p:txBody>
          <a:bodyPr anchor="t" anchorCtr="0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 </a:t>
            </a:r>
            <a:r>
              <a:rPr lang="de-DE" dirty="0" err="1"/>
              <a:t>format</a:t>
            </a:r>
            <a:r>
              <a:rPr lang="de-DE" dirty="0"/>
              <a:t>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D3C3C8B-B081-5C18-932E-69376A7990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151" y="331894"/>
            <a:ext cx="2608263" cy="1584219"/>
          </a:xfrm>
        </p:spPr>
        <p:txBody>
          <a:bodyPr>
            <a:noAutofit/>
          </a:bodyPr>
          <a:lstStyle>
            <a:lvl1pPr marL="0" indent="0">
              <a:buNone/>
              <a:defRPr sz="132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2B626D3E-1B09-408A-A2C0-B68CF0D22C4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676227" y="6323366"/>
            <a:ext cx="1221711" cy="2448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B3EA6A-073E-4897-BB13-6F337A8F6B33}" type="datetime1">
              <a:rPr lang="de-DE" smtClean="0"/>
              <a:t>02.05.24</a:t>
            </a:fld>
            <a:endParaRPr lang="de-DE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F81FADA3-B9FE-4EDC-B2A6-FAD998CE6A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499360" y="6323366"/>
            <a:ext cx="5169436" cy="2448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INSTITUT FÜR GEOPHYSIK UND METEOROLOGIE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1C3DB5F2-3F4E-4A12-9FEB-A876A951A9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897938" y="6323366"/>
            <a:ext cx="2743200" cy="2448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3FA4B0-7731-EC49-88EA-B5E921ABE78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98EFC909-035C-4262-9908-EF1702D9EF0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93212" y="968591"/>
            <a:ext cx="4730751" cy="4730749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marR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None/>
              <a:tabLst/>
              <a:defRPr>
                <a:solidFill>
                  <a:schemeClr val="accent3"/>
                </a:solidFill>
              </a:defRPr>
            </a:lvl1pPr>
          </a:lstStyle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Hier können Sie ein Bild einfügen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8DCBB7A7-D78F-49F8-BEF4-049208F844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97738" y="6092825"/>
            <a:ext cx="4343400" cy="215909"/>
          </a:xfrm>
        </p:spPr>
        <p:txBody>
          <a:bodyPr anchor="ctr">
            <a:noAutofit/>
          </a:bodyPr>
          <a:lstStyle>
            <a:lvl1pPr marL="0" indent="0" algn="r">
              <a:buNone/>
              <a:defRPr sz="800" baseline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 dirty="0"/>
              <a:t>Foto: Hier können Sie einen Bildnachweis einfügen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D4CF2CF-DA22-47FD-B9AC-5AD97AF32F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5825" y="6144225"/>
            <a:ext cx="1366153" cy="6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98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5470D71-D16E-50A0-925D-BA8302529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305" y="491060"/>
            <a:ext cx="10954833" cy="12156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F9142C-32A3-29E3-FA58-AB5F5D1D7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600" y="1922400"/>
            <a:ext cx="10953538" cy="41706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BF3BDEE-35A9-44DE-B226-BF27396B4EF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22141" y="6142599"/>
            <a:ext cx="1373522" cy="606363"/>
          </a:xfrm>
          <a:prstGeom prst="rect">
            <a:avLst/>
          </a:prstGeom>
        </p:spPr>
      </p:pic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539BF54D-836A-1D97-0DB3-C7A047FA65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76227" y="6548532"/>
            <a:ext cx="1221711" cy="24483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5D87A2C-633B-4F9B-B395-7A4263E5FC92}" type="datetime1">
              <a:rPr lang="de-DE" smtClean="0"/>
              <a:pPr/>
              <a:t>02.05.24</a:t>
            </a:fld>
            <a:endParaRPr lang="de-DE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6211DA77-DBC0-170E-1743-35DA00A91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2510" y="6548532"/>
            <a:ext cx="5169436" cy="24483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INSTITUT FÜR GEOPHYSIK UND METEOROLOGIE</a:t>
            </a:r>
          </a:p>
        </p:txBody>
      </p:sp>
      <p:sp>
        <p:nvSpPr>
          <p:cNvPr id="10" name="Foliennummernplatzhalter 4">
            <a:extLst>
              <a:ext uri="{FF2B5EF4-FFF2-40B4-BE49-F238E27FC236}">
                <a16:creationId xmlns:a16="http://schemas.microsoft.com/office/drawing/2014/main" id="{942729A9-F3BF-5548-F60C-959E719DE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97938" y="6548532"/>
            <a:ext cx="2743200" cy="24483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33FA4B0-7731-EC49-88EA-B5E921ABE78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7166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1" r:id="rId3"/>
    <p:sldLayoutId id="2147483660" r:id="rId4"/>
    <p:sldLayoutId id="2147483650" r:id="rId5"/>
    <p:sldLayoutId id="2147483652" r:id="rId6"/>
    <p:sldLayoutId id="2147483651" r:id="rId7"/>
    <p:sldLayoutId id="2147483664" r:id="rId8"/>
    <p:sldLayoutId id="2147483662" r:id="rId9"/>
    <p:sldLayoutId id="2147483665" r:id="rId10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cap="all" baseline="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fontAlgn="ctr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SzPct val="140000"/>
        <a:buFont typeface="Arial" panose="020B0604020202020204" pitchFamily="34" charset="0"/>
        <a:buChar char="•"/>
        <a:defRPr sz="1750" b="0" i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46400" indent="-228600" algn="l" defTabSz="734400" rtl="0" eaLnBrk="1" fontAlgn="ctr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SzPct val="140000"/>
        <a:buFont typeface="Arial" panose="020B0604020202020204" pitchFamily="34" charset="0"/>
        <a:buChar char="•"/>
        <a:defRPr sz="1750" b="0" i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75000" indent="-228600" algn="l" defTabSz="914400" rtl="0" eaLnBrk="1" fontAlgn="ctr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SzPct val="140000"/>
        <a:buFont typeface="Arial" panose="020B0604020202020204" pitchFamily="34" charset="0"/>
        <a:buChar char="•"/>
        <a:defRPr sz="1750" b="0" i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880200" indent="-228600" algn="l" defTabSz="914400" rtl="0" eaLnBrk="1" fontAlgn="ctr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SzPct val="140000"/>
        <a:buFont typeface="Arial" panose="020B0604020202020204" pitchFamily="34" charset="0"/>
        <a:buChar char="•"/>
        <a:defRPr sz="1750" b="0" i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121400" indent="-228600" algn="l" defTabSz="914400" rtl="0" eaLnBrk="1" fontAlgn="ctr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SzPct val="140000"/>
        <a:buFont typeface="Arial" panose="020B0604020202020204" pitchFamily="34" charset="0"/>
        <a:buChar char="•"/>
        <a:defRPr sz="1750" b="0" i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3" userDrawn="1">
          <p15:clr>
            <a:srgbClr val="F26B43"/>
          </p15:clr>
        </p15:guide>
        <p15:guide id="2" pos="438" userDrawn="1">
          <p15:clr>
            <a:srgbClr val="F26B43"/>
          </p15:clr>
        </p15:guide>
        <p15:guide id="3" pos="7333" userDrawn="1">
          <p15:clr>
            <a:srgbClr val="F26B43"/>
          </p15:clr>
        </p15:guide>
        <p15:guide id="4" orient="horz" pos="3838" userDrawn="1">
          <p15:clr>
            <a:srgbClr val="F26B43"/>
          </p15:clr>
        </p15:guide>
        <p15:guide id="5" orient="horz" pos="1207" userDrawn="1">
          <p15:clr>
            <a:srgbClr val="F26B43"/>
          </p15:clr>
        </p15:guide>
        <p15:guide id="6" orient="horz" pos="40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png"/><Relationship Id="rId7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3.png"/><Relationship Id="rId7" Type="http://schemas.openxmlformats.org/officeDocument/2006/relationships/image" Target="../media/image21.jpeg"/><Relationship Id="rId12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emf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19.png"/><Relationship Id="rId4" Type="http://schemas.openxmlformats.org/officeDocument/2006/relationships/image" Target="../media/image24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ov"/><Relationship Id="rId13" Type="http://schemas.microsoft.com/office/2007/relationships/media" Target="../media/media7.mov"/><Relationship Id="rId18" Type="http://schemas.openxmlformats.org/officeDocument/2006/relationships/image" Target="../media/image26.png"/><Relationship Id="rId26" Type="http://schemas.openxmlformats.org/officeDocument/2006/relationships/image" Target="../media/image33.png"/><Relationship Id="rId3" Type="http://schemas.microsoft.com/office/2007/relationships/media" Target="../media/media2.mov"/><Relationship Id="rId21" Type="http://schemas.openxmlformats.org/officeDocument/2006/relationships/image" Target="../media/image29.png"/><Relationship Id="rId7" Type="http://schemas.microsoft.com/office/2007/relationships/media" Target="../media/media4.mov"/><Relationship Id="rId12" Type="http://schemas.openxmlformats.org/officeDocument/2006/relationships/video" Target="../media/media6.mov"/><Relationship Id="rId17" Type="http://schemas.openxmlformats.org/officeDocument/2006/relationships/slideLayout" Target="../slideLayouts/slideLayout5.xml"/><Relationship Id="rId25" Type="http://schemas.openxmlformats.org/officeDocument/2006/relationships/image" Target="../media/image32.png"/><Relationship Id="rId2" Type="http://schemas.openxmlformats.org/officeDocument/2006/relationships/video" Target="../media/media1.mov"/><Relationship Id="rId16" Type="http://schemas.openxmlformats.org/officeDocument/2006/relationships/video" Target="../media/media8.mov"/><Relationship Id="rId20" Type="http://schemas.openxmlformats.org/officeDocument/2006/relationships/image" Target="../media/image28.png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11" Type="http://schemas.microsoft.com/office/2007/relationships/media" Target="../media/media6.mov"/><Relationship Id="rId24" Type="http://schemas.openxmlformats.org/officeDocument/2006/relationships/image" Target="../media/image31.png"/><Relationship Id="rId5" Type="http://schemas.microsoft.com/office/2007/relationships/media" Target="../media/media3.mov"/><Relationship Id="rId15" Type="http://schemas.microsoft.com/office/2007/relationships/media" Target="../media/media8.mov"/><Relationship Id="rId23" Type="http://schemas.openxmlformats.org/officeDocument/2006/relationships/image" Target="../media/image30.png"/><Relationship Id="rId28" Type="http://schemas.openxmlformats.org/officeDocument/2006/relationships/image" Target="../media/image21.jpeg"/><Relationship Id="rId10" Type="http://schemas.openxmlformats.org/officeDocument/2006/relationships/video" Target="../media/media5.mov"/><Relationship Id="rId19" Type="http://schemas.openxmlformats.org/officeDocument/2006/relationships/image" Target="../media/image27.png"/><Relationship Id="rId4" Type="http://schemas.openxmlformats.org/officeDocument/2006/relationships/video" Target="../media/media2.mov"/><Relationship Id="rId9" Type="http://schemas.microsoft.com/office/2007/relationships/media" Target="../media/media5.mov"/><Relationship Id="rId14" Type="http://schemas.openxmlformats.org/officeDocument/2006/relationships/video" Target="../media/media7.mov"/><Relationship Id="rId22" Type="http://schemas.openxmlformats.org/officeDocument/2006/relationships/image" Target="../media/image11.png"/><Relationship Id="rId27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4498423-8D0B-5862-66E0-5A2A7BFB286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641643" y="6445781"/>
            <a:ext cx="1221711" cy="244830"/>
          </a:xfrm>
        </p:spPr>
        <p:txBody>
          <a:bodyPr/>
          <a:lstStyle/>
          <a:p>
            <a:fld id="{9CF1BF0E-C4E2-4891-8B35-B665088FCB7D}" type="datetime1">
              <a:rPr lang="de-DE" smtClean="0"/>
              <a:pPr/>
              <a:t>02.05.24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9E56022-8BEC-29C2-FF5E-EDD5E903AE3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43751" y="6323366"/>
            <a:ext cx="5436284" cy="244830"/>
          </a:xfrm>
        </p:spPr>
        <p:txBody>
          <a:bodyPr/>
          <a:lstStyle/>
          <a:p>
            <a:r>
              <a:rPr lang="de-DE" dirty="0"/>
              <a:t>INSTITUTE FOR GEOPHYSICS AND METEOROLOGY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D147F95-7680-BC39-4D97-2A56C35291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469" y="1639231"/>
            <a:ext cx="8815569" cy="2620679"/>
          </a:xfrm>
        </p:spPr>
        <p:txBody>
          <a:bodyPr/>
          <a:lstStyle/>
          <a:p>
            <a:r>
              <a:rPr lang="de-DE" sz="3200" b="1" dirty="0" err="1"/>
              <a:t>Using</a:t>
            </a:r>
            <a:r>
              <a:rPr lang="de-DE" sz="3200" b="1" dirty="0"/>
              <a:t> </a:t>
            </a:r>
            <a:r>
              <a:rPr lang="de-DE" sz="3200" b="1" dirty="0" err="1"/>
              <a:t>synthetic</a:t>
            </a:r>
            <a:r>
              <a:rPr lang="de-DE" sz="3200" b="1" dirty="0"/>
              <a:t> </a:t>
            </a:r>
            <a:r>
              <a:rPr lang="de-DE" sz="3200" b="1" dirty="0" err="1"/>
              <a:t>EarthCARE</a:t>
            </a:r>
            <a:r>
              <a:rPr lang="de-DE" sz="3200" b="1" dirty="0"/>
              <a:t> Cloud </a:t>
            </a:r>
            <a:r>
              <a:rPr lang="de-DE" sz="3200" b="1" dirty="0" err="1"/>
              <a:t>Profiling</a:t>
            </a:r>
            <a:r>
              <a:rPr lang="de-DE" sz="3200" b="1" dirty="0"/>
              <a:t> Radar </a:t>
            </a:r>
            <a:r>
              <a:rPr lang="de-DE" sz="3200" b="1" dirty="0" err="1"/>
              <a:t>data</a:t>
            </a:r>
            <a:r>
              <a:rPr lang="de-DE" sz="3200" b="1" dirty="0"/>
              <a:t> </a:t>
            </a:r>
            <a:r>
              <a:rPr lang="de-DE" sz="3200" b="1" dirty="0" err="1"/>
              <a:t>to</a:t>
            </a:r>
            <a:r>
              <a:rPr lang="de-DE" sz="3200" b="1" dirty="0"/>
              <a:t> </a:t>
            </a:r>
            <a:r>
              <a:rPr lang="de-DE" sz="3200" b="1" dirty="0" err="1"/>
              <a:t>develop</a:t>
            </a:r>
            <a:r>
              <a:rPr lang="de-DE" sz="3200" b="1" dirty="0"/>
              <a:t> </a:t>
            </a:r>
            <a:r>
              <a:rPr lang="de-DE" sz="3200" b="1" dirty="0" err="1"/>
              <a:t>validation</a:t>
            </a:r>
            <a:r>
              <a:rPr lang="de-DE" sz="3200" b="1" dirty="0"/>
              <a:t> </a:t>
            </a:r>
            <a:r>
              <a:rPr lang="de-DE" sz="3200" b="1" dirty="0" err="1"/>
              <a:t>methodologies</a:t>
            </a:r>
            <a:r>
              <a:rPr lang="de-DE" sz="3200" b="1" dirty="0"/>
              <a:t> </a:t>
            </a:r>
            <a:r>
              <a:rPr lang="de-DE" sz="3200" b="1" dirty="0" err="1"/>
              <a:t>for</a:t>
            </a:r>
            <a:r>
              <a:rPr lang="de-DE" sz="3200" b="1" dirty="0"/>
              <a:t> </a:t>
            </a:r>
            <a:r>
              <a:rPr lang="de-DE" sz="3200" b="1" dirty="0" err="1"/>
              <a:t>ground-based</a:t>
            </a:r>
            <a:r>
              <a:rPr lang="de-DE" sz="3200" b="1" dirty="0"/>
              <a:t> </a:t>
            </a:r>
            <a:r>
              <a:rPr lang="de-DE" sz="3200" b="1" dirty="0" err="1"/>
              <a:t>cloud</a:t>
            </a:r>
            <a:r>
              <a:rPr lang="de-DE" sz="3200" b="1" dirty="0"/>
              <a:t> </a:t>
            </a:r>
            <a:r>
              <a:rPr lang="de-DE" sz="3200" b="1" dirty="0" err="1"/>
              <a:t>radar</a:t>
            </a:r>
            <a:r>
              <a:rPr lang="de-DE" sz="3200" b="1" dirty="0"/>
              <a:t> </a:t>
            </a:r>
            <a:r>
              <a:rPr lang="de-DE" sz="3200" b="1" dirty="0" err="1"/>
              <a:t>sites</a:t>
            </a:r>
            <a:br>
              <a:rPr lang="de-DE" sz="3200" b="1" dirty="0"/>
            </a:br>
            <a:br>
              <a:rPr lang="de-DE" sz="2000" b="1" dirty="0"/>
            </a:br>
            <a:r>
              <a:rPr lang="de-DE" sz="3200" b="1" dirty="0" err="1"/>
              <a:t>What</a:t>
            </a:r>
            <a:r>
              <a:rPr lang="de-DE" sz="3200" b="1" dirty="0"/>
              <a:t> </a:t>
            </a:r>
            <a:r>
              <a:rPr lang="de-DE" sz="3200" b="1" dirty="0" err="1"/>
              <a:t>can</a:t>
            </a:r>
            <a:r>
              <a:rPr lang="de-DE" sz="3200" b="1" dirty="0"/>
              <a:t> </a:t>
            </a:r>
            <a:r>
              <a:rPr lang="de-DE" sz="3200" b="1" dirty="0" err="1"/>
              <a:t>we</a:t>
            </a:r>
            <a:r>
              <a:rPr lang="de-DE" sz="3200" b="1" dirty="0"/>
              <a:t> </a:t>
            </a:r>
            <a:r>
              <a:rPr lang="de-DE" sz="3200" b="1" dirty="0" err="1"/>
              <a:t>Learn</a:t>
            </a:r>
            <a:r>
              <a:rPr lang="de-DE" sz="3200" b="1" dirty="0"/>
              <a:t> </a:t>
            </a:r>
            <a:r>
              <a:rPr lang="de-DE" sz="3200" b="1" dirty="0" err="1"/>
              <a:t>From</a:t>
            </a:r>
            <a:r>
              <a:rPr lang="de-DE" sz="3200" b="1" dirty="0"/>
              <a:t> </a:t>
            </a:r>
            <a:r>
              <a:rPr lang="de-DE" sz="3200" b="1" dirty="0" err="1"/>
              <a:t>Synthetic</a:t>
            </a:r>
            <a:r>
              <a:rPr lang="de-DE" sz="3200" b="1" dirty="0"/>
              <a:t> CPR Data?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627B5F1F-9E8F-CE55-957C-0C4CFA535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2113" y="4621990"/>
            <a:ext cx="6328848" cy="794859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de-DE" sz="2000" b="1" dirty="0"/>
              <a:t>Lukas Pfitzenmaier</a:t>
            </a:r>
            <a:r>
              <a:rPr lang="de-DE" sz="2000" baseline="30000" dirty="0"/>
              <a:t>1</a:t>
            </a:r>
            <a:r>
              <a:rPr lang="de-DE" sz="2000" dirty="0"/>
              <a:t>, Nils Risse</a:t>
            </a:r>
            <a:r>
              <a:rPr lang="de-DE" sz="2000" baseline="30000" dirty="0"/>
              <a:t>1</a:t>
            </a:r>
            <a:r>
              <a:rPr lang="de-DE" sz="2000" dirty="0"/>
              <a:t>, Pavlos Kollias</a:t>
            </a:r>
            <a:r>
              <a:rPr lang="de-DE" sz="2000" baseline="30000" dirty="0"/>
              <a:t>1,2,3</a:t>
            </a:r>
            <a:r>
              <a:rPr lang="de-DE" sz="2000" dirty="0"/>
              <a:t>, </a:t>
            </a:r>
          </a:p>
          <a:p>
            <a:pPr>
              <a:spcAft>
                <a:spcPts val="300"/>
              </a:spcAft>
            </a:pPr>
            <a:r>
              <a:rPr lang="de-DE" sz="2000" dirty="0"/>
              <a:t>Bernat </a:t>
            </a:r>
            <a:r>
              <a:rPr lang="de-DE" sz="2000" dirty="0" err="1"/>
              <a:t>Puigdomenech</a:t>
            </a:r>
            <a:r>
              <a:rPr lang="de-DE" sz="2000" dirty="0"/>
              <a:t> Treserras</a:t>
            </a:r>
            <a:r>
              <a:rPr lang="de-DE" sz="2000" baseline="30000" dirty="0"/>
              <a:t>3</a:t>
            </a:r>
            <a:r>
              <a:rPr lang="de-DE" sz="2000" dirty="0"/>
              <a:t>, and Imke </a:t>
            </a:r>
            <a:r>
              <a:rPr lang="de-DE" sz="2000" dirty="0" err="1"/>
              <a:t>Schirmacher</a:t>
            </a:r>
            <a:endParaRPr lang="en-GB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8735BC7-2ECB-6A5A-373B-510D1450A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3316" y="2619909"/>
            <a:ext cx="1196726" cy="66412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FFAA8E1-D46C-A114-0471-74E7AB723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3315" y="3395255"/>
            <a:ext cx="1196727" cy="73042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E975035-CD96-C1D4-7B07-B86B5BDE5E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1" t="8022" r="6691" b="9083"/>
          <a:stretch/>
        </p:blipFill>
        <p:spPr>
          <a:xfrm>
            <a:off x="10723315" y="1820428"/>
            <a:ext cx="1205403" cy="6853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Untertitel 4">
            <a:extLst>
              <a:ext uri="{FF2B5EF4-FFF2-40B4-BE49-F238E27FC236}">
                <a16:creationId xmlns:a16="http://schemas.microsoft.com/office/drawing/2014/main" id="{B3BFBBCF-FAC8-A635-6A31-B08D35EA0934}"/>
              </a:ext>
            </a:extLst>
          </p:cNvPr>
          <p:cNvSpPr txBox="1">
            <a:spLocks/>
          </p:cNvSpPr>
          <p:nvPr/>
        </p:nvSpPr>
        <p:spPr>
          <a:xfrm>
            <a:off x="3420386" y="5539264"/>
            <a:ext cx="6854810" cy="9065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None/>
              <a:defRPr sz="2400" b="0" i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73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None/>
              <a:defRPr sz="20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None/>
              <a:defRPr sz="18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None/>
              <a:defRPr sz="16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None/>
              <a:defRPr sz="16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</a:pPr>
            <a:r>
              <a:rPr lang="de-DE" sz="1400" baseline="30000" dirty="0"/>
              <a:t>1</a:t>
            </a:r>
            <a:r>
              <a:rPr lang="de-DE" sz="1400" dirty="0"/>
              <a:t>University </a:t>
            </a:r>
            <a:r>
              <a:rPr lang="de-DE" sz="1400" dirty="0" err="1"/>
              <a:t>of</a:t>
            </a:r>
            <a:r>
              <a:rPr lang="de-DE" sz="1400" dirty="0"/>
              <a:t> Cologne, </a:t>
            </a:r>
            <a:r>
              <a:rPr lang="de-DE" sz="1400" dirty="0" err="1"/>
              <a:t>Geophysics</a:t>
            </a:r>
            <a:r>
              <a:rPr lang="de-DE" sz="1400" dirty="0"/>
              <a:t> and </a:t>
            </a:r>
            <a:r>
              <a:rPr lang="de-DE" sz="1400" dirty="0" err="1"/>
              <a:t>Meteorology</a:t>
            </a:r>
            <a:r>
              <a:rPr lang="de-DE" sz="1400" dirty="0"/>
              <a:t>, </a:t>
            </a:r>
            <a:r>
              <a:rPr lang="de-DE" sz="1400" dirty="0" err="1"/>
              <a:t>Meteorology</a:t>
            </a:r>
            <a:r>
              <a:rPr lang="de-DE" sz="1400" dirty="0"/>
              <a:t>, Köln, Germany (</a:t>
            </a:r>
            <a:r>
              <a:rPr lang="de-DE" sz="1400" dirty="0" err="1"/>
              <a:t>l.pfitzenmaier@uni-koeln.de</a:t>
            </a:r>
            <a:r>
              <a:rPr lang="de-DE" sz="1400" dirty="0"/>
              <a:t>)</a:t>
            </a:r>
          </a:p>
          <a:p>
            <a:pPr>
              <a:spcAft>
                <a:spcPts val="300"/>
              </a:spcAft>
            </a:pPr>
            <a:r>
              <a:rPr lang="de-DE" sz="1400" baseline="30000" dirty="0"/>
              <a:t>2</a:t>
            </a:r>
            <a:r>
              <a:rPr lang="de-DE" sz="1400" dirty="0"/>
              <a:t>Stony Brook University, School </a:t>
            </a:r>
            <a:r>
              <a:rPr lang="de-DE" sz="1400" dirty="0" err="1"/>
              <a:t>of</a:t>
            </a:r>
            <a:r>
              <a:rPr lang="de-DE" sz="1400" dirty="0"/>
              <a:t> Marine and </a:t>
            </a:r>
            <a:r>
              <a:rPr lang="de-DE" sz="1400" dirty="0" err="1"/>
              <a:t>Atmospheric</a:t>
            </a:r>
            <a:r>
              <a:rPr lang="de-DE" sz="1400" dirty="0"/>
              <a:t> Sciences, </a:t>
            </a:r>
            <a:r>
              <a:rPr lang="de-DE" sz="1400" dirty="0" err="1"/>
              <a:t>Stony</a:t>
            </a:r>
            <a:r>
              <a:rPr lang="de-DE" sz="1400" dirty="0"/>
              <a:t> Brook, NY, USA</a:t>
            </a:r>
          </a:p>
          <a:p>
            <a:pPr>
              <a:spcAft>
                <a:spcPts val="300"/>
              </a:spcAft>
            </a:pPr>
            <a:r>
              <a:rPr lang="de-DE" sz="1400" baseline="30000" dirty="0"/>
              <a:t>3</a:t>
            </a:r>
            <a:r>
              <a:rPr lang="de-DE" sz="1400" dirty="0"/>
              <a:t>McGill University, Department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Atmospheric</a:t>
            </a:r>
            <a:r>
              <a:rPr lang="de-DE" sz="1400" dirty="0"/>
              <a:t> and </a:t>
            </a:r>
            <a:r>
              <a:rPr lang="de-DE" sz="1400" dirty="0" err="1"/>
              <a:t>Oceanic</a:t>
            </a:r>
            <a:r>
              <a:rPr lang="de-DE" sz="1400" dirty="0"/>
              <a:t> Science, Montreal, QC, Canada</a:t>
            </a:r>
          </a:p>
          <a:p>
            <a:endParaRPr lang="de-DE" dirty="0"/>
          </a:p>
          <a:p>
            <a:endParaRPr lang="en-GB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D7967C3-3D44-6DFD-D880-804BF08DF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1448" y="420798"/>
            <a:ext cx="1535166" cy="46657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FFC9B4A-E19D-5D08-FBF5-2C05AFC43F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9685" y="420798"/>
            <a:ext cx="1316852" cy="47294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3CB4347-E34E-83B5-6D25-3BE141943D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3315" y="4211668"/>
            <a:ext cx="1205403" cy="7253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29529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5">
            <a:extLst>
              <a:ext uri="{FF2B5EF4-FFF2-40B4-BE49-F238E27FC236}">
                <a16:creationId xmlns:a16="http://schemas.microsoft.com/office/drawing/2014/main" id="{A755E4A4-A1B4-B21D-E0B3-DD83A3D14FB5}"/>
              </a:ext>
            </a:extLst>
          </p:cNvPr>
          <p:cNvSpPr txBox="1">
            <a:spLocks/>
          </p:cNvSpPr>
          <p:nvPr/>
        </p:nvSpPr>
        <p:spPr>
          <a:xfrm>
            <a:off x="573895" y="243396"/>
            <a:ext cx="11067242" cy="64925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none" baseline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sz="2800" dirty="0">
                <a:latin typeface="+mn-lt"/>
              </a:rPr>
              <a:t>Additional slides: Example Synthetic CPR data, </a:t>
            </a:r>
            <a:r>
              <a:rPr lang="en-GB" sz="2800" dirty="0">
                <a:latin typeface="+mn-lt"/>
                <a:cs typeface="Arial"/>
              </a:rPr>
              <a:t>JOYCE, </a:t>
            </a:r>
            <a:r>
              <a:rPr lang="en-GB" sz="2800" dirty="0" err="1">
                <a:latin typeface="+mn-lt"/>
                <a:cs typeface="Arial"/>
              </a:rPr>
              <a:t>Jülich</a:t>
            </a:r>
            <a:r>
              <a:rPr lang="en-GB" sz="2800" dirty="0">
                <a:latin typeface="+mn-lt"/>
                <a:cs typeface="Arial"/>
              </a:rPr>
              <a:t> 6</a:t>
            </a:r>
            <a:r>
              <a:rPr lang="en-GB" sz="2800" baseline="30000" dirty="0">
                <a:latin typeface="+mn-lt"/>
                <a:cs typeface="Arial"/>
              </a:rPr>
              <a:t>th</a:t>
            </a:r>
            <a:r>
              <a:rPr lang="en-GB" sz="2800" dirty="0">
                <a:latin typeface="+mn-lt"/>
                <a:cs typeface="Arial"/>
              </a:rPr>
              <a:t> April 2021</a:t>
            </a:r>
            <a:endParaRPr lang="en-GB" sz="2800" dirty="0">
              <a:latin typeface="+mn-lt"/>
            </a:endParaRPr>
          </a:p>
        </p:txBody>
      </p:sp>
      <p:sp>
        <p:nvSpPr>
          <p:cNvPr id="49" name="Datumsplatzhalter 3">
            <a:extLst>
              <a:ext uri="{FF2B5EF4-FFF2-40B4-BE49-F238E27FC236}">
                <a16:creationId xmlns:a16="http://schemas.microsoft.com/office/drawing/2014/main" id="{6E2651D5-5864-1BBE-AC34-47CE5A7947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39025" y="6539266"/>
            <a:ext cx="742137" cy="244830"/>
          </a:xfrm>
        </p:spPr>
        <p:txBody>
          <a:bodyPr/>
          <a:lstStyle/>
          <a:p>
            <a:fld id="{85D87A2C-633B-4F9B-B395-7A4263E5FC92}" type="datetime1">
              <a:rPr lang="de-DE" smtClean="0"/>
              <a:t>02.05.24</a:t>
            </a:fld>
            <a:endParaRPr lang="de-DE" dirty="0"/>
          </a:p>
        </p:txBody>
      </p:sp>
      <p:sp>
        <p:nvSpPr>
          <p:cNvPr id="50" name="Fußzeilenplatzhalter 4">
            <a:extLst>
              <a:ext uri="{FF2B5EF4-FFF2-40B4-BE49-F238E27FC236}">
                <a16:creationId xmlns:a16="http://schemas.microsoft.com/office/drawing/2014/main" id="{BB87DE9D-919D-6379-C4F3-7A1018F5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2508" y="6539266"/>
            <a:ext cx="5169436" cy="244830"/>
          </a:xfrm>
        </p:spPr>
        <p:txBody>
          <a:bodyPr/>
          <a:lstStyle/>
          <a:p>
            <a:r>
              <a:rPr lang="de-DE" dirty="0"/>
              <a:t>INSTITUTE FOR GEOPHYSICS AND METEOROLOGY</a:t>
            </a:r>
          </a:p>
        </p:txBody>
      </p:sp>
      <p:sp>
        <p:nvSpPr>
          <p:cNvPr id="51" name="Foliennummernplatzhalter 6">
            <a:extLst>
              <a:ext uri="{FF2B5EF4-FFF2-40B4-BE49-F238E27FC236}">
                <a16:creationId xmlns:a16="http://schemas.microsoft.com/office/drawing/2014/main" id="{B2D023EC-4658-BBA4-FCD4-749BC4F3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226" y="6539266"/>
            <a:ext cx="416911" cy="244830"/>
          </a:xfrm>
        </p:spPr>
        <p:txBody>
          <a:bodyPr/>
          <a:lstStyle/>
          <a:p>
            <a:fld id="{833FA4B0-7731-EC49-88EA-B5E921ABE78A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3AACFB05-D7D4-7109-317A-6A936EF68B7B}"/>
              </a:ext>
            </a:extLst>
          </p:cNvPr>
          <p:cNvSpPr txBox="1">
            <a:spLocks/>
          </p:cNvSpPr>
          <p:nvPr/>
        </p:nvSpPr>
        <p:spPr>
          <a:xfrm>
            <a:off x="10539025" y="6539266"/>
            <a:ext cx="742137" cy="24483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D87A2C-633B-4F9B-B395-7A4263E5FC92}" type="datetime1">
              <a:rPr lang="de-DE" smtClean="0"/>
              <a:pPr/>
              <a:t>02.05.24</a:t>
            </a:fld>
            <a:endParaRPr lang="de-DE" dirty="0"/>
          </a:p>
        </p:txBody>
      </p:sp>
      <p:sp>
        <p:nvSpPr>
          <p:cNvPr id="15" name="Foliennummernplatzhalter 6">
            <a:extLst>
              <a:ext uri="{FF2B5EF4-FFF2-40B4-BE49-F238E27FC236}">
                <a16:creationId xmlns:a16="http://schemas.microsoft.com/office/drawing/2014/main" id="{BDA222F3-2673-AE37-B32F-F2EB7919684E}"/>
              </a:ext>
            </a:extLst>
          </p:cNvPr>
          <p:cNvSpPr txBox="1">
            <a:spLocks/>
          </p:cNvSpPr>
          <p:nvPr/>
        </p:nvSpPr>
        <p:spPr>
          <a:xfrm>
            <a:off x="11224226" y="6539266"/>
            <a:ext cx="416911" cy="24483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3FA4B0-7731-EC49-88EA-B5E921ABE78A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83CF1F93-88F7-A7BD-DAB5-1A9B400AC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07"/>
          <a:stretch/>
        </p:blipFill>
        <p:spPr bwMode="auto">
          <a:xfrm>
            <a:off x="3543300" y="815261"/>
            <a:ext cx="8640000" cy="290914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B0F77C1-88C0-6393-36BF-85391945FE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" t="24685" r="314" b="67035"/>
          <a:stretch/>
        </p:blipFill>
        <p:spPr bwMode="auto">
          <a:xfrm>
            <a:off x="3543300" y="3724407"/>
            <a:ext cx="8640000" cy="142584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6C4A710-46E6-5319-E8FE-5197700D41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6" b="34049"/>
          <a:stretch/>
        </p:blipFill>
        <p:spPr bwMode="auto">
          <a:xfrm>
            <a:off x="3543300" y="5260221"/>
            <a:ext cx="8640000" cy="1345833"/>
          </a:xfrm>
          <a:prstGeom prst="rect">
            <a:avLst/>
          </a:prstGeom>
        </p:spPr>
      </p:pic>
      <p:sp>
        <p:nvSpPr>
          <p:cNvPr id="22" name="Textfeld 4">
            <a:extLst>
              <a:ext uri="{FF2B5EF4-FFF2-40B4-BE49-F238E27FC236}">
                <a16:creationId xmlns:a16="http://schemas.microsoft.com/office/drawing/2014/main" id="{7869C8E1-09C6-85D7-67E3-FFA3A4286172}"/>
              </a:ext>
            </a:extLst>
          </p:cNvPr>
          <p:cNvSpPr txBox="1"/>
          <p:nvPr/>
        </p:nvSpPr>
        <p:spPr bwMode="auto">
          <a:xfrm>
            <a:off x="3902936" y="915144"/>
            <a:ext cx="3117475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/>
              <a:t>input: measured reflectivity </a:t>
            </a:r>
            <a:endParaRPr sz="1600" dirty="0"/>
          </a:p>
        </p:txBody>
      </p:sp>
      <p:sp>
        <p:nvSpPr>
          <p:cNvPr id="23" name="Textfeld 7">
            <a:extLst>
              <a:ext uri="{FF2B5EF4-FFF2-40B4-BE49-F238E27FC236}">
                <a16:creationId xmlns:a16="http://schemas.microsoft.com/office/drawing/2014/main" id="{793FFC34-726B-5F5B-4540-53DDD02A0EA8}"/>
              </a:ext>
            </a:extLst>
          </p:cNvPr>
          <p:cNvSpPr txBox="1"/>
          <p:nvPr/>
        </p:nvSpPr>
        <p:spPr bwMode="auto">
          <a:xfrm>
            <a:off x="3902936" y="5294273"/>
            <a:ext cx="4080481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/>
              <a:t>simulation</a:t>
            </a:r>
            <a:r>
              <a:rPr dirty="0"/>
              <a:t>: Doppler velocity + noise</a:t>
            </a:r>
          </a:p>
        </p:txBody>
      </p:sp>
      <p:sp>
        <p:nvSpPr>
          <p:cNvPr id="24" name="Textfeld 9">
            <a:extLst>
              <a:ext uri="{FF2B5EF4-FFF2-40B4-BE49-F238E27FC236}">
                <a16:creationId xmlns:a16="http://schemas.microsoft.com/office/drawing/2014/main" id="{DEDEBD3D-6E34-F4E9-61F5-BFC1EE372D78}"/>
              </a:ext>
            </a:extLst>
          </p:cNvPr>
          <p:cNvSpPr txBox="1"/>
          <p:nvPr/>
        </p:nvSpPr>
        <p:spPr bwMode="auto">
          <a:xfrm>
            <a:off x="358333" y="782619"/>
            <a:ext cx="3195730" cy="56323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457A93"/>
              </a:buClr>
              <a:defRPr/>
            </a:pPr>
            <a:r>
              <a:rPr lang="en-GB" sz="2000" dirty="0">
                <a:cs typeface="Arial"/>
              </a:rPr>
              <a:t>Cloud boundaries are smoothed</a:t>
            </a:r>
          </a:p>
          <a:p>
            <a:pPr>
              <a:buClr>
                <a:srgbClr val="457A93"/>
              </a:buClr>
              <a:defRPr/>
            </a:pPr>
            <a:endParaRPr lang="en-GB" dirty="0">
              <a:cs typeface="Arial"/>
            </a:endParaRPr>
          </a:p>
          <a:p>
            <a:pPr>
              <a:buClr>
                <a:srgbClr val="457A93"/>
              </a:buClr>
              <a:defRPr/>
            </a:pPr>
            <a:r>
              <a:rPr lang="en-GB" sz="2000" dirty="0">
                <a:solidFill>
                  <a:srgbClr val="00B050"/>
                </a:solidFill>
                <a:cs typeface="Arial"/>
              </a:rPr>
              <a:t>Loosing low level cloud structures</a:t>
            </a:r>
            <a:endParaRPr lang="en-GB" sz="2000" dirty="0">
              <a:solidFill>
                <a:srgbClr val="00B050"/>
              </a:solidFill>
            </a:endParaRPr>
          </a:p>
          <a:p>
            <a:pPr>
              <a:buClr>
                <a:srgbClr val="457A93"/>
              </a:buClr>
              <a:defRPr/>
            </a:pPr>
            <a:endParaRPr lang="en-GB" dirty="0">
              <a:cs typeface="Arial"/>
            </a:endParaRPr>
          </a:p>
          <a:p>
            <a:pPr>
              <a:buClr>
                <a:srgbClr val="457A93"/>
              </a:buClr>
              <a:defRPr/>
            </a:pPr>
            <a:r>
              <a:rPr lang="en-GB" sz="2000" dirty="0">
                <a:cs typeface="Arial"/>
              </a:rPr>
              <a:t>ground echo</a:t>
            </a:r>
            <a:endParaRPr sz="2000" dirty="0"/>
          </a:p>
          <a:p>
            <a:pPr>
              <a:buClr>
                <a:srgbClr val="457A93"/>
              </a:buClr>
              <a:defRPr/>
            </a:pPr>
            <a:endParaRPr lang="en-GB" dirty="0">
              <a:cs typeface="Arial"/>
            </a:endParaRPr>
          </a:p>
          <a:p>
            <a:pPr>
              <a:buClr>
                <a:srgbClr val="457A93"/>
              </a:buClr>
              <a:defRPr/>
            </a:pPr>
            <a:r>
              <a:rPr lang="en-GB" sz="2000" dirty="0">
                <a:solidFill>
                  <a:srgbClr val="C00000"/>
                </a:solidFill>
                <a:cs typeface="Arial"/>
              </a:rPr>
              <a:t>Doppler velocity is noisy because of</a:t>
            </a:r>
            <a:endParaRPr sz="2000" dirty="0">
              <a:solidFill>
                <a:srgbClr val="C00000"/>
              </a:solidFill>
            </a:endParaRPr>
          </a:p>
          <a:p>
            <a:pPr marL="342900" indent="-342900">
              <a:buClr>
                <a:srgbClr val="457A93"/>
              </a:buClr>
              <a:buFont typeface="Wingdings"/>
              <a:buChar char="§"/>
              <a:defRPr/>
            </a:pPr>
            <a:r>
              <a:rPr lang="en-GB" sz="2000" dirty="0">
                <a:solidFill>
                  <a:srgbClr val="C00000"/>
                </a:solidFill>
                <a:cs typeface="Arial"/>
              </a:rPr>
              <a:t>Sat motion, </a:t>
            </a:r>
            <a:endParaRPr sz="2000" dirty="0">
              <a:solidFill>
                <a:srgbClr val="C00000"/>
              </a:solidFill>
            </a:endParaRPr>
          </a:p>
          <a:p>
            <a:pPr marL="342900" indent="-342900">
              <a:buClr>
                <a:srgbClr val="457A93"/>
              </a:buClr>
              <a:buFont typeface="Wingdings"/>
              <a:buChar char="§"/>
              <a:defRPr/>
            </a:pPr>
            <a:r>
              <a:rPr lang="en-GB" sz="2000" dirty="0">
                <a:solidFill>
                  <a:srgbClr val="C00000"/>
                </a:solidFill>
                <a:cs typeface="Arial"/>
              </a:rPr>
              <a:t>low SNR</a:t>
            </a:r>
            <a:endParaRPr sz="2000" dirty="0">
              <a:solidFill>
                <a:srgbClr val="C00000"/>
              </a:solidFill>
            </a:endParaRPr>
          </a:p>
          <a:p>
            <a:pPr marL="342900" indent="-342900">
              <a:buClr>
                <a:srgbClr val="457A93"/>
              </a:buClr>
              <a:buFont typeface="Wingdings"/>
              <a:buChar char="§"/>
              <a:defRPr/>
            </a:pPr>
            <a:r>
              <a:rPr lang="en-GB" sz="2000" dirty="0">
                <a:solidFill>
                  <a:srgbClr val="C00000"/>
                </a:solidFill>
                <a:cs typeface="Arial"/>
              </a:rPr>
              <a:t>non-uniform-beam filling</a:t>
            </a:r>
          </a:p>
          <a:p>
            <a:pPr>
              <a:buClr>
                <a:srgbClr val="457A93"/>
              </a:buClr>
              <a:defRPr/>
            </a:pPr>
            <a:endParaRPr lang="en-GB" dirty="0">
              <a:solidFill>
                <a:srgbClr val="C00000"/>
              </a:solidFill>
              <a:cs typeface="Arial"/>
            </a:endParaRPr>
          </a:p>
          <a:p>
            <a:pPr>
              <a:buClr>
                <a:srgbClr val="457A93"/>
              </a:buClr>
              <a:defRPr/>
            </a:pPr>
            <a:r>
              <a:rPr lang="en-GB" sz="2000" dirty="0">
                <a:solidFill>
                  <a:srgbClr val="0070C0"/>
                </a:solidFill>
              </a:rPr>
              <a:t>High Ze will lead to multiple scattering!!</a:t>
            </a:r>
          </a:p>
          <a:p>
            <a:pPr>
              <a:buClr>
                <a:srgbClr val="457A93"/>
              </a:buClr>
              <a:defRPr/>
            </a:pPr>
            <a:r>
              <a:rPr lang="en-GB" sz="2000" dirty="0">
                <a:solidFill>
                  <a:srgbClr val="0070C0"/>
                </a:solidFill>
              </a:rPr>
              <a:t>NUBF will introduce uncertainty</a:t>
            </a:r>
          </a:p>
        </p:txBody>
      </p:sp>
      <p:cxnSp>
        <p:nvCxnSpPr>
          <p:cNvPr id="25" name="Gerade Verbindung mit Pfeil 11">
            <a:extLst>
              <a:ext uri="{FF2B5EF4-FFF2-40B4-BE49-F238E27FC236}">
                <a16:creationId xmlns:a16="http://schemas.microsoft.com/office/drawing/2014/main" id="{1CCE17D3-A56A-AC4B-0EE7-1BAD4580FE90}"/>
              </a:ext>
            </a:extLst>
          </p:cNvPr>
          <p:cNvCxnSpPr>
            <a:cxnSpLocks/>
          </p:cNvCxnSpPr>
          <p:nvPr/>
        </p:nvCxnSpPr>
        <p:spPr bwMode="auto">
          <a:xfrm>
            <a:off x="1794933" y="2810933"/>
            <a:ext cx="2162501" cy="5152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4">
            <a:extLst>
              <a:ext uri="{FF2B5EF4-FFF2-40B4-BE49-F238E27FC236}">
                <a16:creationId xmlns:a16="http://schemas.microsoft.com/office/drawing/2014/main" id="{29F3C8B2-8D54-2DA1-1BC7-3B274F634C3F}"/>
              </a:ext>
            </a:extLst>
          </p:cNvPr>
          <p:cNvSpPr txBox="1"/>
          <p:nvPr/>
        </p:nvSpPr>
        <p:spPr bwMode="auto">
          <a:xfrm>
            <a:off x="3902936" y="3849386"/>
            <a:ext cx="3699212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/>
              <a:t>input: measured Doppler velocity</a:t>
            </a:r>
            <a:endParaRPr sz="1600" dirty="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45F7EED2-8DC1-92A9-46B1-8A7B00D9193D}"/>
              </a:ext>
            </a:extLst>
          </p:cNvPr>
          <p:cNvSpPr/>
          <p:nvPr/>
        </p:nvSpPr>
        <p:spPr bwMode="auto">
          <a:xfrm>
            <a:off x="4112355" y="1576818"/>
            <a:ext cx="2698636" cy="36933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9" name="Gerade Verbindung mit Pfeil 11">
            <a:extLst>
              <a:ext uri="{FF2B5EF4-FFF2-40B4-BE49-F238E27FC236}">
                <a16:creationId xmlns:a16="http://schemas.microsoft.com/office/drawing/2014/main" id="{E6896B27-1A8B-692A-C1DE-841726963729}"/>
              </a:ext>
            </a:extLst>
          </p:cNvPr>
          <p:cNvCxnSpPr>
            <a:cxnSpLocks/>
          </p:cNvCxnSpPr>
          <p:nvPr/>
        </p:nvCxnSpPr>
        <p:spPr bwMode="auto">
          <a:xfrm flipV="1">
            <a:off x="2849677" y="1783533"/>
            <a:ext cx="1529934" cy="16261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hteck 31">
            <a:extLst>
              <a:ext uri="{FF2B5EF4-FFF2-40B4-BE49-F238E27FC236}">
                <a16:creationId xmlns:a16="http://schemas.microsoft.com/office/drawing/2014/main" id="{FF63734C-C166-0A02-CA40-8DA7663D22A8}"/>
              </a:ext>
            </a:extLst>
          </p:cNvPr>
          <p:cNvSpPr/>
          <p:nvPr/>
        </p:nvSpPr>
        <p:spPr bwMode="auto">
          <a:xfrm>
            <a:off x="3957434" y="5383258"/>
            <a:ext cx="7128000" cy="103992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5BC9BC56-C740-E51C-D933-5F6874EDF0B5}"/>
              </a:ext>
            </a:extLst>
          </p:cNvPr>
          <p:cNvSpPr/>
          <p:nvPr/>
        </p:nvSpPr>
        <p:spPr bwMode="auto">
          <a:xfrm>
            <a:off x="4160520" y="2988493"/>
            <a:ext cx="2698636" cy="36933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4">
            <a:extLst>
              <a:ext uri="{FF2B5EF4-FFF2-40B4-BE49-F238E27FC236}">
                <a16:creationId xmlns:a16="http://schemas.microsoft.com/office/drawing/2014/main" id="{EC71DF37-FC36-F344-3C50-449FEB517830}"/>
              </a:ext>
            </a:extLst>
          </p:cNvPr>
          <p:cNvSpPr txBox="1"/>
          <p:nvPr/>
        </p:nvSpPr>
        <p:spPr bwMode="auto">
          <a:xfrm>
            <a:off x="3902936" y="2352710"/>
            <a:ext cx="4212406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 err="1"/>
              <a:t>symulation</a:t>
            </a:r>
            <a:r>
              <a:rPr lang="en-US" dirty="0"/>
              <a:t>: reflectivity + noise </a:t>
            </a:r>
            <a:endParaRPr sz="1600" dirty="0"/>
          </a:p>
        </p:txBody>
      </p:sp>
      <p:cxnSp>
        <p:nvCxnSpPr>
          <p:cNvPr id="35" name="Gerade Verbindung mit Pfeil 11">
            <a:extLst>
              <a:ext uri="{FF2B5EF4-FFF2-40B4-BE49-F238E27FC236}">
                <a16:creationId xmlns:a16="http://schemas.microsoft.com/office/drawing/2014/main" id="{FF81765F-D2C4-1A40-05C9-C4A7BA6E6536}"/>
              </a:ext>
            </a:extLst>
          </p:cNvPr>
          <p:cNvCxnSpPr>
            <a:cxnSpLocks/>
          </p:cNvCxnSpPr>
          <p:nvPr/>
        </p:nvCxnSpPr>
        <p:spPr bwMode="auto">
          <a:xfrm>
            <a:off x="1509937" y="2257778"/>
            <a:ext cx="2939400" cy="86213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AC80A96A-B10F-2FBA-9882-224DCF1A46E3}"/>
              </a:ext>
            </a:extLst>
          </p:cNvPr>
          <p:cNvSpPr/>
          <p:nvPr/>
        </p:nvSpPr>
        <p:spPr bwMode="auto">
          <a:xfrm>
            <a:off x="8180114" y="4356996"/>
            <a:ext cx="562722" cy="5600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D6C136D-7A93-CDDB-B9DB-6542A6ADE75B}"/>
              </a:ext>
            </a:extLst>
          </p:cNvPr>
          <p:cNvSpPr/>
          <p:nvPr/>
        </p:nvSpPr>
        <p:spPr bwMode="auto">
          <a:xfrm>
            <a:off x="8130047" y="5857383"/>
            <a:ext cx="562722" cy="5600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42029BE-B4B6-451D-2E8C-5416E8469EDB}"/>
              </a:ext>
            </a:extLst>
          </p:cNvPr>
          <p:cNvSpPr/>
          <p:nvPr/>
        </p:nvSpPr>
        <p:spPr bwMode="auto">
          <a:xfrm>
            <a:off x="9747411" y="4208980"/>
            <a:ext cx="562722" cy="7064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F30DB05-ECA7-DF5E-33A3-C12F41549972}"/>
              </a:ext>
            </a:extLst>
          </p:cNvPr>
          <p:cNvSpPr/>
          <p:nvPr/>
        </p:nvSpPr>
        <p:spPr bwMode="auto">
          <a:xfrm>
            <a:off x="9636569" y="5674515"/>
            <a:ext cx="673564" cy="7429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DBEF1048-9D2B-9E11-52E5-C98F80EEE39A}"/>
              </a:ext>
            </a:extLst>
          </p:cNvPr>
          <p:cNvSpPr/>
          <p:nvPr/>
        </p:nvSpPr>
        <p:spPr bwMode="auto">
          <a:xfrm>
            <a:off x="8808965" y="915143"/>
            <a:ext cx="1873098" cy="5552569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2506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2FF6378F-8451-7C24-8466-DE46EE17D5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76511" y="1047954"/>
            <a:ext cx="6115489" cy="56520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B4A358E-3AB7-4533-1CFF-9179CAA7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94" y="294176"/>
            <a:ext cx="10954833" cy="646562"/>
          </a:xfrm>
        </p:spPr>
        <p:txBody>
          <a:bodyPr anchor="ctr"/>
          <a:lstStyle/>
          <a:p>
            <a:pPr algn="ctr"/>
            <a:r>
              <a:rPr lang="en-GB" sz="2800" dirty="0"/>
              <a:t>Additional slides: Example synthetic CPR quality control – MS and NUBF</a:t>
            </a:r>
            <a:br>
              <a:rPr lang="en-GB" sz="2800" dirty="0"/>
            </a:br>
            <a:r>
              <a:rPr lang="en-GB" sz="2400" dirty="0"/>
              <a:t>Have a look into the data quality and identify areas where data can be trusted!</a:t>
            </a:r>
            <a:endParaRPr lang="en-GB" sz="280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F9B9C6-6958-5E51-0FEF-FE269A8CA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INSTITUT FÜR GEOPHYSIK UND METEOROLOGIE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8F6753D-C6E8-C651-048E-E824E85C4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7954"/>
            <a:ext cx="6115490" cy="5652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1719F53-08F6-DC78-EBFE-56870AD66410}"/>
              </a:ext>
            </a:extLst>
          </p:cNvPr>
          <p:cNvSpPr/>
          <p:nvPr/>
        </p:nvSpPr>
        <p:spPr bwMode="auto">
          <a:xfrm>
            <a:off x="10422065" y="4116738"/>
            <a:ext cx="673564" cy="7429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8D2DE53-3DF3-6B78-FCC9-D1A991460044}"/>
              </a:ext>
            </a:extLst>
          </p:cNvPr>
          <p:cNvSpPr/>
          <p:nvPr/>
        </p:nvSpPr>
        <p:spPr bwMode="auto">
          <a:xfrm>
            <a:off x="6646952" y="5290082"/>
            <a:ext cx="4630648" cy="91880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0C9EC1-7591-4F2D-5D34-2FB0A88DB1BB}"/>
              </a:ext>
            </a:extLst>
          </p:cNvPr>
          <p:cNvSpPr/>
          <p:nvPr/>
        </p:nvSpPr>
        <p:spPr bwMode="auto">
          <a:xfrm>
            <a:off x="4342016" y="4111003"/>
            <a:ext cx="673564" cy="7429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9DEC440-62EF-7914-E46B-8D330A119990}"/>
              </a:ext>
            </a:extLst>
          </p:cNvPr>
          <p:cNvSpPr/>
          <p:nvPr/>
        </p:nvSpPr>
        <p:spPr bwMode="auto">
          <a:xfrm>
            <a:off x="10422065" y="2614753"/>
            <a:ext cx="673564" cy="9346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FA7BFB6-4789-6A89-C2D4-586700A22064}"/>
              </a:ext>
            </a:extLst>
          </p:cNvPr>
          <p:cNvSpPr/>
          <p:nvPr/>
        </p:nvSpPr>
        <p:spPr bwMode="auto">
          <a:xfrm>
            <a:off x="10401818" y="1249625"/>
            <a:ext cx="673564" cy="9346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024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BF128BC-F0DC-AA5E-1756-4AEBB79B77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5570" y="886238"/>
            <a:ext cx="7855265" cy="5263939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000" dirty="0">
                <a:latin typeface="+mn-lt"/>
              </a:rPr>
              <a:t>Previous studies show </a:t>
            </a:r>
            <a:r>
              <a:rPr lang="en-GB" sz="1400" dirty="0">
                <a:latin typeface="+mn-lt"/>
              </a:rPr>
              <a:t>(</a:t>
            </a:r>
            <a:r>
              <a:rPr lang="en-GB" sz="1400" dirty="0" err="1">
                <a:latin typeface="+mn-lt"/>
              </a:rPr>
              <a:t>Rémillard</a:t>
            </a:r>
            <a:r>
              <a:rPr lang="en-GB" sz="1400" dirty="0">
                <a:latin typeface="+mn-lt"/>
              </a:rPr>
              <a:t> &amp; </a:t>
            </a:r>
            <a:r>
              <a:rPr lang="en-GB" sz="1400" dirty="0" err="1">
                <a:latin typeface="+mn-lt"/>
              </a:rPr>
              <a:t>Tselioudis</a:t>
            </a:r>
            <a:r>
              <a:rPr lang="en-GB" sz="1400" dirty="0">
                <a:latin typeface="+mn-lt"/>
              </a:rPr>
              <a:t> 2015, Lamer et al., 2020, Battaglia et al., 2020) </a:t>
            </a:r>
            <a:r>
              <a:rPr lang="en-GB" sz="2000" dirty="0">
                <a:latin typeface="+mn-lt"/>
              </a:rPr>
              <a:t>: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>
                <a:latin typeface="+mn-lt"/>
              </a:rPr>
              <a:t>detection of low (&lt; 2km) clouds and precipitation is a challenge </a:t>
            </a:r>
          </a:p>
          <a:p>
            <a:pPr lvl="1">
              <a:spcAft>
                <a:spcPts val="600"/>
              </a:spcAft>
            </a:pPr>
            <a:r>
              <a:rPr lang="en-GB" sz="2000" dirty="0">
                <a:latin typeface="+mn-lt"/>
              </a:rPr>
              <a:t>Clouds and precipitation overlapped by ground echo</a:t>
            </a:r>
          </a:p>
          <a:p>
            <a:pPr lvl="1">
              <a:spcAft>
                <a:spcPts val="600"/>
              </a:spcAft>
            </a:pPr>
            <a:r>
              <a:rPr lang="en-GB" sz="2000" dirty="0">
                <a:latin typeface="+mn-lt"/>
              </a:rPr>
              <a:t>Low reflectivity of low cloud</a:t>
            </a:r>
          </a:p>
          <a:p>
            <a:pPr lvl="1">
              <a:spcAft>
                <a:spcPts val="600"/>
              </a:spcAft>
            </a:pPr>
            <a:r>
              <a:rPr lang="en-GB" sz="2000" dirty="0">
                <a:latin typeface="+mn-lt"/>
              </a:rPr>
              <a:t>Clouds might be smaller than a satellite pixel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 err="1">
                <a:latin typeface="+mn-lt"/>
              </a:rPr>
              <a:t>UoC</a:t>
            </a:r>
            <a:r>
              <a:rPr lang="en-GB" sz="2000" b="1" dirty="0">
                <a:latin typeface="+mn-lt"/>
              </a:rPr>
              <a:t> operates W-band radars (JOYCE and </a:t>
            </a:r>
            <a:r>
              <a:rPr lang="en-GB" sz="2000" b="1" dirty="0" err="1">
                <a:latin typeface="+mn-lt"/>
              </a:rPr>
              <a:t>NyÅlesund</a:t>
            </a:r>
            <a:r>
              <a:rPr lang="en-GB" sz="2000" b="1" dirty="0">
                <a:latin typeface="+mn-lt"/>
              </a:rPr>
              <a:t>) within ACTRIS</a:t>
            </a:r>
          </a:p>
          <a:p>
            <a:pPr lvl="1">
              <a:spcAft>
                <a:spcPts val="600"/>
              </a:spcAft>
            </a:pPr>
            <a:r>
              <a:rPr lang="en-GB" sz="2000" dirty="0">
                <a:latin typeface="+mn-lt"/>
              </a:rPr>
              <a:t>Continuous observations, homogeneous quality control</a:t>
            </a:r>
          </a:p>
          <a:p>
            <a:pPr lvl="1">
              <a:spcAft>
                <a:spcPts val="600"/>
              </a:spcAft>
            </a:pPr>
            <a:r>
              <a:rPr lang="en-GB" sz="2000" dirty="0">
                <a:latin typeface="+mn-lt"/>
              </a:rPr>
              <a:t>Long term data sets for JOYCE (~ 15 years), </a:t>
            </a:r>
            <a:r>
              <a:rPr lang="en-GB" sz="2000" dirty="0" err="1">
                <a:latin typeface="+mn-lt"/>
              </a:rPr>
              <a:t>NyAlesund</a:t>
            </a:r>
            <a:r>
              <a:rPr lang="en-GB" sz="2000" dirty="0">
                <a:latin typeface="+mn-lt"/>
              </a:rPr>
              <a:t> (~ 5 years)</a:t>
            </a:r>
          </a:p>
          <a:p>
            <a:pPr lvl="1">
              <a:spcAft>
                <a:spcPts val="600"/>
              </a:spcAft>
            </a:pPr>
            <a:r>
              <a:rPr lang="en-GB" sz="2000" dirty="0">
                <a:latin typeface="+mn-lt"/>
              </a:rPr>
              <a:t>Cover two climate zones</a:t>
            </a:r>
          </a:p>
          <a:p>
            <a:pPr lvl="1">
              <a:spcAft>
                <a:spcPts val="600"/>
              </a:spcAft>
            </a:pPr>
            <a:r>
              <a:rPr lang="en-GB" sz="2000" dirty="0">
                <a:latin typeface="+mn-lt"/>
              </a:rPr>
              <a:t>ACTRIS target classification to filter data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>
                <a:latin typeface="+mn-lt"/>
              </a:rPr>
              <a:t>Make use of these rich data sets for EarthCARE Cal/Val</a:t>
            </a:r>
          </a:p>
          <a:p>
            <a:pPr lvl="1">
              <a:spcAft>
                <a:spcPts val="600"/>
              </a:spcAft>
            </a:pPr>
            <a:r>
              <a:rPr lang="en-GB" sz="2000" dirty="0">
                <a:latin typeface="+mn-lt"/>
              </a:rPr>
              <a:t>Develop a CPR forward simulator </a:t>
            </a:r>
            <a:r>
              <a:rPr lang="en-GB" sz="1600" dirty="0">
                <a:latin typeface="+mn-lt"/>
              </a:rPr>
              <a:t>(within FRM4Radar and ACPV project)</a:t>
            </a:r>
          </a:p>
          <a:p>
            <a:pPr lvl="1">
              <a:spcAft>
                <a:spcPts val="600"/>
              </a:spcAft>
            </a:pPr>
            <a:r>
              <a:rPr lang="en-GB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What can we learn from synthetic CPR data for </a:t>
            </a:r>
            <a:r>
              <a:rPr lang="en-GB" sz="2000" b="1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EarthCARE</a:t>
            </a:r>
            <a:r>
              <a:rPr lang="en-GB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Cal/Val?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2141161-7115-37A0-94B1-8D2F3FB1A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88" y="274390"/>
            <a:ext cx="7855265" cy="649251"/>
          </a:xfrm>
        </p:spPr>
        <p:txBody>
          <a:bodyPr anchor="ctr"/>
          <a:lstStyle/>
          <a:p>
            <a:r>
              <a:rPr lang="en-GB" dirty="0">
                <a:latin typeface="+mn-lt"/>
              </a:rPr>
              <a:t>Motivation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56A5BEB-E9FF-5FD7-F5C8-87B4D80A4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1570" y="958052"/>
            <a:ext cx="3548171" cy="5454779"/>
          </a:xfrm>
          <a:prstGeom prst="rect">
            <a:avLst/>
          </a:prstGeom>
        </p:spPr>
      </p:pic>
      <p:sp>
        <p:nvSpPr>
          <p:cNvPr id="11" name="Pfeil nach rechts 10">
            <a:extLst>
              <a:ext uri="{FF2B5EF4-FFF2-40B4-BE49-F238E27FC236}">
                <a16:creationId xmlns:a16="http://schemas.microsoft.com/office/drawing/2014/main" id="{7CDAF984-AD1A-CAE5-1595-CC89A7A1452F}"/>
              </a:ext>
            </a:extLst>
          </p:cNvPr>
          <p:cNvSpPr/>
          <p:nvPr/>
        </p:nvSpPr>
        <p:spPr>
          <a:xfrm>
            <a:off x="9647336" y="1099918"/>
            <a:ext cx="891689" cy="376517"/>
          </a:xfrm>
          <a:prstGeom prst="rightArrow">
            <a:avLst>
              <a:gd name="adj1" fmla="val 50000"/>
              <a:gd name="adj2" fmla="val 42848"/>
            </a:avLst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NyÅlesund</a:t>
            </a:r>
            <a:endParaRPr lang="en-GB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Pfeil nach rechts 11">
            <a:extLst>
              <a:ext uri="{FF2B5EF4-FFF2-40B4-BE49-F238E27FC236}">
                <a16:creationId xmlns:a16="http://schemas.microsoft.com/office/drawing/2014/main" id="{A9F8AD0F-6B8C-1CF3-A9B0-DF6E9EDB3B4A}"/>
              </a:ext>
            </a:extLst>
          </p:cNvPr>
          <p:cNvSpPr/>
          <p:nvPr/>
        </p:nvSpPr>
        <p:spPr>
          <a:xfrm rot="17957346">
            <a:off x="9855663" y="4692000"/>
            <a:ext cx="697239" cy="376517"/>
          </a:xfrm>
          <a:prstGeom prst="rightArrow">
            <a:avLst>
              <a:gd name="adj1" fmla="val 50000"/>
              <a:gd name="adj2" fmla="val 42848"/>
            </a:avLst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JOYCE</a:t>
            </a:r>
            <a:endParaRPr lang="en-GB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8432CA9-D3B5-DE6A-5F13-6154E12CF3BE}"/>
              </a:ext>
            </a:extLst>
          </p:cNvPr>
          <p:cNvSpPr/>
          <p:nvPr/>
        </p:nvSpPr>
        <p:spPr>
          <a:xfrm>
            <a:off x="8863659" y="6089792"/>
            <a:ext cx="324000" cy="324000"/>
          </a:xfrm>
          <a:prstGeom prst="ellipse">
            <a:avLst/>
          </a:prstGeom>
          <a:noFill/>
          <a:ln w="1905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FDADA4B-8756-3FA8-6D65-DBC6FC1B3143}"/>
              </a:ext>
            </a:extLst>
          </p:cNvPr>
          <p:cNvSpPr txBox="1"/>
          <p:nvPr/>
        </p:nvSpPr>
        <p:spPr>
          <a:xfrm>
            <a:off x="8541569" y="5587201"/>
            <a:ext cx="787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ASKOS </a:t>
            </a:r>
          </a:p>
          <a:p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campaign</a:t>
            </a:r>
          </a:p>
        </p:txBody>
      </p:sp>
      <p:sp>
        <p:nvSpPr>
          <p:cNvPr id="21" name="Datumsplatzhalter 3">
            <a:extLst>
              <a:ext uri="{FF2B5EF4-FFF2-40B4-BE49-F238E27FC236}">
                <a16:creationId xmlns:a16="http://schemas.microsoft.com/office/drawing/2014/main" id="{44B6C8AD-7746-F185-4048-2B69587486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39025" y="6539266"/>
            <a:ext cx="742137" cy="244830"/>
          </a:xfrm>
        </p:spPr>
        <p:txBody>
          <a:bodyPr/>
          <a:lstStyle/>
          <a:p>
            <a:fld id="{85D87A2C-633B-4F9B-B395-7A4263E5FC92}" type="datetime1">
              <a:rPr lang="de-DE" smtClean="0"/>
              <a:t>02.05.24</a:t>
            </a:fld>
            <a:endParaRPr lang="de-DE" dirty="0"/>
          </a:p>
        </p:txBody>
      </p:sp>
      <p:sp>
        <p:nvSpPr>
          <p:cNvPr id="22" name="Fußzeilenplatzhalter 4">
            <a:extLst>
              <a:ext uri="{FF2B5EF4-FFF2-40B4-BE49-F238E27FC236}">
                <a16:creationId xmlns:a16="http://schemas.microsoft.com/office/drawing/2014/main" id="{938FB398-6B81-AAE2-5FCA-632D1B69A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2508" y="6539266"/>
            <a:ext cx="5169436" cy="244830"/>
          </a:xfrm>
        </p:spPr>
        <p:txBody>
          <a:bodyPr/>
          <a:lstStyle/>
          <a:p>
            <a:r>
              <a:rPr lang="de-DE" dirty="0"/>
              <a:t>INSTITUTE FOR GEOPHYSICS AND METEOROLOGY</a:t>
            </a:r>
          </a:p>
        </p:txBody>
      </p:sp>
      <p:sp>
        <p:nvSpPr>
          <p:cNvPr id="23" name="Foliennummernplatzhalter 6">
            <a:extLst>
              <a:ext uri="{FF2B5EF4-FFF2-40B4-BE49-F238E27FC236}">
                <a16:creationId xmlns:a16="http://schemas.microsoft.com/office/drawing/2014/main" id="{1C58A93F-9E1E-3E99-1138-51B3707B2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226" y="6539266"/>
            <a:ext cx="416911" cy="244830"/>
          </a:xfrm>
        </p:spPr>
        <p:txBody>
          <a:bodyPr/>
          <a:lstStyle/>
          <a:p>
            <a:fld id="{833FA4B0-7731-EC49-88EA-B5E921ABE78A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F4E6705-E6BE-AEE9-08E0-1763439733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38" t="16671" r="11950" b="23611"/>
          <a:stretch/>
        </p:blipFill>
        <p:spPr>
          <a:xfrm>
            <a:off x="10634358" y="1969585"/>
            <a:ext cx="1345668" cy="80172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A21F716-2C0F-B241-829E-C502221814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59" t="8119" r="30155" b="11234"/>
          <a:stretch/>
        </p:blipFill>
        <p:spPr>
          <a:xfrm>
            <a:off x="11215756" y="1090906"/>
            <a:ext cx="730817" cy="81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51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BF128BC-F0DC-AA5E-1756-4AEBB79B77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837" y="1020050"/>
            <a:ext cx="8232808" cy="5263939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b="1" u="sng" dirty="0">
                <a:latin typeface="+mn-lt"/>
              </a:rPr>
              <a:t>INPUT</a:t>
            </a:r>
            <a:r>
              <a:rPr lang="en-GB" sz="1800" dirty="0">
                <a:latin typeface="+mn-lt"/>
              </a:rPr>
              <a:t>: working on test data sets to test and present the tool: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GB" sz="1800" dirty="0">
                <a:latin typeface="+mn-lt"/>
              </a:rPr>
              <a:t>transform suborbital radar data into synthetical CPR data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latin typeface="+mn-lt"/>
              </a:rPr>
              <a:t>mimic the data sampling of </a:t>
            </a:r>
            <a:r>
              <a:rPr lang="en-GB" sz="1800" dirty="0" err="1">
                <a:latin typeface="+mn-lt"/>
              </a:rPr>
              <a:t>CloudSat</a:t>
            </a:r>
            <a:r>
              <a:rPr lang="en-GB" sz="1800" dirty="0">
                <a:latin typeface="+mn-lt"/>
              </a:rPr>
              <a:t> and </a:t>
            </a:r>
            <a:r>
              <a:rPr lang="en-GB" sz="1800" dirty="0" err="1">
                <a:latin typeface="+mn-lt"/>
              </a:rPr>
              <a:t>EarthCARE</a:t>
            </a:r>
            <a:endParaRPr lang="en-GB" sz="1800" dirty="0">
              <a:latin typeface="+mn-lt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b="1" u="sng" dirty="0">
                <a:latin typeface="+mn-lt"/>
              </a:rPr>
              <a:t>OUTPUT</a:t>
            </a:r>
            <a:r>
              <a:rPr lang="en-GB" sz="1800" dirty="0">
                <a:latin typeface="+mn-lt"/>
              </a:rPr>
              <a:t>: synthetic CPR data in </a:t>
            </a:r>
            <a:r>
              <a:rPr lang="en-GB" sz="1800" dirty="0" err="1">
                <a:latin typeface="+mn-lt"/>
              </a:rPr>
              <a:t>NetCDF</a:t>
            </a:r>
            <a:endParaRPr lang="en-GB" sz="1800" dirty="0">
              <a:latin typeface="+mn-lt"/>
            </a:endParaRPr>
          </a:p>
          <a:p>
            <a:pPr marL="266700" lvl="1" indent="-266700" defTabSz="914400">
              <a:spcBef>
                <a:spcPts val="600"/>
              </a:spcBef>
              <a:spcAft>
                <a:spcPts val="0"/>
              </a:spcAft>
            </a:pPr>
            <a:r>
              <a:rPr lang="en-GB" sz="1800" dirty="0">
                <a:latin typeface="+mn-lt"/>
              </a:rPr>
              <a:t>Ze and </a:t>
            </a:r>
            <a:r>
              <a:rPr lang="en-GB" sz="1800" dirty="0" err="1">
                <a:latin typeface="+mn-lt"/>
              </a:rPr>
              <a:t>Vm</a:t>
            </a:r>
            <a:r>
              <a:rPr lang="en-GB" sz="1800" dirty="0">
                <a:latin typeface="+mn-lt"/>
              </a:rPr>
              <a:t> fields  as a function of range and along-track </a:t>
            </a:r>
          </a:p>
          <a:p>
            <a:pPr marL="266700" lvl="2" indent="-266700">
              <a:spcBef>
                <a:spcPts val="600"/>
              </a:spcBef>
              <a:spcAft>
                <a:spcPts val="300"/>
              </a:spcAft>
            </a:pPr>
            <a:r>
              <a:rPr lang="en-GB" sz="1800" dirty="0">
                <a:latin typeface="+mn-lt"/>
              </a:rPr>
              <a:t>Ze and </a:t>
            </a:r>
            <a:r>
              <a:rPr lang="en-GB" sz="1800" dirty="0" err="1">
                <a:latin typeface="+mn-lt"/>
              </a:rPr>
              <a:t>Vm</a:t>
            </a:r>
            <a:r>
              <a:rPr lang="en-GB" sz="1800" dirty="0">
                <a:latin typeface="+mn-lt"/>
              </a:rPr>
              <a:t> with and without noise</a:t>
            </a:r>
          </a:p>
          <a:p>
            <a:pPr marL="266700" lvl="2" indent="-266700">
              <a:spcBef>
                <a:spcPts val="600"/>
              </a:spcBef>
              <a:spcAft>
                <a:spcPts val="300"/>
              </a:spcAft>
            </a:pPr>
            <a:r>
              <a:rPr lang="en-GB" sz="1800" dirty="0" err="1">
                <a:latin typeface="+mn-lt"/>
              </a:rPr>
              <a:t>Vm</a:t>
            </a:r>
            <a:r>
              <a:rPr lang="en-GB" sz="1800" dirty="0">
                <a:latin typeface="+mn-lt"/>
              </a:rPr>
              <a:t> with and without velocity folding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GB" sz="1800" dirty="0">
                <a:latin typeface="+mn-lt"/>
              </a:rPr>
              <a:t>Quality flags for </a:t>
            </a:r>
          </a:p>
          <a:p>
            <a:pPr marL="488950" lvl="3" indent="-284163">
              <a:spcBef>
                <a:spcPts val="600"/>
              </a:spcBef>
              <a:spcAft>
                <a:spcPts val="300"/>
              </a:spcAft>
            </a:pPr>
            <a:r>
              <a:rPr lang="en-GB" sz="1800" dirty="0">
                <a:latin typeface="+mn-lt"/>
              </a:rPr>
              <a:t>multiple-scattering and </a:t>
            </a:r>
          </a:p>
          <a:p>
            <a:pPr marL="488950" lvl="3" indent="-284163">
              <a:spcBef>
                <a:spcPts val="600"/>
              </a:spcBef>
              <a:spcAft>
                <a:spcPts val="300"/>
              </a:spcAft>
            </a:pPr>
            <a:r>
              <a:rPr lang="en-GB" sz="1800" dirty="0">
                <a:latin typeface="+mn-lt"/>
              </a:rPr>
              <a:t>Non-Uniform Beam Filling (NUBF)</a:t>
            </a:r>
          </a:p>
          <a:p>
            <a:pPr marL="488950" lvl="3" indent="-284163">
              <a:spcBef>
                <a:spcPts val="600"/>
              </a:spcBef>
              <a:spcAft>
                <a:spcPts val="300"/>
              </a:spcAft>
            </a:pPr>
            <a:r>
              <a:rPr lang="en-GB" sz="1800" dirty="0">
                <a:latin typeface="+mn-lt"/>
              </a:rPr>
              <a:t>Doppler velocity folding</a:t>
            </a:r>
          </a:p>
          <a:p>
            <a:pPr marL="0" lvl="1" indent="0" defTabSz="914400">
              <a:spcBef>
                <a:spcPts val="600"/>
              </a:spcBef>
              <a:buNone/>
            </a:pPr>
            <a:r>
              <a:rPr lang="en-GB" sz="1800" b="1" u="sng" dirty="0">
                <a:latin typeface="+mn-lt"/>
              </a:rPr>
              <a:t>GitHub:</a:t>
            </a:r>
            <a:r>
              <a:rPr lang="en-GB" sz="1800" dirty="0">
                <a:latin typeface="+mn-lt"/>
              </a:rPr>
              <a:t> </a:t>
            </a:r>
            <a:r>
              <a:rPr lang="en-GB" sz="1800" b="1" dirty="0" err="1">
                <a:solidFill>
                  <a:srgbClr val="0070C0"/>
                </a:solidFill>
                <a:latin typeface="+mn-lt"/>
              </a:rPr>
              <a:t>github.com</a:t>
            </a:r>
            <a:r>
              <a:rPr lang="en-GB" sz="1800" b="1" dirty="0">
                <a:solidFill>
                  <a:srgbClr val="0070C0"/>
                </a:solidFill>
                <a:latin typeface="+mn-lt"/>
              </a:rPr>
              <a:t>/</a:t>
            </a:r>
            <a:r>
              <a:rPr lang="en-GB" sz="1800" b="1" dirty="0" err="1">
                <a:solidFill>
                  <a:srgbClr val="0070C0"/>
                </a:solidFill>
                <a:latin typeface="+mn-lt"/>
              </a:rPr>
              <a:t>igmk</a:t>
            </a:r>
            <a:r>
              <a:rPr lang="en-GB" sz="1800" b="1" dirty="0">
                <a:solidFill>
                  <a:srgbClr val="0070C0"/>
                </a:solidFill>
                <a:latin typeface="+mn-lt"/>
              </a:rPr>
              <a:t>/orbital-radar</a:t>
            </a:r>
          </a:p>
          <a:p>
            <a:pPr marL="0" lvl="1" indent="0" defTabSz="914400">
              <a:spcBef>
                <a:spcPts val="600"/>
              </a:spcBef>
              <a:buNone/>
            </a:pPr>
            <a:r>
              <a:rPr lang="en-GB" sz="1800" dirty="0">
                <a:latin typeface="+mn-lt"/>
              </a:rPr>
              <a:t>Paper ready and submission GMD is planned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2141161-7115-37A0-94B1-8D2F3FB1A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88" y="274390"/>
            <a:ext cx="10071137" cy="649251"/>
          </a:xfrm>
        </p:spPr>
        <p:txBody>
          <a:bodyPr anchor="ctr"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3200" dirty="0">
                <a:latin typeface="+mn-lt"/>
              </a:rPr>
              <a:t>CPR forward simulator </a:t>
            </a:r>
            <a:r>
              <a:rPr lang="en-GB" sz="3200" dirty="0">
                <a:solidFill>
                  <a:srgbClr val="0070C0"/>
                </a:solidFill>
                <a:latin typeface="+mn-lt"/>
              </a:rPr>
              <a:t>orbital-radar</a:t>
            </a:r>
            <a:endParaRPr lang="en-GB" sz="3200" dirty="0">
              <a:latin typeface="+mn-lt"/>
            </a:endParaRPr>
          </a:p>
        </p:txBody>
      </p:sp>
      <p:sp>
        <p:nvSpPr>
          <p:cNvPr id="21" name="Datumsplatzhalter 3">
            <a:extLst>
              <a:ext uri="{FF2B5EF4-FFF2-40B4-BE49-F238E27FC236}">
                <a16:creationId xmlns:a16="http://schemas.microsoft.com/office/drawing/2014/main" id="{44B6C8AD-7746-F185-4048-2B69587486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39025" y="6539266"/>
            <a:ext cx="742137" cy="244830"/>
          </a:xfrm>
        </p:spPr>
        <p:txBody>
          <a:bodyPr/>
          <a:lstStyle/>
          <a:p>
            <a:fld id="{85D87A2C-633B-4F9B-B395-7A4263E5FC92}" type="datetime1">
              <a:rPr lang="de-DE" smtClean="0"/>
              <a:t>02.05.24</a:t>
            </a:fld>
            <a:endParaRPr lang="de-DE" dirty="0"/>
          </a:p>
        </p:txBody>
      </p:sp>
      <p:sp>
        <p:nvSpPr>
          <p:cNvPr id="22" name="Fußzeilenplatzhalter 4">
            <a:extLst>
              <a:ext uri="{FF2B5EF4-FFF2-40B4-BE49-F238E27FC236}">
                <a16:creationId xmlns:a16="http://schemas.microsoft.com/office/drawing/2014/main" id="{938FB398-6B81-AAE2-5FCA-632D1B69A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2508" y="6539266"/>
            <a:ext cx="5169436" cy="244830"/>
          </a:xfrm>
        </p:spPr>
        <p:txBody>
          <a:bodyPr/>
          <a:lstStyle/>
          <a:p>
            <a:r>
              <a:rPr lang="de-DE" dirty="0"/>
              <a:t>INSTITUTE FOR GEOPHYSICS AND METEOROLOGY</a:t>
            </a:r>
          </a:p>
        </p:txBody>
      </p:sp>
      <p:sp>
        <p:nvSpPr>
          <p:cNvPr id="23" name="Foliennummernplatzhalter 6">
            <a:extLst>
              <a:ext uri="{FF2B5EF4-FFF2-40B4-BE49-F238E27FC236}">
                <a16:creationId xmlns:a16="http://schemas.microsoft.com/office/drawing/2014/main" id="{1C58A93F-9E1E-3E99-1138-51B3707B2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226" y="6539266"/>
            <a:ext cx="416911" cy="244830"/>
          </a:xfrm>
        </p:spPr>
        <p:txBody>
          <a:bodyPr/>
          <a:lstStyle/>
          <a:p>
            <a:fld id="{833FA4B0-7731-EC49-88EA-B5E921ABE78A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1850F55-7D34-6266-9CE7-B4E105C5E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400" y="101917"/>
            <a:ext cx="3835521" cy="643734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A73929C-0050-7D49-9EF0-1DAF7B626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86640">
            <a:off x="4869268" y="3464194"/>
            <a:ext cx="2960468" cy="311026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15B72DA-7712-A70E-1B74-58646A582AF0}"/>
              </a:ext>
            </a:extLst>
          </p:cNvPr>
          <p:cNvSpPr txBox="1"/>
          <p:nvPr/>
        </p:nvSpPr>
        <p:spPr>
          <a:xfrm rot="1164819">
            <a:off x="5688743" y="4291122"/>
            <a:ext cx="2005421" cy="461665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in </a:t>
            </a:r>
            <a:r>
              <a:rPr lang="en-GB" sz="2400" b="1" dirty="0" err="1">
                <a:solidFill>
                  <a:srgbClr val="C00000"/>
                </a:solidFill>
              </a:rPr>
              <a:t>preperation</a:t>
            </a:r>
            <a:endParaRPr lang="en-GB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41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5">
            <a:extLst>
              <a:ext uri="{FF2B5EF4-FFF2-40B4-BE49-F238E27FC236}">
                <a16:creationId xmlns:a16="http://schemas.microsoft.com/office/drawing/2014/main" id="{A755E4A4-A1B4-B21D-E0B3-DD83A3D14FB5}"/>
              </a:ext>
            </a:extLst>
          </p:cNvPr>
          <p:cNvSpPr txBox="1">
            <a:spLocks/>
          </p:cNvSpPr>
          <p:nvPr/>
        </p:nvSpPr>
        <p:spPr>
          <a:xfrm>
            <a:off x="573895" y="243396"/>
            <a:ext cx="9965130" cy="64925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none" baseline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>
                <a:latin typeface="+mn-lt"/>
              </a:rPr>
              <a:t>Example: Synthetic CPR data, </a:t>
            </a:r>
            <a:r>
              <a:rPr lang="en-GB" dirty="0">
                <a:latin typeface="+mn-lt"/>
                <a:cs typeface="Arial"/>
              </a:rPr>
              <a:t>JOYCE, </a:t>
            </a:r>
            <a:r>
              <a:rPr lang="en-GB" dirty="0" err="1">
                <a:latin typeface="+mn-lt"/>
                <a:cs typeface="Arial"/>
              </a:rPr>
              <a:t>Jülich</a:t>
            </a:r>
            <a:r>
              <a:rPr lang="en-GB" dirty="0">
                <a:latin typeface="+mn-lt"/>
                <a:cs typeface="Arial"/>
              </a:rPr>
              <a:t> 6</a:t>
            </a:r>
            <a:r>
              <a:rPr lang="en-GB" baseline="30000" dirty="0">
                <a:latin typeface="+mn-lt"/>
                <a:cs typeface="Arial"/>
              </a:rPr>
              <a:t>th</a:t>
            </a:r>
            <a:r>
              <a:rPr lang="en-GB" dirty="0">
                <a:latin typeface="+mn-lt"/>
                <a:cs typeface="Arial"/>
              </a:rPr>
              <a:t> April 2021</a:t>
            </a:r>
            <a:endParaRPr lang="en-GB" dirty="0">
              <a:latin typeface="+mn-lt"/>
            </a:endParaRPr>
          </a:p>
        </p:txBody>
      </p:sp>
      <p:sp>
        <p:nvSpPr>
          <p:cNvPr id="49" name="Datumsplatzhalter 3">
            <a:extLst>
              <a:ext uri="{FF2B5EF4-FFF2-40B4-BE49-F238E27FC236}">
                <a16:creationId xmlns:a16="http://schemas.microsoft.com/office/drawing/2014/main" id="{6E2651D5-5864-1BBE-AC34-47CE5A7947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39025" y="6539266"/>
            <a:ext cx="742137" cy="244830"/>
          </a:xfrm>
        </p:spPr>
        <p:txBody>
          <a:bodyPr/>
          <a:lstStyle/>
          <a:p>
            <a:fld id="{85D87A2C-633B-4F9B-B395-7A4263E5FC92}" type="datetime1">
              <a:rPr lang="de-DE" smtClean="0"/>
              <a:t>02.05.24</a:t>
            </a:fld>
            <a:endParaRPr lang="de-DE" dirty="0"/>
          </a:p>
        </p:txBody>
      </p:sp>
      <p:sp>
        <p:nvSpPr>
          <p:cNvPr id="50" name="Fußzeilenplatzhalter 4">
            <a:extLst>
              <a:ext uri="{FF2B5EF4-FFF2-40B4-BE49-F238E27FC236}">
                <a16:creationId xmlns:a16="http://schemas.microsoft.com/office/drawing/2014/main" id="{BB87DE9D-919D-6379-C4F3-7A1018F5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2508" y="6539266"/>
            <a:ext cx="5169436" cy="244830"/>
          </a:xfrm>
        </p:spPr>
        <p:txBody>
          <a:bodyPr/>
          <a:lstStyle/>
          <a:p>
            <a:r>
              <a:rPr lang="de-DE" dirty="0"/>
              <a:t>INSTITUTE FOR GEOPHYSICS AND METEOROLOGY</a:t>
            </a:r>
          </a:p>
        </p:txBody>
      </p:sp>
      <p:sp>
        <p:nvSpPr>
          <p:cNvPr id="51" name="Foliennummernplatzhalter 6">
            <a:extLst>
              <a:ext uri="{FF2B5EF4-FFF2-40B4-BE49-F238E27FC236}">
                <a16:creationId xmlns:a16="http://schemas.microsoft.com/office/drawing/2014/main" id="{B2D023EC-4658-BBA4-FCD4-749BC4F3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226" y="6539266"/>
            <a:ext cx="416911" cy="244830"/>
          </a:xfrm>
        </p:spPr>
        <p:txBody>
          <a:bodyPr/>
          <a:lstStyle/>
          <a:p>
            <a:fld id="{833FA4B0-7731-EC49-88EA-B5E921ABE78A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3AACFB05-D7D4-7109-317A-6A936EF68B7B}"/>
              </a:ext>
            </a:extLst>
          </p:cNvPr>
          <p:cNvSpPr txBox="1">
            <a:spLocks/>
          </p:cNvSpPr>
          <p:nvPr/>
        </p:nvSpPr>
        <p:spPr>
          <a:xfrm>
            <a:off x="10539025" y="6539266"/>
            <a:ext cx="742137" cy="24483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D87A2C-633B-4F9B-B395-7A4263E5FC92}" type="datetime1">
              <a:rPr lang="de-DE" smtClean="0"/>
              <a:pPr/>
              <a:t>02.05.24</a:t>
            </a:fld>
            <a:endParaRPr lang="de-DE" dirty="0"/>
          </a:p>
        </p:txBody>
      </p:sp>
      <p:sp>
        <p:nvSpPr>
          <p:cNvPr id="15" name="Foliennummernplatzhalter 6">
            <a:extLst>
              <a:ext uri="{FF2B5EF4-FFF2-40B4-BE49-F238E27FC236}">
                <a16:creationId xmlns:a16="http://schemas.microsoft.com/office/drawing/2014/main" id="{BDA222F3-2673-AE37-B32F-F2EB7919684E}"/>
              </a:ext>
            </a:extLst>
          </p:cNvPr>
          <p:cNvSpPr txBox="1">
            <a:spLocks/>
          </p:cNvSpPr>
          <p:nvPr/>
        </p:nvSpPr>
        <p:spPr>
          <a:xfrm>
            <a:off x="11224226" y="6539266"/>
            <a:ext cx="416911" cy="24483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3FA4B0-7731-EC49-88EA-B5E921ABE78A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83CF1F93-88F7-A7BD-DAB5-1A9B400AC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07"/>
          <a:stretch/>
        </p:blipFill>
        <p:spPr bwMode="auto">
          <a:xfrm>
            <a:off x="3543300" y="815261"/>
            <a:ext cx="8640000" cy="290914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B0F77C1-88C0-6393-36BF-85391945FE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" t="24685" r="314" b="67035"/>
          <a:stretch/>
        </p:blipFill>
        <p:spPr bwMode="auto">
          <a:xfrm>
            <a:off x="3543300" y="3724407"/>
            <a:ext cx="8640000" cy="142584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6C4A710-46E6-5319-E8FE-5197700D41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6" b="34049"/>
          <a:stretch/>
        </p:blipFill>
        <p:spPr bwMode="auto">
          <a:xfrm>
            <a:off x="3543300" y="5260221"/>
            <a:ext cx="8640000" cy="1345833"/>
          </a:xfrm>
          <a:prstGeom prst="rect">
            <a:avLst/>
          </a:prstGeom>
        </p:spPr>
      </p:pic>
      <p:sp>
        <p:nvSpPr>
          <p:cNvPr id="22" name="Textfeld 4">
            <a:extLst>
              <a:ext uri="{FF2B5EF4-FFF2-40B4-BE49-F238E27FC236}">
                <a16:creationId xmlns:a16="http://schemas.microsoft.com/office/drawing/2014/main" id="{7869C8E1-09C6-85D7-67E3-FFA3A4286172}"/>
              </a:ext>
            </a:extLst>
          </p:cNvPr>
          <p:cNvSpPr txBox="1"/>
          <p:nvPr/>
        </p:nvSpPr>
        <p:spPr bwMode="auto">
          <a:xfrm>
            <a:off x="3902936" y="915144"/>
            <a:ext cx="3117475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/>
              <a:t>input: measured reflectivity </a:t>
            </a:r>
            <a:endParaRPr sz="1600" dirty="0"/>
          </a:p>
        </p:txBody>
      </p:sp>
      <p:sp>
        <p:nvSpPr>
          <p:cNvPr id="23" name="Textfeld 7">
            <a:extLst>
              <a:ext uri="{FF2B5EF4-FFF2-40B4-BE49-F238E27FC236}">
                <a16:creationId xmlns:a16="http://schemas.microsoft.com/office/drawing/2014/main" id="{793FFC34-726B-5F5B-4540-53DDD02A0EA8}"/>
              </a:ext>
            </a:extLst>
          </p:cNvPr>
          <p:cNvSpPr txBox="1"/>
          <p:nvPr/>
        </p:nvSpPr>
        <p:spPr bwMode="auto">
          <a:xfrm>
            <a:off x="3902936" y="5294273"/>
            <a:ext cx="4080481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/>
              <a:t>simulation</a:t>
            </a:r>
            <a:r>
              <a:rPr dirty="0"/>
              <a:t>: Doppler velocity + noise</a:t>
            </a:r>
          </a:p>
        </p:txBody>
      </p:sp>
      <p:sp>
        <p:nvSpPr>
          <p:cNvPr id="24" name="Textfeld 9">
            <a:extLst>
              <a:ext uri="{FF2B5EF4-FFF2-40B4-BE49-F238E27FC236}">
                <a16:creationId xmlns:a16="http://schemas.microsoft.com/office/drawing/2014/main" id="{DEDEBD3D-6E34-F4E9-61F5-BFC1EE372D78}"/>
              </a:ext>
            </a:extLst>
          </p:cNvPr>
          <p:cNvSpPr txBox="1"/>
          <p:nvPr/>
        </p:nvSpPr>
        <p:spPr bwMode="auto">
          <a:xfrm>
            <a:off x="358333" y="782619"/>
            <a:ext cx="3195730" cy="56323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457A93"/>
              </a:buClr>
              <a:defRPr/>
            </a:pPr>
            <a:r>
              <a:rPr lang="en-GB" sz="2000" dirty="0">
                <a:cs typeface="Arial"/>
              </a:rPr>
              <a:t>Cloud boundaries are smoothed</a:t>
            </a:r>
          </a:p>
          <a:p>
            <a:pPr>
              <a:buClr>
                <a:srgbClr val="457A93"/>
              </a:buClr>
              <a:defRPr/>
            </a:pPr>
            <a:endParaRPr lang="en-GB" dirty="0">
              <a:cs typeface="Arial"/>
            </a:endParaRPr>
          </a:p>
          <a:p>
            <a:pPr>
              <a:buClr>
                <a:srgbClr val="457A93"/>
              </a:buClr>
              <a:defRPr/>
            </a:pPr>
            <a:r>
              <a:rPr lang="en-GB" sz="2000" dirty="0">
                <a:solidFill>
                  <a:srgbClr val="00B050"/>
                </a:solidFill>
                <a:cs typeface="Arial"/>
              </a:rPr>
              <a:t>Loosing low level cloud structures</a:t>
            </a:r>
            <a:endParaRPr lang="en-GB" sz="2000" dirty="0">
              <a:solidFill>
                <a:srgbClr val="00B050"/>
              </a:solidFill>
            </a:endParaRPr>
          </a:p>
          <a:p>
            <a:pPr>
              <a:buClr>
                <a:srgbClr val="457A93"/>
              </a:buClr>
              <a:defRPr/>
            </a:pPr>
            <a:endParaRPr lang="en-GB" dirty="0">
              <a:cs typeface="Arial"/>
            </a:endParaRPr>
          </a:p>
          <a:p>
            <a:pPr>
              <a:buClr>
                <a:srgbClr val="457A93"/>
              </a:buClr>
              <a:defRPr/>
            </a:pPr>
            <a:r>
              <a:rPr lang="en-GB" sz="2000" dirty="0">
                <a:cs typeface="Arial"/>
              </a:rPr>
              <a:t>ground echo</a:t>
            </a:r>
            <a:endParaRPr sz="2000" dirty="0"/>
          </a:p>
          <a:p>
            <a:pPr>
              <a:buClr>
                <a:srgbClr val="457A93"/>
              </a:buClr>
              <a:defRPr/>
            </a:pPr>
            <a:endParaRPr lang="en-GB" dirty="0">
              <a:cs typeface="Arial"/>
            </a:endParaRPr>
          </a:p>
          <a:p>
            <a:pPr>
              <a:buClr>
                <a:srgbClr val="457A93"/>
              </a:buClr>
              <a:defRPr/>
            </a:pPr>
            <a:r>
              <a:rPr lang="en-GB" sz="2000" dirty="0">
                <a:solidFill>
                  <a:srgbClr val="C00000"/>
                </a:solidFill>
                <a:cs typeface="Arial"/>
              </a:rPr>
              <a:t>Doppler velocity is noisy because of</a:t>
            </a:r>
            <a:endParaRPr sz="2000" dirty="0">
              <a:solidFill>
                <a:srgbClr val="C00000"/>
              </a:solidFill>
            </a:endParaRPr>
          </a:p>
          <a:p>
            <a:pPr marL="342900" indent="-342900">
              <a:buClr>
                <a:srgbClr val="457A93"/>
              </a:buClr>
              <a:buFont typeface="Wingdings"/>
              <a:buChar char="§"/>
              <a:defRPr/>
            </a:pPr>
            <a:r>
              <a:rPr lang="en-GB" sz="2000" dirty="0">
                <a:solidFill>
                  <a:srgbClr val="C00000"/>
                </a:solidFill>
                <a:cs typeface="Arial"/>
              </a:rPr>
              <a:t>Sat motion, </a:t>
            </a:r>
            <a:endParaRPr sz="2000" dirty="0">
              <a:solidFill>
                <a:srgbClr val="C00000"/>
              </a:solidFill>
            </a:endParaRPr>
          </a:p>
          <a:p>
            <a:pPr marL="342900" indent="-342900">
              <a:buClr>
                <a:srgbClr val="457A93"/>
              </a:buClr>
              <a:buFont typeface="Wingdings"/>
              <a:buChar char="§"/>
              <a:defRPr/>
            </a:pPr>
            <a:r>
              <a:rPr lang="en-GB" sz="2000" dirty="0">
                <a:solidFill>
                  <a:srgbClr val="C00000"/>
                </a:solidFill>
                <a:cs typeface="Arial"/>
              </a:rPr>
              <a:t>low SNR</a:t>
            </a:r>
            <a:endParaRPr sz="2000" dirty="0">
              <a:solidFill>
                <a:srgbClr val="C00000"/>
              </a:solidFill>
            </a:endParaRPr>
          </a:p>
          <a:p>
            <a:pPr marL="342900" indent="-342900">
              <a:buClr>
                <a:srgbClr val="457A93"/>
              </a:buClr>
              <a:buFont typeface="Wingdings"/>
              <a:buChar char="§"/>
              <a:defRPr/>
            </a:pPr>
            <a:r>
              <a:rPr lang="en-GB" sz="2000" dirty="0">
                <a:solidFill>
                  <a:srgbClr val="C00000"/>
                </a:solidFill>
                <a:cs typeface="Arial"/>
              </a:rPr>
              <a:t>non-uniform-beam filling</a:t>
            </a:r>
          </a:p>
          <a:p>
            <a:pPr>
              <a:buClr>
                <a:srgbClr val="457A93"/>
              </a:buClr>
              <a:defRPr/>
            </a:pPr>
            <a:endParaRPr lang="en-GB" dirty="0">
              <a:solidFill>
                <a:srgbClr val="C00000"/>
              </a:solidFill>
              <a:cs typeface="Arial"/>
            </a:endParaRPr>
          </a:p>
          <a:p>
            <a:pPr>
              <a:buClr>
                <a:srgbClr val="457A93"/>
              </a:buClr>
              <a:defRPr/>
            </a:pPr>
            <a:r>
              <a:rPr lang="en-GB" sz="2000" dirty="0">
                <a:solidFill>
                  <a:srgbClr val="0070C0"/>
                </a:solidFill>
              </a:rPr>
              <a:t>High Ze will lead to multiple scattering!!</a:t>
            </a:r>
          </a:p>
          <a:p>
            <a:pPr>
              <a:buClr>
                <a:srgbClr val="457A93"/>
              </a:buClr>
              <a:defRPr/>
            </a:pPr>
            <a:r>
              <a:rPr lang="en-GB" sz="2000" dirty="0">
                <a:solidFill>
                  <a:srgbClr val="0070C0"/>
                </a:solidFill>
              </a:rPr>
              <a:t>NUBF will introduce uncertainty</a:t>
            </a:r>
          </a:p>
        </p:txBody>
      </p:sp>
      <p:cxnSp>
        <p:nvCxnSpPr>
          <p:cNvPr id="25" name="Gerade Verbindung mit Pfeil 11">
            <a:extLst>
              <a:ext uri="{FF2B5EF4-FFF2-40B4-BE49-F238E27FC236}">
                <a16:creationId xmlns:a16="http://schemas.microsoft.com/office/drawing/2014/main" id="{1CCE17D3-A56A-AC4B-0EE7-1BAD4580FE90}"/>
              </a:ext>
            </a:extLst>
          </p:cNvPr>
          <p:cNvCxnSpPr>
            <a:cxnSpLocks/>
          </p:cNvCxnSpPr>
          <p:nvPr/>
        </p:nvCxnSpPr>
        <p:spPr bwMode="auto">
          <a:xfrm>
            <a:off x="1794933" y="2810933"/>
            <a:ext cx="2162501" cy="5152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4">
            <a:extLst>
              <a:ext uri="{FF2B5EF4-FFF2-40B4-BE49-F238E27FC236}">
                <a16:creationId xmlns:a16="http://schemas.microsoft.com/office/drawing/2014/main" id="{29F3C8B2-8D54-2DA1-1BC7-3B274F634C3F}"/>
              </a:ext>
            </a:extLst>
          </p:cNvPr>
          <p:cNvSpPr txBox="1"/>
          <p:nvPr/>
        </p:nvSpPr>
        <p:spPr bwMode="auto">
          <a:xfrm>
            <a:off x="3902936" y="3849386"/>
            <a:ext cx="3699212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/>
              <a:t>input: measured Doppler velocity</a:t>
            </a:r>
            <a:endParaRPr sz="1600" dirty="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45F7EED2-8DC1-92A9-46B1-8A7B00D9193D}"/>
              </a:ext>
            </a:extLst>
          </p:cNvPr>
          <p:cNvSpPr/>
          <p:nvPr/>
        </p:nvSpPr>
        <p:spPr bwMode="auto">
          <a:xfrm>
            <a:off x="4112355" y="1576818"/>
            <a:ext cx="2698636" cy="36933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9" name="Gerade Verbindung mit Pfeil 11">
            <a:extLst>
              <a:ext uri="{FF2B5EF4-FFF2-40B4-BE49-F238E27FC236}">
                <a16:creationId xmlns:a16="http://schemas.microsoft.com/office/drawing/2014/main" id="{E6896B27-1A8B-692A-C1DE-841726963729}"/>
              </a:ext>
            </a:extLst>
          </p:cNvPr>
          <p:cNvCxnSpPr>
            <a:cxnSpLocks/>
          </p:cNvCxnSpPr>
          <p:nvPr/>
        </p:nvCxnSpPr>
        <p:spPr bwMode="auto">
          <a:xfrm flipV="1">
            <a:off x="2849677" y="1783533"/>
            <a:ext cx="1529934" cy="16261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hteck 31">
            <a:extLst>
              <a:ext uri="{FF2B5EF4-FFF2-40B4-BE49-F238E27FC236}">
                <a16:creationId xmlns:a16="http://schemas.microsoft.com/office/drawing/2014/main" id="{FF63734C-C166-0A02-CA40-8DA7663D22A8}"/>
              </a:ext>
            </a:extLst>
          </p:cNvPr>
          <p:cNvSpPr/>
          <p:nvPr/>
        </p:nvSpPr>
        <p:spPr bwMode="auto">
          <a:xfrm>
            <a:off x="3957434" y="5383258"/>
            <a:ext cx="7128000" cy="103992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5BC9BC56-C740-E51C-D933-5F6874EDF0B5}"/>
              </a:ext>
            </a:extLst>
          </p:cNvPr>
          <p:cNvSpPr/>
          <p:nvPr/>
        </p:nvSpPr>
        <p:spPr bwMode="auto">
          <a:xfrm>
            <a:off x="4160520" y="2988493"/>
            <a:ext cx="2698636" cy="36933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4">
            <a:extLst>
              <a:ext uri="{FF2B5EF4-FFF2-40B4-BE49-F238E27FC236}">
                <a16:creationId xmlns:a16="http://schemas.microsoft.com/office/drawing/2014/main" id="{EC71DF37-FC36-F344-3C50-449FEB517830}"/>
              </a:ext>
            </a:extLst>
          </p:cNvPr>
          <p:cNvSpPr txBox="1"/>
          <p:nvPr/>
        </p:nvSpPr>
        <p:spPr bwMode="auto">
          <a:xfrm>
            <a:off x="3902936" y="2352710"/>
            <a:ext cx="4212406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 err="1"/>
              <a:t>symulation</a:t>
            </a:r>
            <a:r>
              <a:rPr lang="en-US" dirty="0"/>
              <a:t>: reflectivity + noise </a:t>
            </a:r>
            <a:endParaRPr sz="1600" dirty="0"/>
          </a:p>
        </p:txBody>
      </p:sp>
      <p:cxnSp>
        <p:nvCxnSpPr>
          <p:cNvPr id="35" name="Gerade Verbindung mit Pfeil 11">
            <a:extLst>
              <a:ext uri="{FF2B5EF4-FFF2-40B4-BE49-F238E27FC236}">
                <a16:creationId xmlns:a16="http://schemas.microsoft.com/office/drawing/2014/main" id="{FF81765F-D2C4-1A40-05C9-C4A7BA6E6536}"/>
              </a:ext>
            </a:extLst>
          </p:cNvPr>
          <p:cNvCxnSpPr>
            <a:cxnSpLocks/>
          </p:cNvCxnSpPr>
          <p:nvPr/>
        </p:nvCxnSpPr>
        <p:spPr bwMode="auto">
          <a:xfrm>
            <a:off x="1509937" y="2257778"/>
            <a:ext cx="2939400" cy="86213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AC80A96A-B10F-2FBA-9882-224DCF1A46E3}"/>
              </a:ext>
            </a:extLst>
          </p:cNvPr>
          <p:cNvSpPr/>
          <p:nvPr/>
        </p:nvSpPr>
        <p:spPr bwMode="auto">
          <a:xfrm>
            <a:off x="8180114" y="4356996"/>
            <a:ext cx="562722" cy="5600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D6C136D-7A93-CDDB-B9DB-6542A6ADE75B}"/>
              </a:ext>
            </a:extLst>
          </p:cNvPr>
          <p:cNvSpPr/>
          <p:nvPr/>
        </p:nvSpPr>
        <p:spPr bwMode="auto">
          <a:xfrm>
            <a:off x="8130047" y="5857383"/>
            <a:ext cx="562722" cy="5600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42029BE-B4B6-451D-2E8C-5416E8469EDB}"/>
              </a:ext>
            </a:extLst>
          </p:cNvPr>
          <p:cNvSpPr/>
          <p:nvPr/>
        </p:nvSpPr>
        <p:spPr bwMode="auto">
          <a:xfrm>
            <a:off x="9747411" y="4208980"/>
            <a:ext cx="562722" cy="7064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F30DB05-ECA7-DF5E-33A3-C12F41549972}"/>
              </a:ext>
            </a:extLst>
          </p:cNvPr>
          <p:cNvSpPr/>
          <p:nvPr/>
        </p:nvSpPr>
        <p:spPr bwMode="auto">
          <a:xfrm>
            <a:off x="9636569" y="5674515"/>
            <a:ext cx="673564" cy="7429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DBEF1048-9D2B-9E11-52E5-C98F80EEE39A}"/>
              </a:ext>
            </a:extLst>
          </p:cNvPr>
          <p:cNvSpPr/>
          <p:nvPr/>
        </p:nvSpPr>
        <p:spPr bwMode="auto">
          <a:xfrm>
            <a:off x="8808965" y="915143"/>
            <a:ext cx="1873098" cy="5552569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3713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460CA3C-FE3D-F573-5D86-818E27F34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7843" y="858488"/>
            <a:ext cx="8981011" cy="5663269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600"/>
              </a:spcAft>
              <a:buSzPts val="2000"/>
              <a:buFont typeface="Arial" panose="020B0604020202020204" pitchFamily="34" charset="0"/>
              <a:buNone/>
            </a:pPr>
            <a:r>
              <a:rPr lang="en-GB" sz="1800" dirty="0">
                <a:latin typeface="+mn-lt"/>
                <a:ea typeface="Poppins"/>
                <a:cs typeface="Poppins"/>
                <a:sym typeface="Poppins"/>
              </a:rPr>
              <a:t>The homogeneous dataset from ACTRIS will enable the statistical comparison of ground vs space based cloud radar measurements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EC87E3-47CD-04AC-45B4-B20FDA041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87A2C-633B-4F9B-B395-7A4263E5FC92}" type="datetime1">
              <a:rPr lang="de-DE" smtClean="0"/>
              <a:pPr/>
              <a:t>02.05.24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8B5CB2E-6B69-FF92-28CB-1B43D2D7E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INSTITUT FÜR GEOPHYSIK UND METEOROLOGIE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F19B5AE-BCA2-C650-49B0-39A338A87C3D}"/>
              </a:ext>
            </a:extLst>
          </p:cNvPr>
          <p:cNvSpPr txBox="1">
            <a:spLocks/>
          </p:cNvSpPr>
          <p:nvPr/>
        </p:nvSpPr>
        <p:spPr>
          <a:xfrm>
            <a:off x="573894" y="243396"/>
            <a:ext cx="10797257" cy="64925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none" baseline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sz="2800" dirty="0">
                <a:latin typeface="+mn-lt"/>
              </a:rPr>
              <a:t>Statistics of ground based and synthetic CPR data </a:t>
            </a:r>
            <a:r>
              <a:rPr lang="en-GB" sz="2800" dirty="0">
                <a:latin typeface="+mn-lt"/>
                <a:cs typeface="Arial"/>
              </a:rPr>
              <a:t>– all data </a:t>
            </a:r>
            <a:endParaRPr lang="en-GB" sz="2800" dirty="0">
              <a:latin typeface="+mn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2E8A9D6-3F2A-52BA-F9C1-4D938BF060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9483" y="4021282"/>
            <a:ext cx="2420000" cy="198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0AA94F1-C8E4-5CE6-7ED2-E1B0F1B8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1123" y="2073809"/>
            <a:ext cx="2420000" cy="19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0D2B49E-AC59-85B5-F6D1-7D62EF64CA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41373" y="2084576"/>
            <a:ext cx="2420000" cy="19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93C4572-C103-42E3-55EA-21E888B67E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641373" y="4021282"/>
            <a:ext cx="2420000" cy="1980000"/>
          </a:xfrm>
          <a:prstGeom prst="rect">
            <a:avLst/>
          </a:prstGeom>
        </p:spPr>
      </p:pic>
      <p:sp>
        <p:nvSpPr>
          <p:cNvPr id="14" name="Pfeil nach unten 13">
            <a:extLst>
              <a:ext uri="{FF2B5EF4-FFF2-40B4-BE49-F238E27FC236}">
                <a16:creationId xmlns:a16="http://schemas.microsoft.com/office/drawing/2014/main" id="{8E8D1A9B-8035-C6B4-B626-EC9D576B87F8}"/>
              </a:ext>
            </a:extLst>
          </p:cNvPr>
          <p:cNvSpPr/>
          <p:nvPr/>
        </p:nvSpPr>
        <p:spPr>
          <a:xfrm>
            <a:off x="2966218" y="2843867"/>
            <a:ext cx="467797" cy="786743"/>
          </a:xfrm>
          <a:prstGeom prst="downArrow">
            <a:avLst>
              <a:gd name="adj1" fmla="val 51784"/>
              <a:gd name="adj2" fmla="val 6989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FALLING</a:t>
            </a:r>
          </a:p>
        </p:txBody>
      </p:sp>
      <p:sp>
        <p:nvSpPr>
          <p:cNvPr id="15" name="Pfeil nach unten 14">
            <a:extLst>
              <a:ext uri="{FF2B5EF4-FFF2-40B4-BE49-F238E27FC236}">
                <a16:creationId xmlns:a16="http://schemas.microsoft.com/office/drawing/2014/main" id="{DE001C9F-5F3A-2569-E8C4-04B45E10189D}"/>
              </a:ext>
            </a:extLst>
          </p:cNvPr>
          <p:cNvSpPr/>
          <p:nvPr/>
        </p:nvSpPr>
        <p:spPr>
          <a:xfrm rot="10800000">
            <a:off x="4187669" y="2965491"/>
            <a:ext cx="467797" cy="515930"/>
          </a:xfrm>
          <a:prstGeom prst="downArrow">
            <a:avLst>
              <a:gd name="adj1" fmla="val 51784"/>
              <a:gd name="adj2" fmla="val 6989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UP</a:t>
            </a:r>
          </a:p>
        </p:txBody>
      </p:sp>
      <p:sp>
        <p:nvSpPr>
          <p:cNvPr id="16" name="Pfeil nach unten 15">
            <a:extLst>
              <a:ext uri="{FF2B5EF4-FFF2-40B4-BE49-F238E27FC236}">
                <a16:creationId xmlns:a16="http://schemas.microsoft.com/office/drawing/2014/main" id="{0CA74921-7E05-CE96-C20D-093741257108}"/>
              </a:ext>
            </a:extLst>
          </p:cNvPr>
          <p:cNvSpPr/>
          <p:nvPr/>
        </p:nvSpPr>
        <p:spPr>
          <a:xfrm>
            <a:off x="2987990" y="4912152"/>
            <a:ext cx="467797" cy="786743"/>
          </a:xfrm>
          <a:prstGeom prst="downArrow">
            <a:avLst>
              <a:gd name="adj1" fmla="val 51784"/>
              <a:gd name="adj2" fmla="val 6989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FALLING</a:t>
            </a:r>
          </a:p>
        </p:txBody>
      </p:sp>
      <p:sp>
        <p:nvSpPr>
          <p:cNvPr id="17" name="Pfeil nach unten 16">
            <a:extLst>
              <a:ext uri="{FF2B5EF4-FFF2-40B4-BE49-F238E27FC236}">
                <a16:creationId xmlns:a16="http://schemas.microsoft.com/office/drawing/2014/main" id="{247B65D8-6BD6-9061-5F83-02A8E4F46A37}"/>
              </a:ext>
            </a:extLst>
          </p:cNvPr>
          <p:cNvSpPr/>
          <p:nvPr/>
        </p:nvSpPr>
        <p:spPr>
          <a:xfrm rot="10800000">
            <a:off x="4209441" y="5033776"/>
            <a:ext cx="467797" cy="515930"/>
          </a:xfrm>
          <a:prstGeom prst="downArrow">
            <a:avLst>
              <a:gd name="adj1" fmla="val 51784"/>
              <a:gd name="adj2" fmla="val 6989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UP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887FF76A-99DF-BC0D-C3F3-2B7CC351D3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171" r="16193" b="17713"/>
          <a:stretch/>
        </p:blipFill>
        <p:spPr>
          <a:xfrm>
            <a:off x="10334462" y="2763092"/>
            <a:ext cx="1791094" cy="3349996"/>
          </a:xfrm>
          <a:prstGeom prst="rect">
            <a:avLst/>
          </a:prstGeom>
        </p:spPr>
      </p:pic>
      <p:sp>
        <p:nvSpPr>
          <p:cNvPr id="19" name="Pfeil nach rechts 18">
            <a:extLst>
              <a:ext uri="{FF2B5EF4-FFF2-40B4-BE49-F238E27FC236}">
                <a16:creationId xmlns:a16="http://schemas.microsoft.com/office/drawing/2014/main" id="{88C90EDE-B163-BF3E-6C46-9B8ADF8FDE50}"/>
              </a:ext>
            </a:extLst>
          </p:cNvPr>
          <p:cNvSpPr/>
          <p:nvPr/>
        </p:nvSpPr>
        <p:spPr>
          <a:xfrm>
            <a:off x="10586489" y="5149111"/>
            <a:ext cx="697239" cy="376517"/>
          </a:xfrm>
          <a:prstGeom prst="rightArrow">
            <a:avLst>
              <a:gd name="adj1" fmla="val 50000"/>
              <a:gd name="adj2" fmla="val 59680"/>
            </a:avLst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JOYCE </a:t>
            </a:r>
            <a:endParaRPr lang="en-GB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C2BCA094-F2FD-99E3-6845-3AD85DB9C9B0}"/>
              </a:ext>
            </a:extLst>
          </p:cNvPr>
          <p:cNvSpPr txBox="1">
            <a:spLocks/>
          </p:cNvSpPr>
          <p:nvPr/>
        </p:nvSpPr>
        <p:spPr>
          <a:xfrm>
            <a:off x="11224226" y="6539266"/>
            <a:ext cx="416911" cy="24483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3FA4B0-7731-EC49-88EA-B5E921ABE78A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13A62692-7B70-68A8-D458-6A894D8F98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491" t="10820" r="60544" b="61633"/>
          <a:stretch/>
        </p:blipFill>
        <p:spPr>
          <a:xfrm>
            <a:off x="1637157" y="2292946"/>
            <a:ext cx="563058" cy="43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3492BEF8-2567-84AE-57E6-3EBE1E44E6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491" t="10820" r="60544" b="61633"/>
          <a:stretch/>
        </p:blipFill>
        <p:spPr>
          <a:xfrm>
            <a:off x="4086748" y="2290824"/>
            <a:ext cx="563058" cy="43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A61B7087-F1A1-2AAB-8731-56752D582D5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667" t="20085" r="55067" b="58160"/>
          <a:stretch/>
        </p:blipFill>
        <p:spPr>
          <a:xfrm>
            <a:off x="4238460" y="4200121"/>
            <a:ext cx="409758" cy="5040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76F42627-95AD-CF91-6EDA-CA5C5683A27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667" t="20085" r="55067" b="58160"/>
          <a:stretch/>
        </p:blipFill>
        <p:spPr>
          <a:xfrm>
            <a:off x="1847415" y="4218265"/>
            <a:ext cx="409758" cy="504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5A241DE-BF7C-94FA-61E0-C65FCE20C5D8}"/>
              </a:ext>
            </a:extLst>
          </p:cNvPr>
          <p:cNvSpPr txBox="1"/>
          <p:nvPr/>
        </p:nvSpPr>
        <p:spPr>
          <a:xfrm>
            <a:off x="3381962" y="3836988"/>
            <a:ext cx="898003" cy="1800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00" dirty="0"/>
              <a:t>velocity [m/s]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53088F4-5FD0-3EFB-B65E-C720C967C8DE}"/>
              </a:ext>
            </a:extLst>
          </p:cNvPr>
          <p:cNvSpPr txBox="1"/>
          <p:nvPr/>
        </p:nvSpPr>
        <p:spPr>
          <a:xfrm>
            <a:off x="3310815" y="5860103"/>
            <a:ext cx="898003" cy="18000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lstStyle/>
          <a:p>
            <a:r>
              <a:rPr lang="en-GB" sz="1000" dirty="0"/>
              <a:t>velocity [m/s]</a:t>
            </a:r>
          </a:p>
        </p:txBody>
      </p:sp>
    </p:spTree>
    <p:extLst>
      <p:ext uri="{BB962C8B-B14F-4D97-AF65-F5344CB8AC3E}">
        <p14:creationId xmlns:p14="http://schemas.microsoft.com/office/powerpoint/2010/main" val="4268709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460CA3C-FE3D-F573-5D86-818E27F34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7843" y="858488"/>
            <a:ext cx="9121729" cy="5663269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600"/>
              </a:spcAft>
              <a:buSzPts val="2000"/>
              <a:buFont typeface="Arial" panose="020B0604020202020204" pitchFamily="34" charset="0"/>
              <a:buNone/>
            </a:pPr>
            <a:r>
              <a:rPr lang="en-GB" sz="1800" dirty="0">
                <a:latin typeface="+mn-lt"/>
                <a:ea typeface="Poppins"/>
                <a:cs typeface="Poppins"/>
                <a:sym typeface="Poppins"/>
              </a:rPr>
              <a:t>The homogeneous dataset from ACTRIS will enable the statistical comparison of ground vs space based cloud radar measurements (</a:t>
            </a:r>
            <a:r>
              <a:rPr lang="en-GB" sz="1400" dirty="0" err="1">
                <a:latin typeface="+mn-lt"/>
                <a:ea typeface="Poppins"/>
                <a:cs typeface="Poppins"/>
                <a:sym typeface="Poppins"/>
              </a:rPr>
              <a:t>Protat</a:t>
            </a:r>
            <a:r>
              <a:rPr lang="en-GB" sz="1400" dirty="0">
                <a:latin typeface="+mn-lt"/>
                <a:ea typeface="Poppins"/>
                <a:cs typeface="Poppins"/>
                <a:sym typeface="Poppins"/>
              </a:rPr>
              <a:t> et al., 2009, 2010, </a:t>
            </a:r>
            <a:r>
              <a:rPr lang="en-GB" sz="1400" dirty="0" err="1">
                <a:latin typeface="+mn-lt"/>
                <a:ea typeface="Poppins"/>
                <a:cs typeface="Poppins"/>
                <a:sym typeface="Poppins"/>
              </a:rPr>
              <a:t>Kollias</a:t>
            </a:r>
            <a:r>
              <a:rPr lang="en-GB" sz="1400" dirty="0">
                <a:latin typeface="+mn-lt"/>
                <a:ea typeface="Poppins"/>
                <a:cs typeface="Poppins"/>
                <a:sym typeface="Poppins"/>
              </a:rPr>
              <a:t> et al. 2019</a:t>
            </a:r>
            <a:r>
              <a:rPr lang="en-GB" sz="1800" dirty="0">
                <a:latin typeface="+mn-lt"/>
                <a:ea typeface="Poppins"/>
                <a:cs typeface="Poppins"/>
                <a:sym typeface="Poppins"/>
              </a:rPr>
              <a:t>)</a:t>
            </a:r>
          </a:p>
          <a:p>
            <a:pPr marL="0" indent="0">
              <a:lnSpc>
                <a:spcPct val="115000"/>
              </a:lnSpc>
              <a:spcAft>
                <a:spcPts val="600"/>
              </a:spcAft>
              <a:buSzPts val="2000"/>
              <a:buNone/>
            </a:pPr>
            <a:r>
              <a:rPr lang="en-GB" sz="1800" dirty="0">
                <a:latin typeface="+mn-lt"/>
              </a:rPr>
              <a:t>Farther: use the Cloudnet classification to group data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EC87E3-47CD-04AC-45B4-B20FDA041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87A2C-633B-4F9B-B395-7A4263E5FC92}" type="datetime1">
              <a:rPr lang="de-DE" smtClean="0"/>
              <a:pPr/>
              <a:t>02.05.24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8B5CB2E-6B69-FF92-28CB-1B43D2D7E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INSTITUT FÜR GEOPHYSIK UND METEOROLOGIE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F19B5AE-BCA2-C650-49B0-39A338A87C3D}"/>
              </a:ext>
            </a:extLst>
          </p:cNvPr>
          <p:cNvSpPr txBox="1">
            <a:spLocks/>
          </p:cNvSpPr>
          <p:nvPr/>
        </p:nvSpPr>
        <p:spPr>
          <a:xfrm>
            <a:off x="573894" y="243396"/>
            <a:ext cx="10797257" cy="64925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none" baseline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sz="2800" dirty="0">
                <a:latin typeface="+mn-lt"/>
              </a:rPr>
              <a:t>Statistics of ground based and synthetic CPR data </a:t>
            </a:r>
            <a:r>
              <a:rPr lang="en-GB" sz="2800" dirty="0">
                <a:latin typeface="+mn-lt"/>
                <a:cs typeface="Arial"/>
              </a:rPr>
              <a:t>– statistics  </a:t>
            </a:r>
            <a:endParaRPr lang="en-GB" sz="2800" dirty="0">
              <a:latin typeface="+mn-lt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AF4A1DE-8FDC-E61F-E6A7-708AA2B03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656843" y="2090429"/>
            <a:ext cx="2424400" cy="19836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1B25233-C6C5-6484-39F6-C436EE9B8B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51147" y="2074520"/>
            <a:ext cx="2424400" cy="19836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6462B75E-2B0C-CC5B-B6A3-627ECD4599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85738" y="4047353"/>
            <a:ext cx="2424400" cy="19836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64008872-7697-7DA3-CF58-99C5DF2E87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41041" y="4040823"/>
            <a:ext cx="2424400" cy="19836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5408D4A6-7E1E-1CD4-3672-30E130E773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491" t="10820" r="60544" b="61633"/>
          <a:stretch/>
        </p:blipFill>
        <p:spPr>
          <a:xfrm>
            <a:off x="6705663" y="2285245"/>
            <a:ext cx="563058" cy="43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6C19B941-EB3C-5639-9101-F63F4EE1B1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491" t="10820" r="60544" b="61633"/>
          <a:stretch/>
        </p:blipFill>
        <p:spPr>
          <a:xfrm>
            <a:off x="9118206" y="2290824"/>
            <a:ext cx="563058" cy="43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8825349E-7CBA-14FE-8FF3-C770799958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67" t="20085" r="55067" b="58160"/>
          <a:stretch/>
        </p:blipFill>
        <p:spPr>
          <a:xfrm>
            <a:off x="9298653" y="4246114"/>
            <a:ext cx="409758" cy="504000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7F2B467A-D222-D433-E99B-047D943414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67" t="20085" r="55067" b="58160"/>
          <a:stretch/>
        </p:blipFill>
        <p:spPr>
          <a:xfrm>
            <a:off x="6838914" y="4254265"/>
            <a:ext cx="409758" cy="504000"/>
          </a:xfrm>
          <a:prstGeom prst="rect">
            <a:avLst/>
          </a:prstGeom>
        </p:spPr>
      </p:pic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191E01E5-8280-6DB7-53CB-C31F675F271C}"/>
              </a:ext>
            </a:extLst>
          </p:cNvPr>
          <p:cNvSpPr txBox="1">
            <a:spLocks/>
          </p:cNvSpPr>
          <p:nvPr/>
        </p:nvSpPr>
        <p:spPr>
          <a:xfrm>
            <a:off x="8627846" y="2277405"/>
            <a:ext cx="432000" cy="43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46400" indent="-228600" algn="l" defTabSz="73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750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8802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1214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0"/>
              </a:spcAft>
              <a:buSzPts val="2000"/>
              <a:buFont typeface="Arial" panose="020B0604020202020204" pitchFamily="34" charset="0"/>
              <a:buNone/>
            </a:pPr>
            <a:r>
              <a:rPr lang="en-GB" sz="2800" dirty="0">
                <a:latin typeface="+mn-lt"/>
                <a:ea typeface="Poppins"/>
                <a:cs typeface="Poppins"/>
                <a:sym typeface="Poppins"/>
              </a:rPr>
              <a:t>💧</a:t>
            </a:r>
            <a:endParaRPr lang="en-GB" sz="3200" dirty="0">
              <a:latin typeface="+mn-lt"/>
            </a:endParaRPr>
          </a:p>
        </p:txBody>
      </p:sp>
      <p:sp>
        <p:nvSpPr>
          <p:cNvPr id="8" name="Inhaltsplatzhalter 1">
            <a:extLst>
              <a:ext uri="{FF2B5EF4-FFF2-40B4-BE49-F238E27FC236}">
                <a16:creationId xmlns:a16="http://schemas.microsoft.com/office/drawing/2014/main" id="{3EA8AACA-2B8A-8BD9-E54B-B29CC3A7BAC6}"/>
              </a:ext>
            </a:extLst>
          </p:cNvPr>
          <p:cNvSpPr txBox="1">
            <a:spLocks/>
          </p:cNvSpPr>
          <p:nvPr/>
        </p:nvSpPr>
        <p:spPr>
          <a:xfrm>
            <a:off x="8803814" y="4290265"/>
            <a:ext cx="432000" cy="43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46400" indent="-228600" algn="l" defTabSz="73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750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8802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1214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0"/>
              </a:spcAft>
              <a:buSzPts val="2000"/>
              <a:buFont typeface="Arial" panose="020B0604020202020204" pitchFamily="34" charset="0"/>
              <a:buNone/>
            </a:pPr>
            <a:r>
              <a:rPr lang="en-GB" sz="2800" dirty="0">
                <a:latin typeface="+mn-lt"/>
                <a:ea typeface="Poppins"/>
                <a:cs typeface="Poppins"/>
                <a:sym typeface="Poppins"/>
              </a:rPr>
              <a:t>💧</a:t>
            </a:r>
            <a:endParaRPr lang="en-GB" sz="3200" dirty="0">
              <a:latin typeface="+mn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2DEF620-FCB9-B31C-437A-0C42E203FD5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49483" y="4014826"/>
            <a:ext cx="2420000" cy="19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423B779-DDD3-620F-B272-A8175F31F84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91123" y="2067353"/>
            <a:ext cx="2420000" cy="198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C1DDD0C-91B3-3422-DD31-B3EBB60EC1A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41373" y="2078120"/>
            <a:ext cx="2420000" cy="198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444FD79-BE05-E2F0-B918-9C6D3F893C5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641373" y="4014826"/>
            <a:ext cx="2420000" cy="1980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0299931-16C9-2F70-AF5E-F6BA74D7F8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491" t="10820" r="60544" b="61633"/>
          <a:stretch/>
        </p:blipFill>
        <p:spPr>
          <a:xfrm>
            <a:off x="1637157" y="2292946"/>
            <a:ext cx="563058" cy="43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D1B110F-4E2F-3F4F-48D4-4A0D846499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491" t="10820" r="60544" b="61633"/>
          <a:stretch/>
        </p:blipFill>
        <p:spPr>
          <a:xfrm>
            <a:off x="4086748" y="2290824"/>
            <a:ext cx="563058" cy="43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F4642E8B-878A-CD1B-C7D8-7F04B257B3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67" t="20085" r="55067" b="58160"/>
          <a:stretch/>
        </p:blipFill>
        <p:spPr>
          <a:xfrm>
            <a:off x="4238460" y="4200121"/>
            <a:ext cx="409758" cy="504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95798910-F52B-7DEA-CBAF-47B59B3FB5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67" t="20085" r="55067" b="58160"/>
          <a:stretch/>
        </p:blipFill>
        <p:spPr>
          <a:xfrm>
            <a:off x="1847415" y="4218265"/>
            <a:ext cx="409758" cy="504000"/>
          </a:xfrm>
          <a:prstGeom prst="rect">
            <a:avLst/>
          </a:prstGeom>
        </p:spPr>
      </p:pic>
      <p:sp>
        <p:nvSpPr>
          <p:cNvPr id="22" name="Pfeil nach unten 21">
            <a:extLst>
              <a:ext uri="{FF2B5EF4-FFF2-40B4-BE49-F238E27FC236}">
                <a16:creationId xmlns:a16="http://schemas.microsoft.com/office/drawing/2014/main" id="{07891295-F099-5CB3-3AF2-EAEF24B781DF}"/>
              </a:ext>
            </a:extLst>
          </p:cNvPr>
          <p:cNvSpPr/>
          <p:nvPr/>
        </p:nvSpPr>
        <p:spPr>
          <a:xfrm>
            <a:off x="2966218" y="2558441"/>
            <a:ext cx="467797" cy="786743"/>
          </a:xfrm>
          <a:prstGeom prst="downArrow">
            <a:avLst>
              <a:gd name="adj1" fmla="val 51784"/>
              <a:gd name="adj2" fmla="val 6989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FALLING</a:t>
            </a:r>
          </a:p>
        </p:txBody>
      </p:sp>
      <p:sp>
        <p:nvSpPr>
          <p:cNvPr id="23" name="Pfeil nach unten 22">
            <a:extLst>
              <a:ext uri="{FF2B5EF4-FFF2-40B4-BE49-F238E27FC236}">
                <a16:creationId xmlns:a16="http://schemas.microsoft.com/office/drawing/2014/main" id="{D3AADB63-BE3A-2022-37F4-195B141670E7}"/>
              </a:ext>
            </a:extLst>
          </p:cNvPr>
          <p:cNvSpPr/>
          <p:nvPr/>
        </p:nvSpPr>
        <p:spPr>
          <a:xfrm rot="10800000">
            <a:off x="4187669" y="2959035"/>
            <a:ext cx="467797" cy="515930"/>
          </a:xfrm>
          <a:prstGeom prst="downArrow">
            <a:avLst>
              <a:gd name="adj1" fmla="val 51784"/>
              <a:gd name="adj2" fmla="val 6989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UP</a:t>
            </a:r>
          </a:p>
        </p:txBody>
      </p:sp>
      <p:sp>
        <p:nvSpPr>
          <p:cNvPr id="24" name="Pfeil nach unten 23">
            <a:extLst>
              <a:ext uri="{FF2B5EF4-FFF2-40B4-BE49-F238E27FC236}">
                <a16:creationId xmlns:a16="http://schemas.microsoft.com/office/drawing/2014/main" id="{DFE1A13C-B3C2-BF0D-22F9-0609673AC43E}"/>
              </a:ext>
            </a:extLst>
          </p:cNvPr>
          <p:cNvSpPr/>
          <p:nvPr/>
        </p:nvSpPr>
        <p:spPr>
          <a:xfrm>
            <a:off x="2987990" y="4518246"/>
            <a:ext cx="467797" cy="786743"/>
          </a:xfrm>
          <a:prstGeom prst="downArrow">
            <a:avLst>
              <a:gd name="adj1" fmla="val 51784"/>
              <a:gd name="adj2" fmla="val 6989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FALLING</a:t>
            </a:r>
          </a:p>
        </p:txBody>
      </p:sp>
      <p:sp>
        <p:nvSpPr>
          <p:cNvPr id="26" name="Pfeil nach unten 25">
            <a:extLst>
              <a:ext uri="{FF2B5EF4-FFF2-40B4-BE49-F238E27FC236}">
                <a16:creationId xmlns:a16="http://schemas.microsoft.com/office/drawing/2014/main" id="{48A5C020-C5FC-B7A0-9A44-6D1CAD5CC942}"/>
              </a:ext>
            </a:extLst>
          </p:cNvPr>
          <p:cNvSpPr/>
          <p:nvPr/>
        </p:nvSpPr>
        <p:spPr>
          <a:xfrm rot="10800000">
            <a:off x="4209441" y="5027320"/>
            <a:ext cx="467797" cy="515930"/>
          </a:xfrm>
          <a:prstGeom prst="downArrow">
            <a:avLst>
              <a:gd name="adj1" fmla="val 51784"/>
              <a:gd name="adj2" fmla="val 6989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UP</a:t>
            </a:r>
          </a:p>
        </p:txBody>
      </p:sp>
      <p:sp>
        <p:nvSpPr>
          <p:cNvPr id="39" name="Inhaltsplatzhalter 1">
            <a:extLst>
              <a:ext uri="{FF2B5EF4-FFF2-40B4-BE49-F238E27FC236}">
                <a16:creationId xmlns:a16="http://schemas.microsoft.com/office/drawing/2014/main" id="{A9670B36-7E65-CB7B-C220-AECE5757FFD0}"/>
              </a:ext>
            </a:extLst>
          </p:cNvPr>
          <p:cNvSpPr txBox="1">
            <a:spLocks/>
          </p:cNvSpPr>
          <p:nvPr/>
        </p:nvSpPr>
        <p:spPr>
          <a:xfrm>
            <a:off x="6227385" y="2277405"/>
            <a:ext cx="432000" cy="43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46400" indent="-228600" algn="l" defTabSz="73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750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8802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1214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0"/>
              </a:spcAft>
              <a:buSzPts val="2000"/>
              <a:buFont typeface="Arial" panose="020B0604020202020204" pitchFamily="34" charset="0"/>
              <a:buNone/>
            </a:pPr>
            <a:r>
              <a:rPr lang="en-GB" sz="2800" dirty="0">
                <a:latin typeface="+mn-lt"/>
                <a:ea typeface="Poppins"/>
                <a:cs typeface="Poppins"/>
                <a:sym typeface="Poppins"/>
              </a:rPr>
              <a:t>💧</a:t>
            </a:r>
            <a:endParaRPr lang="en-GB" sz="3200" dirty="0">
              <a:latin typeface="+mn-lt"/>
            </a:endParaRPr>
          </a:p>
        </p:txBody>
      </p:sp>
      <p:sp>
        <p:nvSpPr>
          <p:cNvPr id="40" name="Inhaltsplatzhalter 1">
            <a:extLst>
              <a:ext uri="{FF2B5EF4-FFF2-40B4-BE49-F238E27FC236}">
                <a16:creationId xmlns:a16="http://schemas.microsoft.com/office/drawing/2014/main" id="{DB577B3A-B194-8B4D-AE21-4D1609AF8E35}"/>
              </a:ext>
            </a:extLst>
          </p:cNvPr>
          <p:cNvSpPr txBox="1">
            <a:spLocks/>
          </p:cNvSpPr>
          <p:nvPr/>
        </p:nvSpPr>
        <p:spPr>
          <a:xfrm>
            <a:off x="6241423" y="4251797"/>
            <a:ext cx="432000" cy="43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46400" indent="-228600" algn="l" defTabSz="73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750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8802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1214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0"/>
              </a:spcAft>
              <a:buSzPts val="2000"/>
              <a:buFont typeface="Arial" panose="020B0604020202020204" pitchFamily="34" charset="0"/>
              <a:buNone/>
            </a:pPr>
            <a:r>
              <a:rPr lang="en-GB" sz="2800" dirty="0">
                <a:latin typeface="+mn-lt"/>
                <a:ea typeface="Poppins"/>
                <a:cs typeface="Poppins"/>
                <a:sym typeface="Poppins"/>
              </a:rPr>
              <a:t>💧</a:t>
            </a:r>
            <a:endParaRPr lang="en-GB" sz="3200" dirty="0">
              <a:latin typeface="+mn-lt"/>
            </a:endParaRPr>
          </a:p>
        </p:txBody>
      </p:sp>
      <p:sp>
        <p:nvSpPr>
          <p:cNvPr id="41" name="Multiplizieren 40">
            <a:extLst>
              <a:ext uri="{FF2B5EF4-FFF2-40B4-BE49-F238E27FC236}">
                <a16:creationId xmlns:a16="http://schemas.microsoft.com/office/drawing/2014/main" id="{52DAEFD9-DB53-F726-9B05-A8BB26D219A6}"/>
              </a:ext>
            </a:extLst>
          </p:cNvPr>
          <p:cNvSpPr/>
          <p:nvPr/>
        </p:nvSpPr>
        <p:spPr>
          <a:xfrm>
            <a:off x="6059741" y="2084952"/>
            <a:ext cx="792000" cy="792000"/>
          </a:xfrm>
          <a:prstGeom prst="mathMultiply">
            <a:avLst>
              <a:gd name="adj1" fmla="val 9234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Multiplizieren 41">
            <a:extLst>
              <a:ext uri="{FF2B5EF4-FFF2-40B4-BE49-F238E27FC236}">
                <a16:creationId xmlns:a16="http://schemas.microsoft.com/office/drawing/2014/main" id="{C39398CC-EAA6-8071-28C6-74E9B94C4D3F}"/>
              </a:ext>
            </a:extLst>
          </p:cNvPr>
          <p:cNvSpPr/>
          <p:nvPr/>
        </p:nvSpPr>
        <p:spPr>
          <a:xfrm>
            <a:off x="6075932" y="4070207"/>
            <a:ext cx="792000" cy="792000"/>
          </a:xfrm>
          <a:prstGeom prst="mathMultiply">
            <a:avLst>
              <a:gd name="adj1" fmla="val 9234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0C20CF6-181F-CE08-41A5-D56E5B38F6E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6171" r="16193" b="17713"/>
          <a:stretch/>
        </p:blipFill>
        <p:spPr>
          <a:xfrm>
            <a:off x="10334462" y="2763092"/>
            <a:ext cx="1791094" cy="3349996"/>
          </a:xfrm>
          <a:prstGeom prst="rect">
            <a:avLst/>
          </a:prstGeom>
        </p:spPr>
      </p:pic>
      <p:sp>
        <p:nvSpPr>
          <p:cNvPr id="11" name="Pfeil nach rechts 10">
            <a:extLst>
              <a:ext uri="{FF2B5EF4-FFF2-40B4-BE49-F238E27FC236}">
                <a16:creationId xmlns:a16="http://schemas.microsoft.com/office/drawing/2014/main" id="{A8BB132B-8427-0EFB-D58F-D071FE5323C5}"/>
              </a:ext>
            </a:extLst>
          </p:cNvPr>
          <p:cNvSpPr/>
          <p:nvPr/>
        </p:nvSpPr>
        <p:spPr>
          <a:xfrm>
            <a:off x="10586489" y="5149111"/>
            <a:ext cx="697239" cy="376517"/>
          </a:xfrm>
          <a:prstGeom prst="rightArrow">
            <a:avLst>
              <a:gd name="adj1" fmla="val 50000"/>
              <a:gd name="adj2" fmla="val 59680"/>
            </a:avLst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JOYCE </a:t>
            </a:r>
            <a:endParaRPr lang="en-GB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8" name="Foliennummernplatzhalter 6">
            <a:extLst>
              <a:ext uri="{FF2B5EF4-FFF2-40B4-BE49-F238E27FC236}">
                <a16:creationId xmlns:a16="http://schemas.microsoft.com/office/drawing/2014/main" id="{8C5A0E95-2CDC-AAFA-11D6-D6200F1241F6}"/>
              </a:ext>
            </a:extLst>
          </p:cNvPr>
          <p:cNvSpPr txBox="1">
            <a:spLocks/>
          </p:cNvSpPr>
          <p:nvPr/>
        </p:nvSpPr>
        <p:spPr>
          <a:xfrm>
            <a:off x="11224226" y="6539266"/>
            <a:ext cx="416911" cy="24483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3FA4B0-7731-EC49-88EA-B5E921ABE78A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3E8012A-4DEA-6D2C-C3E6-BDB14EC88583}"/>
              </a:ext>
            </a:extLst>
          </p:cNvPr>
          <p:cNvSpPr txBox="1"/>
          <p:nvPr/>
        </p:nvSpPr>
        <p:spPr>
          <a:xfrm>
            <a:off x="665399" y="6095514"/>
            <a:ext cx="9151283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/>
              <a:t>Filtering/classification of data is necessary to minimize attenuation influences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Long sampling time to generate robust statistics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37BBF14-571B-8747-6103-ED1669ECDE2E}"/>
              </a:ext>
            </a:extLst>
          </p:cNvPr>
          <p:cNvSpPr/>
          <p:nvPr/>
        </p:nvSpPr>
        <p:spPr>
          <a:xfrm>
            <a:off x="7869393" y="5318828"/>
            <a:ext cx="835377" cy="64925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5AA843A-E08F-3745-5DBF-423825CE088A}"/>
              </a:ext>
            </a:extLst>
          </p:cNvPr>
          <p:cNvSpPr/>
          <p:nvPr/>
        </p:nvSpPr>
        <p:spPr>
          <a:xfrm>
            <a:off x="7886404" y="3333541"/>
            <a:ext cx="835377" cy="64925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819A38E1-EE59-CC36-425F-A63204B8E2A1}"/>
              </a:ext>
            </a:extLst>
          </p:cNvPr>
          <p:cNvSpPr/>
          <p:nvPr/>
        </p:nvSpPr>
        <p:spPr>
          <a:xfrm>
            <a:off x="2944886" y="5318829"/>
            <a:ext cx="854203" cy="44207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C77445FB-7A5D-4F47-ED8A-69D9D9CDEA20}"/>
              </a:ext>
            </a:extLst>
          </p:cNvPr>
          <p:cNvSpPr/>
          <p:nvPr/>
        </p:nvSpPr>
        <p:spPr>
          <a:xfrm>
            <a:off x="2944885" y="3379758"/>
            <a:ext cx="854203" cy="44207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404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jue_Cpr_vm_liquid">
            <a:hlinkClick r:id="" action="ppaction://media"/>
            <a:extLst>
              <a:ext uri="{FF2B5EF4-FFF2-40B4-BE49-F238E27FC236}">
                <a16:creationId xmlns:a16="http://schemas.microsoft.com/office/drawing/2014/main" id="{A758C5AE-EC34-6BCA-DF93-1D801CD0EE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645565" y="2060303"/>
            <a:ext cx="2420000" cy="1980000"/>
          </a:xfrm>
          <a:prstGeom prst="rect">
            <a:avLst/>
          </a:prstGeom>
        </p:spPr>
      </p:pic>
      <p:pic>
        <p:nvPicPr>
          <p:cNvPr id="19" name="jue_Cpr_ze_liquid">
            <a:hlinkClick r:id="" action="ppaction://media"/>
            <a:extLst>
              <a:ext uri="{FF2B5EF4-FFF2-40B4-BE49-F238E27FC236}">
                <a16:creationId xmlns:a16="http://schemas.microsoft.com/office/drawing/2014/main" id="{DC4CE8C3-9D55-D7AB-F35B-9E510F9E3A7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32960" y="2058402"/>
            <a:ext cx="2420000" cy="1980000"/>
          </a:xfrm>
          <a:prstGeom prst="rect">
            <a:avLst/>
          </a:prstGeom>
        </p:spPr>
      </p:pic>
      <p:pic>
        <p:nvPicPr>
          <p:cNvPr id="4" name="jue_ze_liquid">
            <a:hlinkClick r:id="" action="ppaction://media"/>
            <a:extLst>
              <a:ext uri="{FF2B5EF4-FFF2-40B4-BE49-F238E27FC236}">
                <a16:creationId xmlns:a16="http://schemas.microsoft.com/office/drawing/2014/main" id="{3FAABBD2-40B0-CA25-9C30-20F916E161A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21671" y="4046331"/>
            <a:ext cx="2420000" cy="1980000"/>
          </a:xfrm>
          <a:prstGeom prst="rect">
            <a:avLst/>
          </a:prstGeom>
        </p:spPr>
      </p:pic>
      <p:pic>
        <p:nvPicPr>
          <p:cNvPr id="3" name="jue_vm_liquid">
            <a:hlinkClick r:id="" action="ppaction://media"/>
            <a:extLst>
              <a:ext uri="{FF2B5EF4-FFF2-40B4-BE49-F238E27FC236}">
                <a16:creationId xmlns:a16="http://schemas.microsoft.com/office/drawing/2014/main" id="{13C7A3EF-0B27-6BA1-F2B2-A8A4AC0CCFD5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653827" y="4061761"/>
            <a:ext cx="2420000" cy="1980000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460CA3C-FE3D-F573-5D86-818E27F34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7843" y="734310"/>
            <a:ext cx="9605413" cy="3894804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en-GB" sz="1800" dirty="0">
                <a:latin typeface="+mn-lt"/>
                <a:ea typeface="Poppins"/>
                <a:cs typeface="Poppins"/>
                <a:sym typeface="Poppins"/>
              </a:rPr>
              <a:t>Space and time constraints to restrict comparable data </a:t>
            </a:r>
            <a:r>
              <a:rPr lang="en-GB" sz="2400" dirty="0">
                <a:latin typeface="+mn-lt"/>
                <a:ea typeface="Poppins"/>
                <a:cs typeface="Poppins"/>
                <a:sym typeface="Poppins"/>
              </a:rPr>
              <a:t>(</a:t>
            </a:r>
            <a:r>
              <a:rPr lang="en-GB" sz="1600" dirty="0" err="1">
                <a:latin typeface="+mn-lt"/>
                <a:ea typeface="Poppins"/>
                <a:cs typeface="Poppins"/>
                <a:sym typeface="Poppins"/>
              </a:rPr>
              <a:t>Protat</a:t>
            </a:r>
            <a:r>
              <a:rPr lang="en-GB" sz="1600" dirty="0">
                <a:latin typeface="+mn-lt"/>
                <a:ea typeface="Poppins"/>
                <a:cs typeface="Poppins"/>
                <a:sym typeface="Poppins"/>
              </a:rPr>
              <a:t> et al., 2009, 2010, </a:t>
            </a:r>
            <a:r>
              <a:rPr lang="en-GB" sz="1600" dirty="0" err="1">
                <a:latin typeface="+mn-lt"/>
                <a:ea typeface="Poppins"/>
                <a:cs typeface="Poppins"/>
                <a:sym typeface="Poppins"/>
              </a:rPr>
              <a:t>Kollias</a:t>
            </a:r>
            <a:r>
              <a:rPr lang="en-GB" sz="1600" dirty="0">
                <a:latin typeface="+mn-lt"/>
                <a:ea typeface="Poppins"/>
                <a:cs typeface="Poppins"/>
                <a:sym typeface="Poppins"/>
              </a:rPr>
              <a:t> et al. 2019</a:t>
            </a:r>
            <a:r>
              <a:rPr lang="en-GB" sz="2400" dirty="0">
                <a:latin typeface="+mn-lt"/>
                <a:ea typeface="Poppins"/>
                <a:cs typeface="Poppins"/>
                <a:sym typeface="Poppins"/>
              </a:rPr>
              <a:t>):</a:t>
            </a:r>
            <a:endParaRPr lang="en-GB" sz="1800" dirty="0">
              <a:latin typeface="+mn-lt"/>
              <a:ea typeface="Poppins"/>
              <a:cs typeface="Poppins"/>
              <a:sym typeface="Poppins"/>
            </a:endParaRPr>
          </a:p>
          <a:p>
            <a:pPr>
              <a:spcAft>
                <a:spcPts val="0"/>
              </a:spcAft>
            </a:pPr>
            <a:r>
              <a:rPr lang="en-GB" sz="1800" dirty="0">
                <a:latin typeface="+mn-lt"/>
                <a:ea typeface="Poppins"/>
                <a:cs typeface="Poppins"/>
                <a:sym typeface="Poppins"/>
              </a:rPr>
              <a:t>ground based data: +- 1 hour around the overpass time</a:t>
            </a:r>
          </a:p>
          <a:p>
            <a:pPr>
              <a:spcAft>
                <a:spcPts val="0"/>
              </a:spcAft>
            </a:pPr>
            <a:r>
              <a:rPr lang="en-GB" sz="1800" dirty="0">
                <a:latin typeface="+mn-lt"/>
                <a:ea typeface="Poppins"/>
                <a:cs typeface="Poppins"/>
                <a:sym typeface="Poppins"/>
              </a:rPr>
              <a:t>From the satellite: all profiles with a 100 km radius around the site.</a:t>
            </a:r>
            <a:endParaRPr lang="en-GB" dirty="0">
              <a:latin typeface="+mn-lt"/>
            </a:endParaRPr>
          </a:p>
          <a:p>
            <a:pPr marL="0" indent="0">
              <a:buNone/>
            </a:pPr>
            <a:r>
              <a:rPr lang="en-GB" dirty="0">
                <a:latin typeface="+mn-lt"/>
              </a:rPr>
              <a:t>+ Cloudnet target classification &amp; predicted overpasses – fixed no or CPR profiles &amp; 2 h ground data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F19B5AE-BCA2-C650-49B0-39A338A87C3D}"/>
              </a:ext>
            </a:extLst>
          </p:cNvPr>
          <p:cNvSpPr txBox="1">
            <a:spLocks/>
          </p:cNvSpPr>
          <p:nvPr/>
        </p:nvSpPr>
        <p:spPr>
          <a:xfrm>
            <a:off x="573894" y="96639"/>
            <a:ext cx="10797257" cy="64925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none" baseline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sz="2800" dirty="0">
                <a:latin typeface="+mn-lt"/>
              </a:rPr>
              <a:t>Statistics of ground based and synthetic CPR data </a:t>
            </a:r>
            <a:r>
              <a:rPr lang="en-GB" sz="2800" dirty="0">
                <a:latin typeface="+mn-lt"/>
                <a:cs typeface="Arial"/>
              </a:rPr>
              <a:t>– overpass simulation</a:t>
            </a:r>
            <a:endParaRPr lang="en-GB" sz="2800" dirty="0">
              <a:latin typeface="+mn-lt"/>
            </a:endParaRP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A72DFF1E-8FDC-CA59-C99E-8C6FD8EC98C8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6171" r="16193" b="17713"/>
          <a:stretch/>
        </p:blipFill>
        <p:spPr>
          <a:xfrm>
            <a:off x="10334462" y="2763092"/>
            <a:ext cx="1791094" cy="3349996"/>
          </a:xfrm>
          <a:prstGeom prst="rect">
            <a:avLst/>
          </a:prstGeom>
        </p:spPr>
      </p:pic>
      <p:sp>
        <p:nvSpPr>
          <p:cNvPr id="40" name="Pfeil nach rechts 39">
            <a:extLst>
              <a:ext uri="{FF2B5EF4-FFF2-40B4-BE49-F238E27FC236}">
                <a16:creationId xmlns:a16="http://schemas.microsoft.com/office/drawing/2014/main" id="{9C59AA23-8EA3-2E75-5F14-774888B69886}"/>
              </a:ext>
            </a:extLst>
          </p:cNvPr>
          <p:cNvSpPr/>
          <p:nvPr/>
        </p:nvSpPr>
        <p:spPr>
          <a:xfrm>
            <a:off x="10586489" y="5149111"/>
            <a:ext cx="697239" cy="376517"/>
          </a:xfrm>
          <a:prstGeom prst="rightArrow">
            <a:avLst>
              <a:gd name="adj1" fmla="val 50000"/>
              <a:gd name="adj2" fmla="val 59680"/>
            </a:avLst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JOYCE </a:t>
            </a:r>
            <a:endParaRPr lang="en-GB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1" name="Pfeil nach rechts 40">
            <a:extLst>
              <a:ext uri="{FF2B5EF4-FFF2-40B4-BE49-F238E27FC236}">
                <a16:creationId xmlns:a16="http://schemas.microsoft.com/office/drawing/2014/main" id="{7A8F0DB8-A740-A059-6498-E94AE8CBDD6E}"/>
              </a:ext>
            </a:extLst>
          </p:cNvPr>
          <p:cNvSpPr/>
          <p:nvPr/>
        </p:nvSpPr>
        <p:spPr>
          <a:xfrm>
            <a:off x="10489263" y="2789431"/>
            <a:ext cx="891689" cy="376517"/>
          </a:xfrm>
          <a:prstGeom prst="rightArrow">
            <a:avLst>
              <a:gd name="adj1" fmla="val 50000"/>
              <a:gd name="adj2" fmla="val 42848"/>
            </a:avLst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NyÅlesund</a:t>
            </a:r>
            <a:endParaRPr lang="en-GB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5400192B-173D-9F77-2704-89DEBE198850}"/>
              </a:ext>
            </a:extLst>
          </p:cNvPr>
          <p:cNvSpPr/>
          <p:nvPr/>
        </p:nvSpPr>
        <p:spPr>
          <a:xfrm>
            <a:off x="1229528" y="3989641"/>
            <a:ext cx="180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281E0E9F-E128-E487-851F-E3E1521CDBCA}"/>
              </a:ext>
            </a:extLst>
          </p:cNvPr>
          <p:cNvSpPr/>
          <p:nvPr/>
        </p:nvSpPr>
        <p:spPr>
          <a:xfrm>
            <a:off x="3639706" y="3983995"/>
            <a:ext cx="180000" cy="2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nya_Cpr_vm_ice_only">
            <a:hlinkClick r:id="" action="ppaction://media"/>
            <a:extLst>
              <a:ext uri="{FF2B5EF4-FFF2-40B4-BE49-F238E27FC236}">
                <a16:creationId xmlns:a16="http://schemas.microsoft.com/office/drawing/2014/main" id="{7F016771-3F8A-D7DA-DA56-C6E1B5B1C36E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686247" y="2056074"/>
            <a:ext cx="2420000" cy="1980000"/>
          </a:xfrm>
          <a:prstGeom prst="rect">
            <a:avLst/>
          </a:prstGeom>
        </p:spPr>
      </p:pic>
      <p:pic>
        <p:nvPicPr>
          <p:cNvPr id="51" name="nya_ze_ice_only">
            <a:hlinkClick r:id="" action="ppaction://media"/>
            <a:extLst>
              <a:ext uri="{FF2B5EF4-FFF2-40B4-BE49-F238E27FC236}">
                <a16:creationId xmlns:a16="http://schemas.microsoft.com/office/drawing/2014/main" id="{B688CF6D-297C-D8B3-6B59-BAF0D727CD21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281615" y="4060696"/>
            <a:ext cx="2420000" cy="1980000"/>
          </a:xfrm>
          <a:prstGeom prst="rect">
            <a:avLst/>
          </a:prstGeom>
        </p:spPr>
      </p:pic>
      <p:pic>
        <p:nvPicPr>
          <p:cNvPr id="52" name="nya_Cpr_ze_ice_only">
            <a:hlinkClick r:id="" action="ppaction://media"/>
            <a:extLst>
              <a:ext uri="{FF2B5EF4-FFF2-40B4-BE49-F238E27FC236}">
                <a16:creationId xmlns:a16="http://schemas.microsoft.com/office/drawing/2014/main" id="{0F57E7F4-511A-4D2C-90AE-C3181F7B6F2B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252996" y="2056074"/>
            <a:ext cx="2420000" cy="1980000"/>
          </a:xfrm>
          <a:prstGeom prst="rect">
            <a:avLst/>
          </a:prstGeom>
        </p:spPr>
      </p:pic>
      <p:pic>
        <p:nvPicPr>
          <p:cNvPr id="53" name="nya_vm_ice_only">
            <a:hlinkClick r:id="" action="ppaction://media"/>
            <a:extLst>
              <a:ext uri="{FF2B5EF4-FFF2-40B4-BE49-F238E27FC236}">
                <a16:creationId xmlns:a16="http://schemas.microsoft.com/office/drawing/2014/main" id="{AD96F20F-41AC-DC96-9932-33FF7C6CD484}"/>
              </a:ext>
            </a:extLst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695631" y="4060696"/>
            <a:ext cx="2420000" cy="1980000"/>
          </a:xfrm>
          <a:prstGeom prst="rect">
            <a:avLst/>
          </a:prstGeom>
        </p:spPr>
      </p:pic>
      <p:sp>
        <p:nvSpPr>
          <p:cNvPr id="54" name="Rechteck 53">
            <a:extLst>
              <a:ext uri="{FF2B5EF4-FFF2-40B4-BE49-F238E27FC236}">
                <a16:creationId xmlns:a16="http://schemas.microsoft.com/office/drawing/2014/main" id="{5863B7BE-4002-CE46-A490-587C6502367D}"/>
              </a:ext>
            </a:extLst>
          </p:cNvPr>
          <p:cNvSpPr/>
          <p:nvPr/>
        </p:nvSpPr>
        <p:spPr>
          <a:xfrm>
            <a:off x="6328647" y="1971666"/>
            <a:ext cx="180000" cy="2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CF910C86-B57E-95C9-BE63-896EB25B6388}"/>
              </a:ext>
            </a:extLst>
          </p:cNvPr>
          <p:cNvSpPr/>
          <p:nvPr/>
        </p:nvSpPr>
        <p:spPr>
          <a:xfrm>
            <a:off x="8738825" y="1977309"/>
            <a:ext cx="180000" cy="2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6" name="Grafik 55">
            <a:extLst>
              <a:ext uri="{FF2B5EF4-FFF2-40B4-BE49-F238E27FC236}">
                <a16:creationId xmlns:a16="http://schemas.microsoft.com/office/drawing/2014/main" id="{3E2D384B-D21F-DBBD-6CB5-B2094776CDED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17491" t="10820" r="60544" b="61633"/>
          <a:stretch/>
        </p:blipFill>
        <p:spPr>
          <a:xfrm>
            <a:off x="6694418" y="2333848"/>
            <a:ext cx="563058" cy="43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6DC5450F-4B6A-5318-3E1B-0789B2F29317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17491" t="10820" r="60544" b="61633"/>
          <a:stretch/>
        </p:blipFill>
        <p:spPr>
          <a:xfrm>
            <a:off x="1692303" y="2319283"/>
            <a:ext cx="563058" cy="43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A049A724-92A0-AE7E-AA64-63AC57663953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17491" t="10820" r="60544" b="61633"/>
          <a:stretch/>
        </p:blipFill>
        <p:spPr>
          <a:xfrm>
            <a:off x="4114866" y="2328203"/>
            <a:ext cx="563058" cy="43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59" name="Inhaltsplatzhalter 1">
            <a:extLst>
              <a:ext uri="{FF2B5EF4-FFF2-40B4-BE49-F238E27FC236}">
                <a16:creationId xmlns:a16="http://schemas.microsoft.com/office/drawing/2014/main" id="{F7C78583-04E0-C983-8B71-3A8D488E740E}"/>
              </a:ext>
            </a:extLst>
          </p:cNvPr>
          <p:cNvSpPr txBox="1">
            <a:spLocks/>
          </p:cNvSpPr>
          <p:nvPr/>
        </p:nvSpPr>
        <p:spPr>
          <a:xfrm>
            <a:off x="6215532" y="2324928"/>
            <a:ext cx="432000" cy="43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46400" indent="-228600" algn="l" defTabSz="73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750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8802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1214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0"/>
              </a:spcAft>
              <a:buSzPts val="2000"/>
              <a:buFont typeface="Arial" panose="020B0604020202020204" pitchFamily="34" charset="0"/>
              <a:buNone/>
            </a:pPr>
            <a:r>
              <a:rPr lang="en-GB" sz="2800" dirty="0">
                <a:latin typeface="+mn-lt"/>
                <a:ea typeface="Poppins"/>
                <a:cs typeface="Poppins"/>
                <a:sym typeface="Poppins"/>
              </a:rPr>
              <a:t>💧</a:t>
            </a:r>
            <a:endParaRPr lang="en-GB" sz="3200" dirty="0">
              <a:latin typeface="+mn-lt"/>
            </a:endParaRPr>
          </a:p>
        </p:txBody>
      </p:sp>
      <p:sp>
        <p:nvSpPr>
          <p:cNvPr id="60" name="Multiplizieren 59">
            <a:extLst>
              <a:ext uri="{FF2B5EF4-FFF2-40B4-BE49-F238E27FC236}">
                <a16:creationId xmlns:a16="http://schemas.microsoft.com/office/drawing/2014/main" id="{C6B1650D-35DF-ECA8-F6FC-A2DB285AFAE4}"/>
              </a:ext>
            </a:extLst>
          </p:cNvPr>
          <p:cNvSpPr/>
          <p:nvPr/>
        </p:nvSpPr>
        <p:spPr>
          <a:xfrm>
            <a:off x="6024395" y="2144928"/>
            <a:ext cx="792000" cy="792000"/>
          </a:xfrm>
          <a:prstGeom prst="mathMultiply">
            <a:avLst>
              <a:gd name="adj1" fmla="val 9234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" name="Grafik 60">
            <a:extLst>
              <a:ext uri="{FF2B5EF4-FFF2-40B4-BE49-F238E27FC236}">
                <a16:creationId xmlns:a16="http://schemas.microsoft.com/office/drawing/2014/main" id="{3CB0CE8E-2E31-F15A-352F-7C243F6C5FF9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17491" t="10820" r="60544" b="61633"/>
          <a:stretch/>
        </p:blipFill>
        <p:spPr>
          <a:xfrm>
            <a:off x="8026482" y="2328203"/>
            <a:ext cx="563058" cy="43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62" name="Inhaltsplatzhalter 1">
            <a:extLst>
              <a:ext uri="{FF2B5EF4-FFF2-40B4-BE49-F238E27FC236}">
                <a16:creationId xmlns:a16="http://schemas.microsoft.com/office/drawing/2014/main" id="{E61D5ADB-C881-4E74-5646-1987A3443010}"/>
              </a:ext>
            </a:extLst>
          </p:cNvPr>
          <p:cNvSpPr txBox="1">
            <a:spLocks/>
          </p:cNvSpPr>
          <p:nvPr/>
        </p:nvSpPr>
        <p:spPr>
          <a:xfrm>
            <a:off x="8637003" y="2319283"/>
            <a:ext cx="432000" cy="43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46400" indent="-228600" algn="l" defTabSz="73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750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8802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1214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0"/>
              </a:spcAft>
              <a:buSzPts val="2000"/>
              <a:buFont typeface="Arial" panose="020B0604020202020204" pitchFamily="34" charset="0"/>
              <a:buNone/>
            </a:pPr>
            <a:r>
              <a:rPr lang="en-GB" sz="2800" dirty="0">
                <a:latin typeface="+mn-lt"/>
                <a:ea typeface="Poppins"/>
                <a:cs typeface="Poppins"/>
                <a:sym typeface="Poppins"/>
              </a:rPr>
              <a:t>💧</a:t>
            </a:r>
            <a:endParaRPr lang="en-GB" sz="3200" dirty="0">
              <a:latin typeface="+mn-lt"/>
            </a:endParaRPr>
          </a:p>
        </p:txBody>
      </p:sp>
      <p:sp>
        <p:nvSpPr>
          <p:cNvPr id="63" name="Multiplizieren 62">
            <a:extLst>
              <a:ext uri="{FF2B5EF4-FFF2-40B4-BE49-F238E27FC236}">
                <a16:creationId xmlns:a16="http://schemas.microsoft.com/office/drawing/2014/main" id="{B661E2C3-93B6-A409-974D-CA34D56BA681}"/>
              </a:ext>
            </a:extLst>
          </p:cNvPr>
          <p:cNvSpPr/>
          <p:nvPr/>
        </p:nvSpPr>
        <p:spPr>
          <a:xfrm>
            <a:off x="8445866" y="2139283"/>
            <a:ext cx="792000" cy="792000"/>
          </a:xfrm>
          <a:prstGeom prst="mathMultiply">
            <a:avLst>
              <a:gd name="adj1" fmla="val 9234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4" name="Grafik 63">
            <a:extLst>
              <a:ext uri="{FF2B5EF4-FFF2-40B4-BE49-F238E27FC236}">
                <a16:creationId xmlns:a16="http://schemas.microsoft.com/office/drawing/2014/main" id="{D0437E9D-6861-FF4D-FE23-1758802F5358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31667" t="20085" r="55067" b="58160"/>
          <a:stretch/>
        </p:blipFill>
        <p:spPr>
          <a:xfrm>
            <a:off x="9310333" y="4312390"/>
            <a:ext cx="409758" cy="504000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1A04D4A8-51ED-E88A-1EF2-BB40AB1294FA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31667" t="20085" r="55067" b="58160"/>
          <a:stretch/>
        </p:blipFill>
        <p:spPr>
          <a:xfrm>
            <a:off x="6870296" y="4338821"/>
            <a:ext cx="409758" cy="504000"/>
          </a:xfrm>
          <a:prstGeom prst="rect">
            <a:avLst/>
          </a:prstGeom>
        </p:spPr>
      </p:pic>
      <p:sp>
        <p:nvSpPr>
          <p:cNvPr id="66" name="Inhaltsplatzhalter 1">
            <a:extLst>
              <a:ext uri="{FF2B5EF4-FFF2-40B4-BE49-F238E27FC236}">
                <a16:creationId xmlns:a16="http://schemas.microsoft.com/office/drawing/2014/main" id="{313EFEB9-C565-2147-5450-8D7F46092A2E}"/>
              </a:ext>
            </a:extLst>
          </p:cNvPr>
          <p:cNvSpPr txBox="1">
            <a:spLocks/>
          </p:cNvSpPr>
          <p:nvPr/>
        </p:nvSpPr>
        <p:spPr>
          <a:xfrm>
            <a:off x="8828444" y="4369253"/>
            <a:ext cx="432000" cy="43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46400" indent="-228600" algn="l" defTabSz="73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750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8802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1214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0"/>
              </a:spcAft>
              <a:buSzPts val="2000"/>
              <a:buFont typeface="Arial" panose="020B0604020202020204" pitchFamily="34" charset="0"/>
              <a:buNone/>
            </a:pPr>
            <a:r>
              <a:rPr lang="en-GB" sz="2800" dirty="0">
                <a:latin typeface="+mn-lt"/>
                <a:ea typeface="Poppins"/>
                <a:cs typeface="Poppins"/>
                <a:sym typeface="Poppins"/>
              </a:rPr>
              <a:t>💧</a:t>
            </a:r>
            <a:endParaRPr lang="en-GB" sz="3200" dirty="0">
              <a:latin typeface="+mn-lt"/>
            </a:endParaRPr>
          </a:p>
        </p:txBody>
      </p:sp>
      <p:pic>
        <p:nvPicPr>
          <p:cNvPr id="67" name="Grafik 66">
            <a:extLst>
              <a:ext uri="{FF2B5EF4-FFF2-40B4-BE49-F238E27FC236}">
                <a16:creationId xmlns:a16="http://schemas.microsoft.com/office/drawing/2014/main" id="{C798AF1D-4AAA-CA6C-9B34-3C849734939F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31667" t="20085" r="55067" b="58160"/>
          <a:stretch/>
        </p:blipFill>
        <p:spPr>
          <a:xfrm>
            <a:off x="4207906" y="4366063"/>
            <a:ext cx="409758" cy="504000"/>
          </a:xfrm>
          <a:prstGeom prst="rect">
            <a:avLst/>
          </a:prstGeom>
        </p:spPr>
      </p:pic>
      <p:pic>
        <p:nvPicPr>
          <p:cNvPr id="68" name="Grafik 67">
            <a:extLst>
              <a:ext uri="{FF2B5EF4-FFF2-40B4-BE49-F238E27FC236}">
                <a16:creationId xmlns:a16="http://schemas.microsoft.com/office/drawing/2014/main" id="{47184AE6-22DD-68DE-3842-CD209F277DCC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31667" t="20085" r="55067" b="58160"/>
          <a:stretch/>
        </p:blipFill>
        <p:spPr>
          <a:xfrm>
            <a:off x="1767851" y="4347122"/>
            <a:ext cx="409758" cy="504000"/>
          </a:xfrm>
          <a:prstGeom prst="rect">
            <a:avLst/>
          </a:prstGeom>
        </p:spPr>
      </p:pic>
      <p:sp>
        <p:nvSpPr>
          <p:cNvPr id="69" name="Inhaltsplatzhalter 1">
            <a:extLst>
              <a:ext uri="{FF2B5EF4-FFF2-40B4-BE49-F238E27FC236}">
                <a16:creationId xmlns:a16="http://schemas.microsoft.com/office/drawing/2014/main" id="{B571FA6F-DAD8-3A20-A1BA-97B0FE7B2041}"/>
              </a:ext>
            </a:extLst>
          </p:cNvPr>
          <p:cNvSpPr txBox="1">
            <a:spLocks/>
          </p:cNvSpPr>
          <p:nvPr/>
        </p:nvSpPr>
        <p:spPr>
          <a:xfrm>
            <a:off x="6375457" y="4335386"/>
            <a:ext cx="432000" cy="43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46400" indent="-228600" algn="l" defTabSz="73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750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8802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1214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0"/>
              </a:spcAft>
              <a:buSzPts val="2000"/>
              <a:buFont typeface="Arial" panose="020B0604020202020204" pitchFamily="34" charset="0"/>
              <a:buNone/>
            </a:pPr>
            <a:r>
              <a:rPr lang="en-GB" sz="2800" dirty="0">
                <a:latin typeface="+mn-lt"/>
                <a:ea typeface="Poppins"/>
                <a:cs typeface="Poppins"/>
                <a:sym typeface="Poppins"/>
              </a:rPr>
              <a:t>💧</a:t>
            </a:r>
            <a:endParaRPr lang="en-GB" sz="3200" dirty="0">
              <a:latin typeface="+mn-lt"/>
            </a:endParaRPr>
          </a:p>
        </p:txBody>
      </p:sp>
      <p:sp>
        <p:nvSpPr>
          <p:cNvPr id="70" name="Multiplizieren 69">
            <a:extLst>
              <a:ext uri="{FF2B5EF4-FFF2-40B4-BE49-F238E27FC236}">
                <a16:creationId xmlns:a16="http://schemas.microsoft.com/office/drawing/2014/main" id="{BBB6CA66-561F-484E-B634-A205014B2FC4}"/>
              </a:ext>
            </a:extLst>
          </p:cNvPr>
          <p:cNvSpPr/>
          <p:nvPr/>
        </p:nvSpPr>
        <p:spPr>
          <a:xfrm>
            <a:off x="6195746" y="4184089"/>
            <a:ext cx="792000" cy="792000"/>
          </a:xfrm>
          <a:prstGeom prst="mathMultiply">
            <a:avLst>
              <a:gd name="adj1" fmla="val 9234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Multiplizieren 70">
            <a:extLst>
              <a:ext uri="{FF2B5EF4-FFF2-40B4-BE49-F238E27FC236}">
                <a16:creationId xmlns:a16="http://schemas.microsoft.com/office/drawing/2014/main" id="{556A6803-41D4-976A-913F-117BF5EE647A}"/>
              </a:ext>
            </a:extLst>
          </p:cNvPr>
          <p:cNvSpPr/>
          <p:nvPr/>
        </p:nvSpPr>
        <p:spPr>
          <a:xfrm>
            <a:off x="8637283" y="4181434"/>
            <a:ext cx="792000" cy="792000"/>
          </a:xfrm>
          <a:prstGeom prst="mathMultiply">
            <a:avLst>
              <a:gd name="adj1" fmla="val 9234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Textfeld 72">
            <a:extLst>
              <a:ext uri="{FF2B5EF4-FFF2-40B4-BE49-F238E27FC236}">
                <a16:creationId xmlns:a16="http://schemas.microsoft.com/office/drawing/2014/main" id="{8388D970-A61D-5DFA-FDE1-334008871D50}"/>
              </a:ext>
            </a:extLst>
          </p:cNvPr>
          <p:cNvSpPr txBox="1"/>
          <p:nvPr/>
        </p:nvSpPr>
        <p:spPr>
          <a:xfrm>
            <a:off x="196803" y="6080654"/>
            <a:ext cx="9918827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/>
              <a:t>Correlation Coefficient Ze ALL  &gt; 0.75 – </a:t>
            </a:r>
            <a:r>
              <a:rPr lang="en-GB" dirty="0" err="1"/>
              <a:t>NyÅlesund</a:t>
            </a:r>
            <a:r>
              <a:rPr lang="en-GB" dirty="0"/>
              <a:t> more than 50 Overpasses, JOYCE more than 100 </a:t>
            </a:r>
          </a:p>
          <a:p>
            <a:r>
              <a:rPr lang="en-GB" dirty="0"/>
              <a:t>Correlation Coefficient </a:t>
            </a:r>
            <a:r>
              <a:rPr lang="en-GB" dirty="0" err="1"/>
              <a:t>Vm</a:t>
            </a:r>
            <a:r>
              <a:rPr lang="en-GB" dirty="0"/>
              <a:t> ALL &gt; 0.75 – </a:t>
            </a:r>
            <a:r>
              <a:rPr lang="en-GB" dirty="0" err="1"/>
              <a:t>NyÅlesund</a:t>
            </a:r>
            <a:r>
              <a:rPr lang="en-GB" dirty="0"/>
              <a:t> more than 300 overpasses (Joyce not enough data)</a:t>
            </a:r>
          </a:p>
        </p:txBody>
      </p:sp>
      <p:sp>
        <p:nvSpPr>
          <p:cNvPr id="74" name="Foliennummernplatzhalter 6">
            <a:extLst>
              <a:ext uri="{FF2B5EF4-FFF2-40B4-BE49-F238E27FC236}">
                <a16:creationId xmlns:a16="http://schemas.microsoft.com/office/drawing/2014/main" id="{B34985C8-6A0C-95F1-7C80-FB89B718B0E9}"/>
              </a:ext>
            </a:extLst>
          </p:cNvPr>
          <p:cNvSpPr txBox="1">
            <a:spLocks/>
          </p:cNvSpPr>
          <p:nvPr/>
        </p:nvSpPr>
        <p:spPr>
          <a:xfrm>
            <a:off x="11224226" y="6539266"/>
            <a:ext cx="416911" cy="24483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3FA4B0-7731-EC49-88EA-B5E921ABE78A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1CDCB0E0-DC22-DD37-9A51-7B0B2208F35D}"/>
              </a:ext>
            </a:extLst>
          </p:cNvPr>
          <p:cNvSpPr/>
          <p:nvPr/>
        </p:nvSpPr>
        <p:spPr>
          <a:xfrm>
            <a:off x="6358213" y="3975786"/>
            <a:ext cx="180000" cy="2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hteck 76">
            <a:extLst>
              <a:ext uri="{FF2B5EF4-FFF2-40B4-BE49-F238E27FC236}">
                <a16:creationId xmlns:a16="http://schemas.microsoft.com/office/drawing/2014/main" id="{650882E2-2023-87BC-5976-50721EF4DB00}"/>
              </a:ext>
            </a:extLst>
          </p:cNvPr>
          <p:cNvSpPr/>
          <p:nvPr/>
        </p:nvSpPr>
        <p:spPr>
          <a:xfrm>
            <a:off x="8748038" y="3971126"/>
            <a:ext cx="180000" cy="2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nhaltsplatzhalter 1">
            <a:extLst>
              <a:ext uri="{FF2B5EF4-FFF2-40B4-BE49-F238E27FC236}">
                <a16:creationId xmlns:a16="http://schemas.microsoft.com/office/drawing/2014/main" id="{4BA44916-CC26-1F8F-C37E-26CD000D037C}"/>
              </a:ext>
            </a:extLst>
          </p:cNvPr>
          <p:cNvSpPr txBox="1">
            <a:spLocks/>
          </p:cNvSpPr>
          <p:nvPr/>
        </p:nvSpPr>
        <p:spPr>
          <a:xfrm>
            <a:off x="3009325" y="4256076"/>
            <a:ext cx="432000" cy="43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46400" indent="-228600" algn="l" defTabSz="73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750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8802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1214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0"/>
              </a:spcAft>
              <a:buSzPts val="2000"/>
              <a:buFont typeface="Arial" panose="020B0604020202020204" pitchFamily="34" charset="0"/>
              <a:buNone/>
            </a:pPr>
            <a:r>
              <a:rPr lang="en-GB" sz="2800" dirty="0">
                <a:latin typeface="+mn-lt"/>
                <a:ea typeface="Poppins"/>
                <a:cs typeface="Poppins"/>
                <a:sym typeface="Poppins"/>
              </a:rPr>
              <a:t>💧</a:t>
            </a:r>
            <a:endParaRPr lang="en-GB" sz="3200" dirty="0">
              <a:latin typeface="+mn-lt"/>
            </a:endParaRPr>
          </a:p>
        </p:txBody>
      </p:sp>
      <p:sp>
        <p:nvSpPr>
          <p:cNvPr id="14" name="Inhaltsplatzhalter 1">
            <a:extLst>
              <a:ext uri="{FF2B5EF4-FFF2-40B4-BE49-F238E27FC236}">
                <a16:creationId xmlns:a16="http://schemas.microsoft.com/office/drawing/2014/main" id="{5A77524F-8368-CB2C-50AA-09652A9117D5}"/>
              </a:ext>
            </a:extLst>
          </p:cNvPr>
          <p:cNvSpPr txBox="1">
            <a:spLocks/>
          </p:cNvSpPr>
          <p:nvPr/>
        </p:nvSpPr>
        <p:spPr>
          <a:xfrm>
            <a:off x="555325" y="4220918"/>
            <a:ext cx="432000" cy="43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46400" indent="-228600" algn="l" defTabSz="73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750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8802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1214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0"/>
              </a:spcAft>
              <a:buSzPts val="2000"/>
              <a:buFont typeface="Arial" panose="020B0604020202020204" pitchFamily="34" charset="0"/>
              <a:buNone/>
            </a:pPr>
            <a:r>
              <a:rPr lang="en-GB" sz="2800" dirty="0">
                <a:latin typeface="+mn-lt"/>
                <a:ea typeface="Poppins"/>
                <a:cs typeface="Poppins"/>
                <a:sym typeface="Poppins"/>
              </a:rPr>
              <a:t>💧</a:t>
            </a:r>
            <a:endParaRPr lang="en-GB" sz="3200" dirty="0">
              <a:latin typeface="+mn-lt"/>
            </a:endParaRPr>
          </a:p>
        </p:txBody>
      </p:sp>
      <p:sp>
        <p:nvSpPr>
          <p:cNvPr id="15" name="Inhaltsplatzhalter 1">
            <a:extLst>
              <a:ext uri="{FF2B5EF4-FFF2-40B4-BE49-F238E27FC236}">
                <a16:creationId xmlns:a16="http://schemas.microsoft.com/office/drawing/2014/main" id="{D4E1AD02-0F1D-3B2B-72AD-0EF734CAEE45}"/>
              </a:ext>
            </a:extLst>
          </p:cNvPr>
          <p:cNvSpPr txBox="1">
            <a:spLocks/>
          </p:cNvSpPr>
          <p:nvPr/>
        </p:nvSpPr>
        <p:spPr>
          <a:xfrm>
            <a:off x="573894" y="2246332"/>
            <a:ext cx="432000" cy="43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46400" indent="-228600" algn="l" defTabSz="73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750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8802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1214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0"/>
              </a:spcAft>
              <a:buSzPts val="2000"/>
              <a:buFont typeface="Arial" panose="020B0604020202020204" pitchFamily="34" charset="0"/>
              <a:buNone/>
            </a:pPr>
            <a:r>
              <a:rPr lang="en-GB" sz="2800" dirty="0">
                <a:latin typeface="+mn-lt"/>
                <a:ea typeface="Poppins"/>
                <a:cs typeface="Poppins"/>
                <a:sym typeface="Poppins"/>
              </a:rPr>
              <a:t>💧</a:t>
            </a:r>
            <a:endParaRPr lang="en-GB" sz="3200" dirty="0">
              <a:latin typeface="+mn-lt"/>
            </a:endParaRPr>
          </a:p>
        </p:txBody>
      </p:sp>
      <p:sp>
        <p:nvSpPr>
          <p:cNvPr id="16" name="Inhaltsplatzhalter 1">
            <a:extLst>
              <a:ext uri="{FF2B5EF4-FFF2-40B4-BE49-F238E27FC236}">
                <a16:creationId xmlns:a16="http://schemas.microsoft.com/office/drawing/2014/main" id="{33BD7A6B-957A-713F-C4E4-B0A00200E425}"/>
              </a:ext>
            </a:extLst>
          </p:cNvPr>
          <p:cNvSpPr txBox="1">
            <a:spLocks/>
          </p:cNvSpPr>
          <p:nvPr/>
        </p:nvSpPr>
        <p:spPr>
          <a:xfrm>
            <a:off x="2996568" y="2246440"/>
            <a:ext cx="432000" cy="43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46400" indent="-228600" algn="l" defTabSz="73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750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8802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121400" indent="-22860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75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5000"/>
              </a:lnSpc>
              <a:spcAft>
                <a:spcPts val="0"/>
              </a:spcAft>
              <a:buSzPts val="2000"/>
              <a:buFont typeface="Arial" panose="020B0604020202020204" pitchFamily="34" charset="0"/>
              <a:buNone/>
            </a:pPr>
            <a:r>
              <a:rPr lang="en-GB" sz="2800" dirty="0">
                <a:latin typeface="+mn-lt"/>
                <a:ea typeface="Poppins"/>
                <a:cs typeface="Poppins"/>
                <a:sym typeface="Poppins"/>
              </a:rPr>
              <a:t>💧</a:t>
            </a:r>
            <a:endParaRPr lang="en-GB" sz="3200" dirty="0">
              <a:latin typeface="+mn-lt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5B948691-B9CC-AF74-CC6D-CB5DCF2B775F}"/>
              </a:ext>
            </a:extLst>
          </p:cNvPr>
          <p:cNvSpPr/>
          <p:nvPr/>
        </p:nvSpPr>
        <p:spPr>
          <a:xfrm>
            <a:off x="555325" y="3429000"/>
            <a:ext cx="854203" cy="35277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641B58F6-1A1C-AF59-2A92-08823426B06F}"/>
              </a:ext>
            </a:extLst>
          </p:cNvPr>
          <p:cNvSpPr/>
          <p:nvPr/>
        </p:nvSpPr>
        <p:spPr>
          <a:xfrm>
            <a:off x="550044" y="5415089"/>
            <a:ext cx="854203" cy="35277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B68D47BF-C6CA-95DE-253D-0A91C86E98B3}"/>
              </a:ext>
            </a:extLst>
          </p:cNvPr>
          <p:cNvSpPr/>
          <p:nvPr/>
        </p:nvSpPr>
        <p:spPr>
          <a:xfrm>
            <a:off x="3855565" y="3556476"/>
            <a:ext cx="854203" cy="216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3AE719C6-C70A-B088-D632-933E48A6C492}"/>
              </a:ext>
            </a:extLst>
          </p:cNvPr>
          <p:cNvSpPr/>
          <p:nvPr/>
        </p:nvSpPr>
        <p:spPr>
          <a:xfrm>
            <a:off x="2944886" y="5560401"/>
            <a:ext cx="854203" cy="21600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Pfeil nach unten 27">
            <a:extLst>
              <a:ext uri="{FF2B5EF4-FFF2-40B4-BE49-F238E27FC236}">
                <a16:creationId xmlns:a16="http://schemas.microsoft.com/office/drawing/2014/main" id="{8448F981-ABB7-BF85-838B-FB6FAFAA9072}"/>
              </a:ext>
            </a:extLst>
          </p:cNvPr>
          <p:cNvSpPr/>
          <p:nvPr/>
        </p:nvSpPr>
        <p:spPr>
          <a:xfrm>
            <a:off x="4257013" y="2759819"/>
            <a:ext cx="467797" cy="786743"/>
          </a:xfrm>
          <a:prstGeom prst="downArrow">
            <a:avLst>
              <a:gd name="adj1" fmla="val 51784"/>
              <a:gd name="adj2" fmla="val 6989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FALLING</a:t>
            </a:r>
          </a:p>
        </p:txBody>
      </p:sp>
      <p:sp>
        <p:nvSpPr>
          <p:cNvPr id="29" name="Pfeil nach unten 28">
            <a:extLst>
              <a:ext uri="{FF2B5EF4-FFF2-40B4-BE49-F238E27FC236}">
                <a16:creationId xmlns:a16="http://schemas.microsoft.com/office/drawing/2014/main" id="{974DFC59-4319-CA96-3CC1-9E99332B15F0}"/>
              </a:ext>
            </a:extLst>
          </p:cNvPr>
          <p:cNvSpPr/>
          <p:nvPr/>
        </p:nvSpPr>
        <p:spPr>
          <a:xfrm>
            <a:off x="2996568" y="4701386"/>
            <a:ext cx="467797" cy="786743"/>
          </a:xfrm>
          <a:prstGeom prst="downArrow">
            <a:avLst>
              <a:gd name="adj1" fmla="val 51784"/>
              <a:gd name="adj2" fmla="val 6989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FALLING</a:t>
            </a:r>
          </a:p>
        </p:txBody>
      </p:sp>
      <p:sp>
        <p:nvSpPr>
          <p:cNvPr id="30" name="Pfeil nach unten 29">
            <a:extLst>
              <a:ext uri="{FF2B5EF4-FFF2-40B4-BE49-F238E27FC236}">
                <a16:creationId xmlns:a16="http://schemas.microsoft.com/office/drawing/2014/main" id="{127BA668-95D0-2CB8-DF01-9DE5F73D88C7}"/>
              </a:ext>
            </a:extLst>
          </p:cNvPr>
          <p:cNvSpPr/>
          <p:nvPr/>
        </p:nvSpPr>
        <p:spPr>
          <a:xfrm>
            <a:off x="8073905" y="4667743"/>
            <a:ext cx="467797" cy="786743"/>
          </a:xfrm>
          <a:prstGeom prst="downArrow">
            <a:avLst>
              <a:gd name="adj1" fmla="val 51784"/>
              <a:gd name="adj2" fmla="val 6989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FALLING</a:t>
            </a:r>
          </a:p>
        </p:txBody>
      </p:sp>
      <p:sp>
        <p:nvSpPr>
          <p:cNvPr id="31" name="Pfeil nach unten 30">
            <a:extLst>
              <a:ext uri="{FF2B5EF4-FFF2-40B4-BE49-F238E27FC236}">
                <a16:creationId xmlns:a16="http://schemas.microsoft.com/office/drawing/2014/main" id="{F261F1A1-0F35-C2A8-FB53-E6277AA4295D}"/>
              </a:ext>
            </a:extLst>
          </p:cNvPr>
          <p:cNvSpPr/>
          <p:nvPr/>
        </p:nvSpPr>
        <p:spPr>
          <a:xfrm>
            <a:off x="9253408" y="2342666"/>
            <a:ext cx="467797" cy="786743"/>
          </a:xfrm>
          <a:prstGeom prst="downArrow">
            <a:avLst>
              <a:gd name="adj1" fmla="val 51784"/>
              <a:gd name="adj2" fmla="val 6989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FALLING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C882AAD-F050-989A-71AB-DDF1B44C3E33}"/>
              </a:ext>
            </a:extLst>
          </p:cNvPr>
          <p:cNvSpPr txBox="1"/>
          <p:nvPr/>
        </p:nvSpPr>
        <p:spPr>
          <a:xfrm>
            <a:off x="3310815" y="5915791"/>
            <a:ext cx="898003" cy="1800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00" dirty="0"/>
              <a:t>velocity [m/s]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DA34462-50D0-724E-5447-03727B02636A}"/>
              </a:ext>
            </a:extLst>
          </p:cNvPr>
          <p:cNvSpPr txBox="1"/>
          <p:nvPr/>
        </p:nvSpPr>
        <p:spPr>
          <a:xfrm>
            <a:off x="3394628" y="3888800"/>
            <a:ext cx="898003" cy="1800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00" dirty="0"/>
              <a:t>velocity [m/s]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4FBDAF9-395A-5E4F-8018-EA49193AF92B}"/>
              </a:ext>
            </a:extLst>
          </p:cNvPr>
          <p:cNvSpPr txBox="1"/>
          <p:nvPr/>
        </p:nvSpPr>
        <p:spPr>
          <a:xfrm>
            <a:off x="8414181" y="3888515"/>
            <a:ext cx="898003" cy="1800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00" dirty="0"/>
              <a:t>velocity [m/s]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636A275-FE2B-AE4E-FBE7-E454D4FB4CD1}"/>
              </a:ext>
            </a:extLst>
          </p:cNvPr>
          <p:cNvSpPr txBox="1"/>
          <p:nvPr/>
        </p:nvSpPr>
        <p:spPr>
          <a:xfrm>
            <a:off x="8456629" y="5904390"/>
            <a:ext cx="898003" cy="1800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00" dirty="0"/>
              <a:t>velocity [m/s]</a:t>
            </a:r>
          </a:p>
        </p:txBody>
      </p:sp>
    </p:spTree>
    <p:extLst>
      <p:ext uri="{BB962C8B-B14F-4D97-AF65-F5344CB8AC3E}">
        <p14:creationId xmlns:p14="http://schemas.microsoft.com/office/powerpoint/2010/main" val="244313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5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91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75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291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375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666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9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624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8582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37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957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375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53"/>
                </p:tgtEl>
              </p:cMediaNode>
            </p:vide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4F7E282-349A-F0F0-1718-09A63E645A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6000"/>
          </a:blip>
          <a:srcRect l="22928" t="-79" r="24109" b="60466"/>
          <a:stretch/>
        </p:blipFill>
        <p:spPr>
          <a:xfrm>
            <a:off x="106787" y="64638"/>
            <a:ext cx="11978427" cy="6719458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100D3B6-0BDD-13BC-E1B5-0843E42114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6304" y="916574"/>
            <a:ext cx="8480273" cy="499735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sz="2000" dirty="0"/>
              <a:t>Ground based radar network data are useful!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Their long term data sets can be used to understand CPR performance and develop methods Cal/Val pre launch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A possible tool to play around with data: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GB" sz="2000" b="1" dirty="0">
                <a:solidFill>
                  <a:schemeClr val="accent1"/>
                </a:solidFill>
                <a:latin typeface="+mn-lt"/>
              </a:rPr>
              <a:t>	orbital-</a:t>
            </a:r>
            <a:r>
              <a:rPr lang="en-GB" sz="2000" b="1" dirty="0" err="1">
                <a:solidFill>
                  <a:schemeClr val="accent1"/>
                </a:solidFill>
                <a:latin typeface="+mn-lt"/>
              </a:rPr>
              <a:t>radar.py</a:t>
            </a:r>
            <a:r>
              <a:rPr lang="en-GB" sz="2000" b="1" dirty="0">
                <a:solidFill>
                  <a:schemeClr val="accent1"/>
                </a:solidFill>
                <a:latin typeface="+mn-lt"/>
              </a:rPr>
              <a:t> – </a:t>
            </a:r>
            <a:r>
              <a:rPr lang="en-GB" sz="2000" b="1" dirty="0" err="1">
                <a:solidFill>
                  <a:schemeClr val="accent1"/>
                </a:solidFill>
                <a:latin typeface="+mn-lt"/>
              </a:rPr>
              <a:t>github.com</a:t>
            </a:r>
            <a:r>
              <a:rPr lang="en-GB" sz="2000" b="1" dirty="0">
                <a:solidFill>
                  <a:schemeClr val="accent1"/>
                </a:solidFill>
                <a:latin typeface="+mn-lt"/>
              </a:rPr>
              <a:t>/</a:t>
            </a:r>
            <a:r>
              <a:rPr lang="en-GB" sz="2000" b="1" dirty="0" err="1">
                <a:solidFill>
                  <a:schemeClr val="accent1"/>
                </a:solidFill>
                <a:latin typeface="+mn-lt"/>
              </a:rPr>
              <a:t>igmk</a:t>
            </a:r>
            <a:r>
              <a:rPr lang="en-GB" sz="2000" b="1" dirty="0">
                <a:solidFill>
                  <a:schemeClr val="accent1"/>
                </a:solidFill>
                <a:latin typeface="+mn-lt"/>
              </a:rPr>
              <a:t>/orbital-radar</a:t>
            </a:r>
            <a:endParaRPr lang="en-GB" sz="2000" dirty="0"/>
          </a:p>
          <a:p>
            <a:pPr>
              <a:spcAft>
                <a:spcPts val="600"/>
              </a:spcAft>
            </a:pPr>
            <a:r>
              <a:rPr lang="en-GB" sz="2000" dirty="0"/>
              <a:t>Compare ground-based to synthetical CPR data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GB" sz="2000" b="1" dirty="0">
                <a:solidFill>
                  <a:schemeClr val="accent1"/>
                </a:solidFill>
              </a:rPr>
              <a:t>	estimate the sampling time for statistical comparison</a:t>
            </a:r>
          </a:p>
          <a:p>
            <a:pPr>
              <a:spcAft>
                <a:spcPts val="600"/>
              </a:spcAft>
            </a:pPr>
            <a:r>
              <a:rPr lang="en-GB" sz="2000" b="1" dirty="0">
                <a:solidFill>
                  <a:schemeClr val="accent1"/>
                </a:solidFill>
              </a:rPr>
              <a:t>Low level cloud remain challenging!</a:t>
            </a:r>
          </a:p>
          <a:p>
            <a:pPr marL="0" indent="0">
              <a:buNone/>
            </a:pPr>
            <a:endParaRPr lang="en-GB" sz="800" b="1" u="sng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GB" sz="800" b="1" u="sng" dirty="0">
              <a:solidFill>
                <a:schemeClr val="accent1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GB" sz="2400" b="1" u="sng" dirty="0">
                <a:solidFill>
                  <a:schemeClr val="accent1"/>
                </a:solidFill>
              </a:rPr>
              <a:t>Farther work: 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Improve </a:t>
            </a:r>
            <a:r>
              <a:rPr lang="en-GB" sz="2000" dirty="0" err="1"/>
              <a:t>cal</a:t>
            </a:r>
            <a:r>
              <a:rPr lang="en-GB" sz="2000" dirty="0"/>
              <a:t>/</a:t>
            </a:r>
            <a:r>
              <a:rPr lang="en-GB" sz="2000" dirty="0" err="1"/>
              <a:t>val</a:t>
            </a:r>
            <a:r>
              <a:rPr lang="en-GB" sz="2000" dirty="0"/>
              <a:t> of the Doppler velocity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Validate the syntenic CPR to </a:t>
            </a:r>
            <a:r>
              <a:rPr lang="en-GB" sz="2000" dirty="0" err="1"/>
              <a:t>EarthCARE</a:t>
            </a:r>
            <a:r>
              <a:rPr lang="en-GB" sz="2000" dirty="0"/>
              <a:t> CPR data </a:t>
            </a:r>
          </a:p>
          <a:p>
            <a:endParaRPr lang="en-GB" sz="2050" dirty="0"/>
          </a:p>
          <a:p>
            <a:pPr marL="0" indent="0">
              <a:buNone/>
            </a:pPr>
            <a:endParaRPr lang="en-GB" sz="2000" dirty="0"/>
          </a:p>
          <a:p>
            <a:endParaRPr lang="en-GB" sz="20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0D136F-B04B-849B-3233-1A06D8604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87A2C-633B-4F9B-B395-7A4263E5FC92}" type="datetime1">
              <a:rPr lang="de-DE" smtClean="0"/>
              <a:pPr/>
              <a:t>02.05.24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4DDEB9-4FFD-1C3D-A13B-B4E7F4F41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INSTITUT FÜR GEOPHYSIK UND METEOROLOGIE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F50FCA6-0F58-099B-A184-F39D71E55AC6}"/>
              </a:ext>
            </a:extLst>
          </p:cNvPr>
          <p:cNvSpPr txBox="1">
            <a:spLocks/>
          </p:cNvSpPr>
          <p:nvPr/>
        </p:nvSpPr>
        <p:spPr>
          <a:xfrm>
            <a:off x="573895" y="297362"/>
            <a:ext cx="9965130" cy="64925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none" baseline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>
                <a:latin typeface="+mn-lt"/>
              </a:rPr>
              <a:t>Summary:  </a:t>
            </a:r>
          </a:p>
        </p:txBody>
      </p:sp>
      <p:sp>
        <p:nvSpPr>
          <p:cNvPr id="3" name="Foliennummernplatzhalter 6">
            <a:extLst>
              <a:ext uri="{FF2B5EF4-FFF2-40B4-BE49-F238E27FC236}">
                <a16:creationId xmlns:a16="http://schemas.microsoft.com/office/drawing/2014/main" id="{2A86CDD7-B01D-ADBE-46E8-7EA63DC4689E}"/>
              </a:ext>
            </a:extLst>
          </p:cNvPr>
          <p:cNvSpPr txBox="1">
            <a:spLocks/>
          </p:cNvSpPr>
          <p:nvPr/>
        </p:nvSpPr>
        <p:spPr>
          <a:xfrm>
            <a:off x="11224226" y="6539266"/>
            <a:ext cx="416911" cy="24483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3FA4B0-7731-EC49-88EA-B5E921ABE78A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1F2A45A-DDFC-C46F-32A9-2E3EB894B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86640">
            <a:off x="8266912" y="1912684"/>
            <a:ext cx="3171779" cy="333226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78380B40-B001-956D-A7E8-6166C787C89D}"/>
              </a:ext>
            </a:extLst>
          </p:cNvPr>
          <p:cNvSpPr txBox="1"/>
          <p:nvPr/>
        </p:nvSpPr>
        <p:spPr>
          <a:xfrm rot="1164819">
            <a:off x="10719152" y="2346974"/>
            <a:ext cx="1427057" cy="461665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very soon</a:t>
            </a:r>
          </a:p>
        </p:txBody>
      </p:sp>
    </p:spTree>
    <p:extLst>
      <p:ext uri="{BB962C8B-B14F-4D97-AF65-F5344CB8AC3E}">
        <p14:creationId xmlns:p14="http://schemas.microsoft.com/office/powerpoint/2010/main" val="3798666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2141161-7115-37A0-94B1-8D2F3FB1A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48" y="5852160"/>
            <a:ext cx="10954833" cy="170443"/>
          </a:xfrm>
        </p:spPr>
        <p:txBody>
          <a:bodyPr anchor="ctr"/>
          <a:lstStyle/>
          <a:p>
            <a:pPr algn="ctr"/>
            <a:r>
              <a:rPr lang="en-GB" sz="1200" i="1" dirty="0" err="1">
                <a:solidFill>
                  <a:schemeClr val="accent3">
                    <a:lumMod val="50000"/>
                  </a:schemeClr>
                </a:solidFill>
              </a:rPr>
              <a:t>Jülich</a:t>
            </a:r>
            <a:r>
              <a:rPr lang="en-GB" sz="1200" i="1" dirty="0">
                <a:solidFill>
                  <a:schemeClr val="accent3">
                    <a:lumMod val="50000"/>
                  </a:schemeClr>
                </a:solidFill>
              </a:rPr>
              <a:t> Observatory for Cloud Evolution (JOYCE)</a:t>
            </a:r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5E0C091F-EB77-1176-8143-6FDB0D3176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39025" y="6539266"/>
            <a:ext cx="742137" cy="244830"/>
          </a:xfrm>
        </p:spPr>
        <p:txBody>
          <a:bodyPr/>
          <a:lstStyle/>
          <a:p>
            <a:fld id="{85D87A2C-633B-4F9B-B395-7A4263E5FC92}" type="datetime1">
              <a:rPr lang="de-DE" smtClean="0"/>
              <a:t>02.05.24</a:t>
            </a:fld>
            <a:endParaRPr lang="de-DE" dirty="0"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C3F977F4-4C2C-BDB6-2BD4-7C3A8B87E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2508" y="6539266"/>
            <a:ext cx="5169436" cy="244830"/>
          </a:xfrm>
        </p:spPr>
        <p:txBody>
          <a:bodyPr/>
          <a:lstStyle/>
          <a:p>
            <a:r>
              <a:rPr lang="de-DE" dirty="0"/>
              <a:t>INSTITUTE FOR GEOPHYSICS AND METEOROLOGY</a:t>
            </a:r>
          </a:p>
        </p:txBody>
      </p:sp>
      <p:sp>
        <p:nvSpPr>
          <p:cNvPr id="13" name="Foliennummernplatzhalter 6">
            <a:extLst>
              <a:ext uri="{FF2B5EF4-FFF2-40B4-BE49-F238E27FC236}">
                <a16:creationId xmlns:a16="http://schemas.microsoft.com/office/drawing/2014/main" id="{51760B20-8AA5-D860-9A15-293254D17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226" y="6539266"/>
            <a:ext cx="416911" cy="244830"/>
          </a:xfrm>
        </p:spPr>
        <p:txBody>
          <a:bodyPr/>
          <a:lstStyle/>
          <a:p>
            <a:fld id="{833FA4B0-7731-EC49-88EA-B5E921ABE78A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4AB5F8-7C88-A5F7-A6EC-F50D07B007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6" t="-79" r="42685" b="60466"/>
          <a:stretch/>
        </p:blipFill>
        <p:spPr>
          <a:xfrm>
            <a:off x="58736" y="73904"/>
            <a:ext cx="12054242" cy="672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91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enutzerdefiniert 2">
      <a:dk1>
        <a:srgbClr val="000000"/>
      </a:dk1>
      <a:lt1>
        <a:srgbClr val="FFFFFF"/>
      </a:lt1>
      <a:dk2>
        <a:srgbClr val="005176"/>
      </a:dk2>
      <a:lt2>
        <a:srgbClr val="005176"/>
      </a:lt2>
      <a:accent1>
        <a:srgbClr val="005176"/>
      </a:accent1>
      <a:accent2>
        <a:srgbClr val="00A1C0"/>
      </a:accent2>
      <a:accent3>
        <a:srgbClr val="00A1C0"/>
      </a:accent3>
      <a:accent4>
        <a:srgbClr val="E05A52"/>
      </a:accent4>
      <a:accent5>
        <a:srgbClr val="E05A52"/>
      </a:accent5>
      <a:accent6>
        <a:srgbClr val="E05A52"/>
      </a:accent6>
      <a:hlink>
        <a:srgbClr val="00A1C0"/>
      </a:hlink>
      <a:folHlink>
        <a:srgbClr val="E05A52"/>
      </a:folHlink>
    </a:clrScheme>
    <a:fontScheme name="UzK 2023">
      <a:majorFont>
        <a:latin typeface="Albert Sans"/>
        <a:ea typeface=""/>
        <a:cs typeface=""/>
      </a:majorFont>
      <a:minorFont>
        <a:latin typeface="Alber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zK_PPT-Master_230201" id="{B5418ECA-8C0A-8F41-8796-9ECF9392E09D}" vid="{F9A25019-F941-2746-8D73-6550E2F1187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949</Words>
  <Application>Microsoft Macintosh PowerPoint</Application>
  <PresentationFormat>Breitbild</PresentationFormat>
  <Paragraphs>174</Paragraphs>
  <Slides>11</Slides>
  <Notes>1</Notes>
  <HiddenSlides>0</HiddenSlides>
  <MMClips>8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Albert Sans Medium</vt:lpstr>
      <vt:lpstr>Calibri</vt:lpstr>
      <vt:lpstr>Wingdings</vt:lpstr>
      <vt:lpstr>Office</vt:lpstr>
      <vt:lpstr>Using synthetic EarthCARE Cloud Profiling Radar data to develop validation methodologies for ground-based cloud radar sites  What can we Learn From Synthetic CPR Data?</vt:lpstr>
      <vt:lpstr>Motivation</vt:lpstr>
      <vt:lpstr>CPR forward simulator orbital-radar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Jülich Observatory for Cloud Evolution (JOYCE)</vt:lpstr>
      <vt:lpstr>PowerPoint-Präsentation</vt:lpstr>
      <vt:lpstr>Additional slides: Example synthetic CPR quality control – MS and NUBF Have a look into the data quality and identify areas where data can be trusted!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Sophia Bernhöft</dc:creator>
  <cp:lastModifiedBy>Lukas Pfitzenmaier</cp:lastModifiedBy>
  <cp:revision>125</cp:revision>
  <dcterms:created xsi:type="dcterms:W3CDTF">2023-01-31T13:16:58Z</dcterms:created>
  <dcterms:modified xsi:type="dcterms:W3CDTF">2024-05-02T11:18:33Z</dcterms:modified>
</cp:coreProperties>
</file>